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7" r:id="rId18"/>
    <p:sldId id="276" r:id="rId19"/>
    <p:sldId id="279" r:id="rId20"/>
    <p:sldId id="278" r:id="rId2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14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CFB650-10C6-43CA-AD87-127592F0DD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712746D-2122-4588-A159-B97D30CB56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8F95C55-64D0-4D37-9D1B-586B8E933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F600BE8-791C-4706-8CC2-285BCB67A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9441818-7A0C-4E85-A798-A9F2A03C8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7405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7B32AA3-C60D-4655-92D0-21B13B2DE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CC0D787-D04E-46ED-8543-0E24B211E4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4AF8EE7-DABC-4313-9D0C-D97A98C80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1940D64-71AC-4B73-AEE7-CC034D8AF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B304EC6-B697-4C0B-9F27-36DFCCE36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0032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9F07683-2419-4459-9F9C-A4910AD27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BC1BEAA-70ED-424C-9F7A-173ED51399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5F9CF62-0E6B-4DD9-B9B2-568E2F5B2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77654CA-120F-4ED2-A208-A6FCD5205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877C131-16C8-40DE-98D0-81451EE64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4447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7C225EB-559F-4552-9DA1-9DEE4E2C6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CBC2C93-C00E-497A-A987-96A5E08D40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FB045A2-FE44-4672-B681-3ACBB0C41C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D652A21-041E-4072-8754-979729615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1CDF167-A299-4969-8E1F-5BA1D8DD2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1DFF4FF-C4FF-4364-91C9-625FDE8D9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4843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9DE8E8E-6017-4930-9AE3-1374D1D62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ECF39E77-7DD0-4135-815A-4C0A29174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BD4D3A0-D73C-4DA0-8A40-3EC24B3F3B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15CC75F8-FCED-4381-B0DB-C46FD210C6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CA05E4B-4B59-4FC8-9EE6-DE27507DAE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FBC93285-6D43-46DD-B640-DA1130863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AE069497-D1ED-4084-95D0-9517448E5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AB590517-E443-4B0D-AFD9-0F1504C49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9959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49644F4-7232-4A68-8E60-177130449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30100CDF-04CD-48CC-94E3-AABCD3DC4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83363076-4725-41FD-A572-B5742706D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1F25D7D4-311C-48CB-9FED-57C7AA83C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14887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F5D92AA-C444-413C-B240-E8A05CA82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0616A2BF-3569-4B62-BCC6-96225C4BC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66ABD15-DB1B-47D3-ACDE-BA5648492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8446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83E2F56-E07B-4BB2-96F9-A1621D466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CEA9A0F-C91F-4E63-A37E-2BC271B5D0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60D1E93-6BC5-44CD-910E-4884B7BBA0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E20934C-39DA-455C-BC61-90A337858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41AF7B5-8977-4125-AA0C-9F80B9BB9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B8D9761-5DA0-4B03-B562-CCB08EE28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4255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9CD4CCD-1174-4C58-B21F-809DC06BB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9D0C7D31-F4A1-4462-9A49-3898839647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6F1BF01-1E91-4E94-882A-EF689DC5D5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4318272-0755-482D-853D-7D3DD5E0C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F3A3E0B-B060-4064-8E98-607E27EE3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951E252-CB18-487B-A433-7824331E9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3866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B39BCAE-2C1E-4742-B297-DE375F09E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5E81F5FD-F834-44DB-9D6D-5680C6DB11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205520E-04D7-429C-8223-EC301E01D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5ABED6A-0DCA-457B-915B-5397F900F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839C477-BE91-4DC3-893B-8C437E3A1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143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CE7790AF-4DB0-4743-98D8-6F878FC800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B57320F-0349-47B0-A7DD-FE3DA1FA15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0C09E05-DDFF-4082-9258-CA9A80400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119F5AA-8B3B-44EC-84B6-7485E88A1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E276C31-EC60-4835-B985-059B68228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75347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DB510F13-B4B8-4908-BB48-EBF5E3E21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82D17DE-E133-4B5B-8039-08F6AC627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AFAB4EE-AC33-4EBE-9F4D-6877BFA400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F5AB3-1760-467F-B967-7E8510EEA2C8}" type="datetimeFigureOut">
              <a:rPr lang="it-IT" smtClean="0"/>
              <a:t>16/07/2021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71897F5-300F-4DF1-A79C-073D697C9A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A79CEBF-4818-43B5-8675-474FD6374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61151-6720-4B89-B081-695DFE06DC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1524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hyperlink" Target="https://www.youtube.com/watch?v=OUpIRZnDoyU&amp;list=PLu9Ua7DsUIoaLW4Ows7xErklb_q0Cl_cR&amp;index=1" TargetMode="External"/><Relationship Id="rId7" Type="http://schemas.openxmlformats.org/officeDocument/2006/relationships/hyperlink" Target="https://www.youtube.com/watch?v=X_-g7hakFzw&amp;list=PLu9Ua7DsUIoZLICgsgqX7IA_3Bax6KtYo&amp;index=7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hyperlink" Target="https://www.youtube.com/watch?v=yJDw-0ZubR8&amp;list=PLu9Ua7DsUIoZLICgsgqX7IA_3Bax6KtYo&amp;index=3" TargetMode="Externa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hyperlink" Target="mailto:info@adelsystem.com" TargetMode="External"/><Relationship Id="rId10" Type="http://schemas.openxmlformats.org/officeDocument/2006/relationships/image" Target="../media/image34.png"/><Relationship Id="rId4" Type="http://schemas.openxmlformats.org/officeDocument/2006/relationships/hyperlink" Target="http://www.adelsystem.com/" TargetMode="External"/><Relationship Id="rId9" Type="http://schemas.openxmlformats.org/officeDocument/2006/relationships/hyperlink" Target="https://www.instagram.com/adelsystemsr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1452E6A3-10D6-4268-BFA4-7874D556B348}"/>
              </a:ext>
            </a:extLst>
          </p:cNvPr>
          <p:cNvSpPr txBox="1"/>
          <p:nvPr/>
        </p:nvSpPr>
        <p:spPr>
          <a:xfrm>
            <a:off x="2577696" y="605790"/>
            <a:ext cx="7036606" cy="923330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it-IT" sz="5400" dirty="0">
                <a:solidFill>
                  <a:schemeClr val="bg1"/>
                </a:solidFill>
              </a:rPr>
              <a:t>DPY351 Panel Controller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E1332A97-0150-4A2D-94D1-4AC92A7AF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660" y="1974890"/>
            <a:ext cx="3842698" cy="3766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683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2E921A9F-0C11-48A7-9ABA-9CC607FDFCA7}"/>
              </a:ext>
            </a:extLst>
          </p:cNvPr>
          <p:cNvSpPr txBox="1"/>
          <p:nvPr/>
        </p:nvSpPr>
        <p:spPr>
          <a:xfrm>
            <a:off x="7993380" y="281881"/>
            <a:ext cx="3779520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Web Server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D6307C2-76CB-4C58-9D0D-4C7214FC6B7C}"/>
              </a:ext>
            </a:extLst>
          </p:cNvPr>
          <p:cNvSpPr txBox="1"/>
          <p:nvPr/>
        </p:nvSpPr>
        <p:spPr>
          <a:xfrm>
            <a:off x="3751888" y="998658"/>
            <a:ext cx="791146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You can access to the internal server and</a:t>
            </a:r>
          </a:p>
          <a:p>
            <a:r>
              <a:rPr lang="en-US" sz="3600" dirty="0"/>
              <a:t>manage everything remotely and change </a:t>
            </a:r>
          </a:p>
          <a:p>
            <a:r>
              <a:rPr lang="en-US" sz="3600" dirty="0"/>
              <a:t>Parameters.</a:t>
            </a:r>
          </a:p>
          <a:p>
            <a:endParaRPr lang="en-US" sz="3600" dirty="0"/>
          </a:p>
          <a:p>
            <a:r>
              <a:rPr lang="it-IT" sz="2400" dirty="0" err="1"/>
              <a:t>Protocols</a:t>
            </a:r>
            <a:r>
              <a:rPr lang="it-IT" sz="2400" dirty="0"/>
              <a:t>:</a:t>
            </a:r>
            <a:br>
              <a:rPr lang="it-IT" sz="2400" dirty="0"/>
            </a:br>
            <a:r>
              <a:rPr lang="it-IT" sz="2400" dirty="0"/>
              <a:t>CLOUD (MQTT) </a:t>
            </a:r>
          </a:p>
          <a:p>
            <a:r>
              <a:rPr lang="it-IT" sz="2400" dirty="0"/>
              <a:t>SNMP </a:t>
            </a:r>
          </a:p>
          <a:p>
            <a:r>
              <a:rPr lang="it-IT" sz="2400" dirty="0"/>
              <a:t>MODBUS TCP/IP </a:t>
            </a:r>
          </a:p>
          <a:p>
            <a:r>
              <a:rPr lang="it-IT" sz="2400" dirty="0"/>
              <a:t>ADELVIEW SYSTEM</a:t>
            </a:r>
          </a:p>
          <a:p>
            <a:endParaRPr lang="it-IT" sz="4800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433AC56A-A46F-4D4F-B8E7-C6FD5B32D3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46" y="194310"/>
            <a:ext cx="2632662" cy="6469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617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D622CB22-FF0A-4A03-92F4-E0DF9FF2A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667" y="1615440"/>
            <a:ext cx="2181225" cy="5067300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1DF8CF9A-315C-48B6-886D-9C5794A7583C}"/>
              </a:ext>
            </a:extLst>
          </p:cNvPr>
          <p:cNvSpPr txBox="1"/>
          <p:nvPr/>
        </p:nvSpPr>
        <p:spPr>
          <a:xfrm>
            <a:off x="483870" y="388621"/>
            <a:ext cx="468249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3600" dirty="0">
                <a:solidFill>
                  <a:schemeClr val="bg1"/>
                </a:solidFill>
              </a:rPr>
              <a:t>PLC </a:t>
            </a:r>
            <a:r>
              <a:rPr lang="it-IT" sz="3600" dirty="0" err="1">
                <a:solidFill>
                  <a:schemeClr val="bg1"/>
                </a:solidFill>
              </a:rPr>
              <a:t>Functions</a:t>
            </a:r>
            <a:r>
              <a:rPr lang="it-IT" sz="36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671747EF-AA5A-4B5D-B8A7-01884C30C3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401" y="2034540"/>
            <a:ext cx="3632136" cy="3775312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1AABEF08-6828-4522-A632-6E31556787F3}"/>
              </a:ext>
            </a:extLst>
          </p:cNvPr>
          <p:cNvSpPr txBox="1"/>
          <p:nvPr/>
        </p:nvSpPr>
        <p:spPr>
          <a:xfrm>
            <a:off x="3255741" y="2034540"/>
            <a:ext cx="381828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Doors </a:t>
            </a:r>
          </a:p>
          <a:p>
            <a:endParaRPr lang="en-US" sz="2800" dirty="0"/>
          </a:p>
          <a:p>
            <a:endParaRPr lang="en-US" sz="2800" dirty="0"/>
          </a:p>
          <a:p>
            <a:r>
              <a:rPr lang="en-US" sz="4800" dirty="0"/>
              <a:t>Temperature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4800" dirty="0"/>
              <a:t>Water Level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16941171-1DF2-45DA-812F-465E747C991D}"/>
              </a:ext>
            </a:extLst>
          </p:cNvPr>
          <p:cNvSpPr txBox="1"/>
          <p:nvPr/>
        </p:nvSpPr>
        <p:spPr>
          <a:xfrm>
            <a:off x="5465306" y="632649"/>
            <a:ext cx="54512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Control with relay</a:t>
            </a: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A9F6D74D-EA99-4B5E-BC21-F6A3C231B7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880" y="2034540"/>
            <a:ext cx="790575" cy="1157288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67BBB89D-41BF-45A3-AAD9-844655EB38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098" y="5312930"/>
            <a:ext cx="790575" cy="115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2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magine 18">
            <a:extLst>
              <a:ext uri="{FF2B5EF4-FFF2-40B4-BE49-F238E27FC236}">
                <a16:creationId xmlns:a16="http://schemas.microsoft.com/office/drawing/2014/main" id="{88B5ED2E-D939-40A0-9084-C7A433E9EC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031" y="1378885"/>
            <a:ext cx="3790950" cy="3876675"/>
          </a:xfrm>
          <a:prstGeom prst="rect">
            <a:avLst/>
          </a:prstGeom>
        </p:spPr>
      </p:pic>
      <p:cxnSp>
        <p:nvCxnSpPr>
          <p:cNvPr id="5" name="Connettore diritto 4">
            <a:extLst>
              <a:ext uri="{FF2B5EF4-FFF2-40B4-BE49-F238E27FC236}">
                <a16:creationId xmlns:a16="http://schemas.microsoft.com/office/drawing/2014/main" id="{F3C5FCE9-2907-4B93-950D-FDF2E30BB9DD}"/>
              </a:ext>
            </a:extLst>
          </p:cNvPr>
          <p:cNvCxnSpPr>
            <a:cxnSpLocks/>
          </p:cNvCxnSpPr>
          <p:nvPr/>
        </p:nvCxnSpPr>
        <p:spPr>
          <a:xfrm>
            <a:off x="7223760" y="2346584"/>
            <a:ext cx="3080825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7BDC3DEF-1EA3-49F8-A100-8754A28CB69D}"/>
              </a:ext>
            </a:extLst>
          </p:cNvPr>
          <p:cNvCxnSpPr>
            <a:cxnSpLocks/>
          </p:cNvCxnSpPr>
          <p:nvPr/>
        </p:nvCxnSpPr>
        <p:spPr>
          <a:xfrm>
            <a:off x="7112363" y="3082787"/>
            <a:ext cx="2875699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C6D8A33B-0606-4386-99FD-9C9433247239}"/>
              </a:ext>
            </a:extLst>
          </p:cNvPr>
          <p:cNvCxnSpPr>
            <a:cxnSpLocks/>
          </p:cNvCxnSpPr>
          <p:nvPr/>
        </p:nvCxnSpPr>
        <p:spPr>
          <a:xfrm>
            <a:off x="2754630" y="2632710"/>
            <a:ext cx="1997940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15F52DB2-2BAA-4A1A-BA1C-1285E5E3C022}"/>
              </a:ext>
            </a:extLst>
          </p:cNvPr>
          <p:cNvCxnSpPr>
            <a:cxnSpLocks/>
          </p:cNvCxnSpPr>
          <p:nvPr/>
        </p:nvCxnSpPr>
        <p:spPr>
          <a:xfrm>
            <a:off x="2754630" y="3308939"/>
            <a:ext cx="1997940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61DF7C67-7348-4F44-84A1-AA3545BDD5AB}"/>
              </a:ext>
            </a:extLst>
          </p:cNvPr>
          <p:cNvCxnSpPr>
            <a:cxnSpLocks/>
          </p:cNvCxnSpPr>
          <p:nvPr/>
        </p:nvCxnSpPr>
        <p:spPr>
          <a:xfrm>
            <a:off x="6096000" y="926782"/>
            <a:ext cx="0" cy="1275398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Connettore diritto 9">
            <a:extLst>
              <a:ext uri="{FF2B5EF4-FFF2-40B4-BE49-F238E27FC236}">
                <a16:creationId xmlns:a16="http://schemas.microsoft.com/office/drawing/2014/main" id="{38F0A60A-AF6F-45FC-A1B1-439B5A84F682}"/>
              </a:ext>
            </a:extLst>
          </p:cNvPr>
          <p:cNvCxnSpPr>
            <a:cxnSpLocks/>
          </p:cNvCxnSpPr>
          <p:nvPr/>
        </p:nvCxnSpPr>
        <p:spPr>
          <a:xfrm flipV="1">
            <a:off x="5368290" y="926782"/>
            <a:ext cx="0" cy="1275398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Connettore diritto 15">
            <a:extLst>
              <a:ext uri="{FF2B5EF4-FFF2-40B4-BE49-F238E27FC236}">
                <a16:creationId xmlns:a16="http://schemas.microsoft.com/office/drawing/2014/main" id="{6DD210E4-EE33-4EC7-8608-9364784646F4}"/>
              </a:ext>
            </a:extLst>
          </p:cNvPr>
          <p:cNvCxnSpPr>
            <a:cxnSpLocks/>
          </p:cNvCxnSpPr>
          <p:nvPr/>
        </p:nvCxnSpPr>
        <p:spPr>
          <a:xfrm>
            <a:off x="6298035" y="3661738"/>
            <a:ext cx="0" cy="1883805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Connettore diritto 16">
            <a:extLst>
              <a:ext uri="{FF2B5EF4-FFF2-40B4-BE49-F238E27FC236}">
                <a16:creationId xmlns:a16="http://schemas.microsoft.com/office/drawing/2014/main" id="{9CDC7D7B-CB29-4101-9480-4831C996B122}"/>
              </a:ext>
            </a:extLst>
          </p:cNvPr>
          <p:cNvCxnSpPr>
            <a:cxnSpLocks/>
          </p:cNvCxnSpPr>
          <p:nvPr/>
        </p:nvCxnSpPr>
        <p:spPr>
          <a:xfrm flipV="1">
            <a:off x="5797991" y="3626822"/>
            <a:ext cx="0" cy="1647825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E34BDCDD-17E7-49C8-8A80-69A60964F77C}"/>
              </a:ext>
            </a:extLst>
          </p:cNvPr>
          <p:cNvSpPr txBox="1"/>
          <p:nvPr/>
        </p:nvSpPr>
        <p:spPr>
          <a:xfrm>
            <a:off x="1037662" y="2205870"/>
            <a:ext cx="21688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Input data</a:t>
            </a:r>
            <a:endParaRPr lang="it-IT" sz="2800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84D5590B-69DC-4F01-ADC4-2BC9DB0E01CF}"/>
              </a:ext>
            </a:extLst>
          </p:cNvPr>
          <p:cNvSpPr txBox="1"/>
          <p:nvPr/>
        </p:nvSpPr>
        <p:spPr>
          <a:xfrm>
            <a:off x="1421694" y="3292584"/>
            <a:ext cx="26184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Battery charge</a:t>
            </a:r>
          </a:p>
          <a:p>
            <a:r>
              <a:rPr lang="en-US" sz="2800" dirty="0"/>
              <a:t>status</a:t>
            </a:r>
            <a:endParaRPr lang="it-IT" sz="28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3E2A5E1D-1BC3-4C93-AD5A-77A1A68AA42A}"/>
              </a:ext>
            </a:extLst>
          </p:cNvPr>
          <p:cNvSpPr txBox="1"/>
          <p:nvPr/>
        </p:nvSpPr>
        <p:spPr>
          <a:xfrm>
            <a:off x="9082528" y="3101546"/>
            <a:ext cx="2444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Battery Status</a:t>
            </a:r>
            <a:endParaRPr lang="it-IT" sz="2800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8FCBE2F4-27DA-4655-9401-B5B552ADB35F}"/>
              </a:ext>
            </a:extLst>
          </p:cNvPr>
          <p:cNvSpPr txBox="1"/>
          <p:nvPr/>
        </p:nvSpPr>
        <p:spPr>
          <a:xfrm>
            <a:off x="9342205" y="1817401"/>
            <a:ext cx="2444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Output data</a:t>
            </a:r>
            <a:endParaRPr lang="it-IT" sz="2800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CC876301-C3F5-452D-B0AB-F4DAA8A7054E}"/>
              </a:ext>
            </a:extLst>
          </p:cNvPr>
          <p:cNvSpPr txBox="1"/>
          <p:nvPr/>
        </p:nvSpPr>
        <p:spPr>
          <a:xfrm>
            <a:off x="3497256" y="5184443"/>
            <a:ext cx="2444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Battery Voltage</a:t>
            </a:r>
            <a:endParaRPr lang="it-IT" sz="2800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45033024-EF98-485A-AD00-20C87FCF1A6B}"/>
              </a:ext>
            </a:extLst>
          </p:cNvPr>
          <p:cNvSpPr txBox="1"/>
          <p:nvPr/>
        </p:nvSpPr>
        <p:spPr>
          <a:xfrm>
            <a:off x="6250631" y="5545543"/>
            <a:ext cx="3268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Battery Temperature</a:t>
            </a:r>
            <a:endParaRPr lang="it-IT" sz="2800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94C8C98-B4C0-4239-AA6E-AB2FC6290257}"/>
              </a:ext>
            </a:extLst>
          </p:cNvPr>
          <p:cNvSpPr txBox="1"/>
          <p:nvPr/>
        </p:nvSpPr>
        <p:spPr>
          <a:xfrm>
            <a:off x="2994182" y="389321"/>
            <a:ext cx="3268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Alarm notification</a:t>
            </a:r>
            <a:endParaRPr lang="it-IT" sz="2800" dirty="0"/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A1BF7515-4395-4015-8861-19744E5D3E2E}"/>
              </a:ext>
            </a:extLst>
          </p:cNvPr>
          <p:cNvSpPr txBox="1"/>
          <p:nvPr/>
        </p:nvSpPr>
        <p:spPr>
          <a:xfrm>
            <a:off x="6073506" y="798523"/>
            <a:ext cx="3268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Device data</a:t>
            </a:r>
            <a:endParaRPr lang="it-IT" sz="2800" dirty="0"/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0E13D6FF-8F2D-425E-9FDD-C5F9066FC462}"/>
              </a:ext>
            </a:extLst>
          </p:cNvPr>
          <p:cNvSpPr txBox="1"/>
          <p:nvPr/>
        </p:nvSpPr>
        <p:spPr>
          <a:xfrm>
            <a:off x="240294" y="235971"/>
            <a:ext cx="2270755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3600" dirty="0">
                <a:solidFill>
                  <a:schemeClr val="bg1"/>
                </a:solidFill>
              </a:rPr>
              <a:t>Dashboard</a:t>
            </a:r>
          </a:p>
        </p:txBody>
      </p:sp>
    </p:spTree>
    <p:extLst>
      <p:ext uri="{BB962C8B-B14F-4D97-AF65-F5344CB8AC3E}">
        <p14:creationId xmlns:p14="http://schemas.microsoft.com/office/powerpoint/2010/main" val="1280339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magine 32">
            <a:extLst>
              <a:ext uri="{FF2B5EF4-FFF2-40B4-BE49-F238E27FC236}">
                <a16:creationId xmlns:a16="http://schemas.microsoft.com/office/drawing/2014/main" id="{7C09C6FD-B76F-4F02-A1C7-A198AEF31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525" y="1490662"/>
            <a:ext cx="3790950" cy="3876675"/>
          </a:xfrm>
          <a:prstGeom prst="rect">
            <a:avLst/>
          </a:prstGeom>
        </p:spPr>
      </p:pic>
      <p:cxnSp>
        <p:nvCxnSpPr>
          <p:cNvPr id="5" name="Connettore diritto 4">
            <a:extLst>
              <a:ext uri="{FF2B5EF4-FFF2-40B4-BE49-F238E27FC236}">
                <a16:creationId xmlns:a16="http://schemas.microsoft.com/office/drawing/2014/main" id="{51658405-38B2-4120-80D8-BA47CD4A56D7}"/>
              </a:ext>
            </a:extLst>
          </p:cNvPr>
          <p:cNvCxnSpPr>
            <a:cxnSpLocks/>
          </p:cNvCxnSpPr>
          <p:nvPr/>
        </p:nvCxnSpPr>
        <p:spPr>
          <a:xfrm>
            <a:off x="7223760" y="2788920"/>
            <a:ext cx="1650609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3EC44304-EB09-4DF2-A190-97A2908CBFA8}"/>
              </a:ext>
            </a:extLst>
          </p:cNvPr>
          <p:cNvCxnSpPr>
            <a:cxnSpLocks/>
          </p:cNvCxnSpPr>
          <p:nvPr/>
        </p:nvCxnSpPr>
        <p:spPr>
          <a:xfrm>
            <a:off x="2754630" y="2632710"/>
            <a:ext cx="1997940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BB29D48F-930A-4BA2-B55F-40D62D018516}"/>
              </a:ext>
            </a:extLst>
          </p:cNvPr>
          <p:cNvCxnSpPr>
            <a:cxnSpLocks/>
          </p:cNvCxnSpPr>
          <p:nvPr/>
        </p:nvCxnSpPr>
        <p:spPr>
          <a:xfrm>
            <a:off x="3071446" y="3325207"/>
            <a:ext cx="1677043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6B354335-93A1-436E-908F-4CA7FE51832C}"/>
              </a:ext>
            </a:extLst>
          </p:cNvPr>
          <p:cNvCxnSpPr>
            <a:cxnSpLocks/>
          </p:cNvCxnSpPr>
          <p:nvPr/>
        </p:nvCxnSpPr>
        <p:spPr>
          <a:xfrm>
            <a:off x="6096000" y="926782"/>
            <a:ext cx="0" cy="1275398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D045455E-2FA3-4022-BF1D-1F0D247E7FD8}"/>
              </a:ext>
            </a:extLst>
          </p:cNvPr>
          <p:cNvCxnSpPr>
            <a:cxnSpLocks/>
          </p:cNvCxnSpPr>
          <p:nvPr/>
        </p:nvCxnSpPr>
        <p:spPr>
          <a:xfrm flipV="1">
            <a:off x="6084570" y="3719512"/>
            <a:ext cx="0" cy="1647825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46B1C3AF-C619-4E1D-80A6-2FA2F95F0A61}"/>
              </a:ext>
            </a:extLst>
          </p:cNvPr>
          <p:cNvSpPr txBox="1"/>
          <p:nvPr/>
        </p:nvSpPr>
        <p:spPr>
          <a:xfrm>
            <a:off x="961620" y="2109490"/>
            <a:ext cx="2653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Monitoring data</a:t>
            </a:r>
            <a:endParaRPr lang="it-IT" sz="2800" dirty="0"/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E04E4826-F48E-46AD-9CB8-4A0DC0BFCD8B}"/>
              </a:ext>
            </a:extLst>
          </p:cNvPr>
          <p:cNvSpPr txBox="1"/>
          <p:nvPr/>
        </p:nvSpPr>
        <p:spPr>
          <a:xfrm>
            <a:off x="4508182" y="5513230"/>
            <a:ext cx="3698554" cy="543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Devices configuration</a:t>
            </a:r>
            <a:endParaRPr lang="it-IT" sz="2800" dirty="0"/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F5CB8B8D-791B-4FFF-AE9F-738E8AAEB75A}"/>
              </a:ext>
            </a:extLst>
          </p:cNvPr>
          <p:cNvSpPr txBox="1"/>
          <p:nvPr/>
        </p:nvSpPr>
        <p:spPr>
          <a:xfrm>
            <a:off x="8450630" y="1894046"/>
            <a:ext cx="2201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Alarms</a:t>
            </a:r>
          </a:p>
          <a:p>
            <a:r>
              <a:rPr lang="en-US" sz="2800" dirty="0"/>
              <a:t>notifications</a:t>
            </a:r>
            <a:endParaRPr lang="it-IT" sz="2800" dirty="0"/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8BE3EE0C-B950-40D0-BBE6-B1165D019965}"/>
              </a:ext>
            </a:extLst>
          </p:cNvPr>
          <p:cNvSpPr txBox="1"/>
          <p:nvPr/>
        </p:nvSpPr>
        <p:spPr>
          <a:xfrm>
            <a:off x="5072199" y="368923"/>
            <a:ext cx="20476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Data history</a:t>
            </a:r>
            <a:endParaRPr lang="it-IT" sz="2800" dirty="0"/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D9BEC9E7-7D73-48EC-AD5B-B83C30C1B5AB}"/>
              </a:ext>
            </a:extLst>
          </p:cNvPr>
          <p:cNvSpPr txBox="1"/>
          <p:nvPr/>
        </p:nvSpPr>
        <p:spPr>
          <a:xfrm>
            <a:off x="2230570" y="3325206"/>
            <a:ext cx="1510800" cy="523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Data log</a:t>
            </a:r>
            <a:endParaRPr lang="it-IT" sz="2800" dirty="0"/>
          </a:p>
        </p:txBody>
      </p:sp>
      <p:cxnSp>
        <p:nvCxnSpPr>
          <p:cNvPr id="35" name="Connettore diritto 34">
            <a:extLst>
              <a:ext uri="{FF2B5EF4-FFF2-40B4-BE49-F238E27FC236}">
                <a16:creationId xmlns:a16="http://schemas.microsoft.com/office/drawing/2014/main" id="{F74E6F72-FC20-4311-8E91-5CC0BCCCB883}"/>
              </a:ext>
            </a:extLst>
          </p:cNvPr>
          <p:cNvCxnSpPr>
            <a:cxnSpLocks/>
          </p:cNvCxnSpPr>
          <p:nvPr/>
        </p:nvCxnSpPr>
        <p:spPr>
          <a:xfrm>
            <a:off x="7223760" y="3428999"/>
            <a:ext cx="2453740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8F20F8B0-8F8A-44B5-A190-60C42E225314}"/>
              </a:ext>
            </a:extLst>
          </p:cNvPr>
          <p:cNvSpPr txBox="1"/>
          <p:nvPr/>
        </p:nvSpPr>
        <p:spPr>
          <a:xfrm>
            <a:off x="9157501" y="3402139"/>
            <a:ext cx="2201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Display</a:t>
            </a:r>
          </a:p>
          <a:p>
            <a:r>
              <a:rPr lang="en-US" sz="2800" dirty="0"/>
              <a:t>configuration</a:t>
            </a:r>
            <a:endParaRPr lang="it-IT" sz="2800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FA89685B-1B42-4850-BD74-4CC477254F1D}"/>
              </a:ext>
            </a:extLst>
          </p:cNvPr>
          <p:cNvSpPr txBox="1"/>
          <p:nvPr/>
        </p:nvSpPr>
        <p:spPr>
          <a:xfrm>
            <a:off x="240293" y="235971"/>
            <a:ext cx="3256529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3600" dirty="0">
                <a:solidFill>
                  <a:schemeClr val="bg1"/>
                </a:solidFill>
              </a:rPr>
              <a:t>Welcome page</a:t>
            </a:r>
          </a:p>
        </p:txBody>
      </p:sp>
    </p:spTree>
    <p:extLst>
      <p:ext uri="{BB962C8B-B14F-4D97-AF65-F5344CB8AC3E}">
        <p14:creationId xmlns:p14="http://schemas.microsoft.com/office/powerpoint/2010/main" val="1848296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DB9F864F-5FA8-46EF-B33E-1E8DF934DC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95" y="1490662"/>
            <a:ext cx="3790950" cy="387667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EC1B984E-398E-42A9-AFBA-CEA657471118}"/>
              </a:ext>
            </a:extLst>
          </p:cNvPr>
          <p:cNvSpPr txBox="1"/>
          <p:nvPr/>
        </p:nvSpPr>
        <p:spPr>
          <a:xfrm>
            <a:off x="5939790" y="1890712"/>
            <a:ext cx="58950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It reports: </a:t>
            </a:r>
          </a:p>
          <a:p>
            <a:r>
              <a:rPr lang="en-US" sz="3600" dirty="0"/>
              <a:t>number of charging</a:t>
            </a:r>
          </a:p>
          <a:p>
            <a:r>
              <a:rPr lang="en-US" sz="3600" dirty="0"/>
              <a:t>cycles, back-up numbers</a:t>
            </a:r>
          </a:p>
          <a:p>
            <a:r>
              <a:rPr lang="en-US" sz="3600" dirty="0"/>
              <a:t>maximum and minimum values during the </a:t>
            </a:r>
          </a:p>
          <a:p>
            <a:r>
              <a:rPr lang="en-US" sz="3600" dirty="0"/>
              <a:t>input and output. </a:t>
            </a:r>
            <a:endParaRPr lang="it-IT" sz="3600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EED7D6D0-F79F-432E-A071-AAFE618E8323}"/>
              </a:ext>
            </a:extLst>
          </p:cNvPr>
          <p:cNvSpPr txBox="1"/>
          <p:nvPr/>
        </p:nvSpPr>
        <p:spPr>
          <a:xfrm>
            <a:off x="5992985" y="1027748"/>
            <a:ext cx="3779520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History</a:t>
            </a:r>
          </a:p>
        </p:txBody>
      </p:sp>
    </p:spTree>
    <p:extLst>
      <p:ext uri="{BB962C8B-B14F-4D97-AF65-F5344CB8AC3E}">
        <p14:creationId xmlns:p14="http://schemas.microsoft.com/office/powerpoint/2010/main" val="4248475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023F096C-B3EE-4566-B4E6-3A5CCC03D9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237" y="2243137"/>
            <a:ext cx="9153525" cy="3629025"/>
          </a:xfrm>
          <a:prstGeom prst="rect">
            <a:avLst/>
          </a:prstGeom>
        </p:spPr>
      </p:pic>
      <p:cxnSp>
        <p:nvCxnSpPr>
          <p:cNvPr id="4" name="Connettore diritto 3">
            <a:extLst>
              <a:ext uri="{FF2B5EF4-FFF2-40B4-BE49-F238E27FC236}">
                <a16:creationId xmlns:a16="http://schemas.microsoft.com/office/drawing/2014/main" id="{74AE1810-F320-4E54-8155-DEEAAEE853B4}"/>
              </a:ext>
            </a:extLst>
          </p:cNvPr>
          <p:cNvCxnSpPr>
            <a:cxnSpLocks/>
          </p:cNvCxnSpPr>
          <p:nvPr/>
        </p:nvCxnSpPr>
        <p:spPr>
          <a:xfrm flipV="1">
            <a:off x="2297099" y="1765780"/>
            <a:ext cx="0" cy="1275398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67DB71E2-4A8F-472C-AFEA-0955D18B5B2E}"/>
              </a:ext>
            </a:extLst>
          </p:cNvPr>
          <p:cNvSpPr txBox="1"/>
          <p:nvPr/>
        </p:nvSpPr>
        <p:spPr>
          <a:xfrm>
            <a:off x="896068" y="1179335"/>
            <a:ext cx="3268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Alarm notification</a:t>
            </a:r>
            <a:endParaRPr lang="it-IT" sz="2800" dirty="0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0451EB04-824E-4EEA-92A4-B60DA8227E59}"/>
              </a:ext>
            </a:extLst>
          </p:cNvPr>
          <p:cNvSpPr txBox="1"/>
          <p:nvPr/>
        </p:nvSpPr>
        <p:spPr>
          <a:xfrm>
            <a:off x="5992985" y="1027748"/>
            <a:ext cx="3779520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 err="1">
                <a:solidFill>
                  <a:schemeClr val="bg1"/>
                </a:solidFill>
              </a:rPr>
              <a:t>Alarms</a:t>
            </a:r>
            <a:endParaRPr lang="it-IT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111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60BE04E5-BAB5-4B7F-B182-E634BDB19BDF}"/>
              </a:ext>
            </a:extLst>
          </p:cNvPr>
          <p:cNvSpPr txBox="1"/>
          <p:nvPr/>
        </p:nvSpPr>
        <p:spPr>
          <a:xfrm>
            <a:off x="5939790" y="1890712"/>
            <a:ext cx="5895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The device displays the last </a:t>
            </a:r>
          </a:p>
          <a:p>
            <a:r>
              <a:rPr lang="en-US" sz="3600" dirty="0"/>
              <a:t>30 device events and every parameter of up to 10 days. </a:t>
            </a:r>
            <a:endParaRPr lang="it-IT" sz="3600" dirty="0"/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47CE9707-ED4E-4FE6-B409-676BB6AA7E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014" y="700950"/>
            <a:ext cx="3981450" cy="4133850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93A7103-18FD-46BC-AE15-1D667A163BAF}"/>
              </a:ext>
            </a:extLst>
          </p:cNvPr>
          <p:cNvSpPr txBox="1"/>
          <p:nvPr/>
        </p:nvSpPr>
        <p:spPr>
          <a:xfrm>
            <a:off x="5992985" y="1027748"/>
            <a:ext cx="3779520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Log</a:t>
            </a:r>
          </a:p>
        </p:txBody>
      </p:sp>
    </p:spTree>
    <p:extLst>
      <p:ext uri="{BB962C8B-B14F-4D97-AF65-F5344CB8AC3E}">
        <p14:creationId xmlns:p14="http://schemas.microsoft.com/office/powerpoint/2010/main" val="984561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EDEFC14B-9928-481D-A6E0-36A3A2957A36}"/>
              </a:ext>
            </a:extLst>
          </p:cNvPr>
          <p:cNvSpPr txBox="1"/>
          <p:nvPr/>
        </p:nvSpPr>
        <p:spPr>
          <a:xfrm>
            <a:off x="5939790" y="1890712"/>
            <a:ext cx="5895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You can connect up to 30 devices.</a:t>
            </a:r>
            <a:endParaRPr lang="it-IT" sz="3600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A9178175-7869-40D9-8F2E-FDB740B2C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597" y="974449"/>
            <a:ext cx="3981450" cy="413385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D69ED284-1645-4751-B826-337DE4264B2B}"/>
              </a:ext>
            </a:extLst>
          </p:cNvPr>
          <p:cNvSpPr txBox="1"/>
          <p:nvPr/>
        </p:nvSpPr>
        <p:spPr>
          <a:xfrm>
            <a:off x="5992985" y="1027748"/>
            <a:ext cx="3779520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Devices</a:t>
            </a:r>
          </a:p>
        </p:txBody>
      </p:sp>
    </p:spTree>
    <p:extLst>
      <p:ext uri="{BB962C8B-B14F-4D97-AF65-F5344CB8AC3E}">
        <p14:creationId xmlns:p14="http://schemas.microsoft.com/office/powerpoint/2010/main" val="2156075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13A9182E-7663-47C0-A6B9-91EDD100E5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048" y="1027748"/>
            <a:ext cx="2302636" cy="2390775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9816CECC-EB6B-4F67-867E-467951043B4B}"/>
              </a:ext>
            </a:extLst>
          </p:cNvPr>
          <p:cNvSpPr txBox="1"/>
          <p:nvPr/>
        </p:nvSpPr>
        <p:spPr>
          <a:xfrm>
            <a:off x="6021543" y="1532903"/>
            <a:ext cx="58950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You can easily and quickly customize the most important parameters of the other connected devices.</a:t>
            </a:r>
            <a:endParaRPr lang="it-IT" sz="3600" dirty="0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8FBD3BF7-FEF3-426B-AF94-691AB2E3E8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73" y="1027748"/>
            <a:ext cx="3038475" cy="5238750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FF50D2F5-0DC7-4212-893F-C74DE41B16DE}"/>
              </a:ext>
            </a:extLst>
          </p:cNvPr>
          <p:cNvSpPr txBox="1"/>
          <p:nvPr/>
        </p:nvSpPr>
        <p:spPr>
          <a:xfrm>
            <a:off x="5992984" y="1027748"/>
            <a:ext cx="5895031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DEVICES: #1 </a:t>
            </a:r>
            <a:r>
              <a:rPr lang="it-IT" sz="2800" dirty="0" err="1">
                <a:solidFill>
                  <a:schemeClr val="bg1"/>
                </a:solidFill>
              </a:rPr>
              <a:t>advanced</a:t>
            </a:r>
            <a:r>
              <a:rPr lang="it-IT" sz="2800" dirty="0">
                <a:solidFill>
                  <a:schemeClr val="bg1"/>
                </a:solidFill>
              </a:rPr>
              <a:t> </a:t>
            </a:r>
            <a:r>
              <a:rPr lang="it-IT" sz="2800" dirty="0" err="1">
                <a:solidFill>
                  <a:schemeClr val="bg1"/>
                </a:solidFill>
              </a:rPr>
              <a:t>configuration</a:t>
            </a:r>
            <a:endParaRPr lang="it-IT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592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AE78A001-DAB6-4629-8144-B74D80E4F494}"/>
              </a:ext>
            </a:extLst>
          </p:cNvPr>
          <p:cNvSpPr txBox="1"/>
          <p:nvPr/>
        </p:nvSpPr>
        <p:spPr>
          <a:xfrm>
            <a:off x="6096000" y="1673454"/>
            <a:ext cx="58950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Battery type selection: </a:t>
            </a:r>
          </a:p>
          <a:p>
            <a:r>
              <a:rPr lang="en-US" sz="3600" dirty="0"/>
              <a:t>- Lead Acid</a:t>
            </a:r>
          </a:p>
          <a:p>
            <a:r>
              <a:rPr lang="en-US" sz="3600" dirty="0"/>
              <a:t>- Gel</a:t>
            </a:r>
          </a:p>
          <a:p>
            <a:r>
              <a:rPr lang="en-US" sz="3600" dirty="0"/>
              <a:t>- AGM</a:t>
            </a:r>
          </a:p>
          <a:p>
            <a:r>
              <a:rPr lang="en-US" sz="3600" dirty="0"/>
              <a:t>- Ni Cd</a:t>
            </a:r>
          </a:p>
          <a:p>
            <a:r>
              <a:rPr lang="en-US" sz="3600" dirty="0"/>
              <a:t>- Li-Ion</a:t>
            </a:r>
            <a:endParaRPr lang="it-IT" sz="3600" dirty="0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798D09FB-D0D9-4029-A9E7-956F44FF1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68" y="1032362"/>
            <a:ext cx="3038475" cy="5238750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F0B41E2B-A121-4363-8021-76C1D11D0E68}"/>
              </a:ext>
            </a:extLst>
          </p:cNvPr>
          <p:cNvSpPr/>
          <p:nvPr/>
        </p:nvSpPr>
        <p:spPr>
          <a:xfrm>
            <a:off x="184468" y="1345859"/>
            <a:ext cx="3038475" cy="4925253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5B3E45BA-71E9-4DA9-8169-A9C8385BA2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138" y="1030323"/>
            <a:ext cx="2315096" cy="1736322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4969487D-A138-4486-A16E-864586E5E7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138" y="3017064"/>
            <a:ext cx="2326820" cy="1745115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E4D50267-060E-423B-BC41-D60861A62A64}"/>
              </a:ext>
            </a:extLst>
          </p:cNvPr>
          <p:cNvSpPr/>
          <p:nvPr/>
        </p:nvSpPr>
        <p:spPr>
          <a:xfrm>
            <a:off x="4309966" y="3244334"/>
            <a:ext cx="3572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DEVICES: #1 </a:t>
            </a:r>
            <a:r>
              <a:rPr lang="it-IT" dirty="0" err="1">
                <a:solidFill>
                  <a:schemeClr val="bg1"/>
                </a:solidFill>
              </a:rPr>
              <a:t>advanced</a:t>
            </a:r>
            <a:r>
              <a:rPr lang="it-IT" dirty="0">
                <a:solidFill>
                  <a:schemeClr val="bg1"/>
                </a:solidFill>
              </a:rPr>
              <a:t> </a:t>
            </a:r>
            <a:r>
              <a:rPr lang="it-IT" dirty="0" err="1">
                <a:solidFill>
                  <a:schemeClr val="bg1"/>
                </a:solidFill>
              </a:rPr>
              <a:t>configuration</a:t>
            </a:r>
            <a:endParaRPr lang="it-IT" dirty="0">
              <a:solidFill>
                <a:schemeClr val="bg1"/>
              </a:solidFill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081F102C-BBD4-4C05-ACC6-A0E706A5FB4A}"/>
              </a:ext>
            </a:extLst>
          </p:cNvPr>
          <p:cNvSpPr txBox="1"/>
          <p:nvPr/>
        </p:nvSpPr>
        <p:spPr>
          <a:xfrm>
            <a:off x="5992984" y="1027748"/>
            <a:ext cx="5895031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DEVICES: #1 </a:t>
            </a:r>
            <a:r>
              <a:rPr lang="it-IT" sz="2800" dirty="0" err="1">
                <a:solidFill>
                  <a:schemeClr val="bg1"/>
                </a:solidFill>
              </a:rPr>
              <a:t>advanced</a:t>
            </a:r>
            <a:r>
              <a:rPr lang="it-IT" sz="2800" dirty="0">
                <a:solidFill>
                  <a:schemeClr val="bg1"/>
                </a:solidFill>
              </a:rPr>
              <a:t> </a:t>
            </a:r>
            <a:r>
              <a:rPr lang="it-IT" sz="2800" dirty="0" err="1">
                <a:solidFill>
                  <a:schemeClr val="bg1"/>
                </a:solidFill>
              </a:rPr>
              <a:t>configuration</a:t>
            </a:r>
            <a:endParaRPr lang="it-IT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250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AE78A001-DAB6-4629-8144-B74D80E4F494}"/>
              </a:ext>
            </a:extLst>
          </p:cNvPr>
          <p:cNvSpPr txBox="1"/>
          <p:nvPr/>
        </p:nvSpPr>
        <p:spPr>
          <a:xfrm>
            <a:off x="5992984" y="1589763"/>
            <a:ext cx="5895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You can limit the </a:t>
            </a:r>
          </a:p>
          <a:p>
            <a:r>
              <a:rPr lang="en-US" sz="3600" dirty="0"/>
              <a:t>Charging Current.</a:t>
            </a:r>
            <a:endParaRPr lang="it-IT" sz="3600" dirty="0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798D09FB-D0D9-4029-A9E7-956F44FF1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21" y="1039471"/>
            <a:ext cx="3038475" cy="5238750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F0B41E2B-A121-4363-8021-76C1D11D0E68}"/>
              </a:ext>
            </a:extLst>
          </p:cNvPr>
          <p:cNvSpPr/>
          <p:nvPr/>
        </p:nvSpPr>
        <p:spPr>
          <a:xfrm>
            <a:off x="166120" y="1591055"/>
            <a:ext cx="3038475" cy="4687166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156D3819-5095-40F4-B91F-CC7E1DFFE478}"/>
              </a:ext>
            </a:extLst>
          </p:cNvPr>
          <p:cNvSpPr/>
          <p:nvPr/>
        </p:nvSpPr>
        <p:spPr>
          <a:xfrm>
            <a:off x="166121" y="1027748"/>
            <a:ext cx="3038475" cy="313497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4BB70C3E-D305-4A0F-9767-F97505BA4A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293" y="1027748"/>
            <a:ext cx="2643341" cy="1982506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D16E655C-961E-424F-8FAE-7F61383F778A}"/>
              </a:ext>
            </a:extLst>
          </p:cNvPr>
          <p:cNvSpPr txBox="1"/>
          <p:nvPr/>
        </p:nvSpPr>
        <p:spPr>
          <a:xfrm>
            <a:off x="5992984" y="1027748"/>
            <a:ext cx="5895031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DEVICES: #1 </a:t>
            </a:r>
            <a:r>
              <a:rPr lang="it-IT" sz="2800" dirty="0" err="1">
                <a:solidFill>
                  <a:schemeClr val="bg1"/>
                </a:solidFill>
              </a:rPr>
              <a:t>advanced</a:t>
            </a:r>
            <a:r>
              <a:rPr lang="it-IT" sz="2800" dirty="0">
                <a:solidFill>
                  <a:schemeClr val="bg1"/>
                </a:solidFill>
              </a:rPr>
              <a:t> </a:t>
            </a:r>
            <a:r>
              <a:rPr lang="it-IT" sz="2800" dirty="0" err="1">
                <a:solidFill>
                  <a:schemeClr val="bg1"/>
                </a:solidFill>
              </a:rPr>
              <a:t>configuration</a:t>
            </a:r>
            <a:endParaRPr lang="it-IT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8459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AE78A001-DAB6-4629-8144-B74D80E4F494}"/>
              </a:ext>
            </a:extLst>
          </p:cNvPr>
          <p:cNvSpPr txBox="1"/>
          <p:nvPr/>
        </p:nvSpPr>
        <p:spPr>
          <a:xfrm>
            <a:off x="6021543" y="1550968"/>
            <a:ext cx="58950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BULK, ABSORPTION, FLOAT</a:t>
            </a:r>
          </a:p>
          <a:p>
            <a:endParaRPr lang="en-US" sz="3600" dirty="0"/>
          </a:p>
          <a:p>
            <a:r>
              <a:rPr lang="en-US" sz="3600" dirty="0"/>
              <a:t>You can modify </a:t>
            </a:r>
          </a:p>
          <a:p>
            <a:r>
              <a:rPr lang="en-US" sz="3600" dirty="0"/>
              <a:t>- Voltage, </a:t>
            </a:r>
          </a:p>
          <a:p>
            <a:r>
              <a:rPr lang="en-US" sz="3600" dirty="0"/>
              <a:t>- Max time charging in any </a:t>
            </a:r>
          </a:p>
          <a:p>
            <a:r>
              <a:rPr lang="en-US" sz="3600" dirty="0"/>
              <a:t>stage of charge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798D09FB-D0D9-4029-A9E7-956F44FF1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68" y="1008916"/>
            <a:ext cx="3038475" cy="5238750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760E0734-B877-411C-BD9E-33D3E8EC1E4B}"/>
              </a:ext>
            </a:extLst>
          </p:cNvPr>
          <p:cNvSpPr/>
          <p:nvPr/>
        </p:nvSpPr>
        <p:spPr>
          <a:xfrm>
            <a:off x="184467" y="3769334"/>
            <a:ext cx="3038475" cy="826111"/>
          </a:xfrm>
          <a:prstGeom prst="rect">
            <a:avLst/>
          </a:prstGeom>
          <a:solidFill>
            <a:srgbClr val="FF0000">
              <a:alpha val="1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BFDFF0F4-DDFA-429A-A8A6-B4617337C103}"/>
              </a:ext>
            </a:extLst>
          </p:cNvPr>
          <p:cNvSpPr/>
          <p:nvPr/>
        </p:nvSpPr>
        <p:spPr>
          <a:xfrm>
            <a:off x="184467" y="2358248"/>
            <a:ext cx="3038475" cy="1411085"/>
          </a:xfrm>
          <a:prstGeom prst="rect">
            <a:avLst/>
          </a:prstGeom>
          <a:solidFill>
            <a:srgbClr val="FFFF00">
              <a:alpha val="1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E8A8D9BA-B7D2-462D-B6FE-76AF4FC3AC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692" y="3030573"/>
            <a:ext cx="2398007" cy="1798505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C169EAEC-2AA1-4560-BCBB-808065CB0B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692" y="1026755"/>
            <a:ext cx="2398007" cy="1798505"/>
          </a:xfrm>
          <a:prstGeom prst="rect">
            <a:avLst/>
          </a:prstGeom>
        </p:spPr>
      </p:pic>
      <p:sp>
        <p:nvSpPr>
          <p:cNvPr id="13" name="Rettangolo 12">
            <a:extLst>
              <a:ext uri="{FF2B5EF4-FFF2-40B4-BE49-F238E27FC236}">
                <a16:creationId xmlns:a16="http://schemas.microsoft.com/office/drawing/2014/main" id="{E8FDAB6D-AD7C-47AC-8C7F-21F8673BB290}"/>
              </a:ext>
            </a:extLst>
          </p:cNvPr>
          <p:cNvSpPr/>
          <p:nvPr/>
        </p:nvSpPr>
        <p:spPr>
          <a:xfrm>
            <a:off x="184467" y="4595445"/>
            <a:ext cx="3038475" cy="1652221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1151936B-39B5-4202-962E-A4DC20D74DE9}"/>
              </a:ext>
            </a:extLst>
          </p:cNvPr>
          <p:cNvSpPr/>
          <p:nvPr/>
        </p:nvSpPr>
        <p:spPr>
          <a:xfrm>
            <a:off x="184466" y="1006878"/>
            <a:ext cx="3038475" cy="523220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D265980C-84F2-494E-9B98-BB9A64F1351B}"/>
              </a:ext>
            </a:extLst>
          </p:cNvPr>
          <p:cNvSpPr txBox="1"/>
          <p:nvPr/>
        </p:nvSpPr>
        <p:spPr>
          <a:xfrm>
            <a:off x="5992984" y="1027748"/>
            <a:ext cx="5895031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DEVICES: #1 </a:t>
            </a:r>
            <a:r>
              <a:rPr lang="it-IT" sz="2800" dirty="0" err="1">
                <a:solidFill>
                  <a:schemeClr val="bg1"/>
                </a:solidFill>
              </a:rPr>
              <a:t>advanced</a:t>
            </a:r>
            <a:r>
              <a:rPr lang="it-IT" sz="2800" dirty="0">
                <a:solidFill>
                  <a:schemeClr val="bg1"/>
                </a:solidFill>
              </a:rPr>
              <a:t> </a:t>
            </a:r>
            <a:r>
              <a:rPr lang="it-IT" sz="2800" dirty="0" err="1">
                <a:solidFill>
                  <a:schemeClr val="bg1"/>
                </a:solidFill>
              </a:rPr>
              <a:t>configuration</a:t>
            </a:r>
            <a:endParaRPr lang="it-IT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934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AE78A001-DAB6-4629-8144-B74D80E4F494}"/>
              </a:ext>
            </a:extLst>
          </p:cNvPr>
          <p:cNvSpPr txBox="1"/>
          <p:nvPr/>
        </p:nvSpPr>
        <p:spPr>
          <a:xfrm>
            <a:off x="6017179" y="1550968"/>
            <a:ext cx="58950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You can set min/max </a:t>
            </a:r>
          </a:p>
          <a:p>
            <a:r>
              <a:rPr lang="en-US" sz="3600" dirty="0"/>
              <a:t>temperature alarm </a:t>
            </a:r>
          </a:p>
          <a:p>
            <a:r>
              <a:rPr lang="en-US" sz="3600" dirty="0"/>
              <a:t>for Environment Area.</a:t>
            </a:r>
          </a:p>
          <a:p>
            <a:endParaRPr lang="en-US" sz="3600" dirty="0"/>
          </a:p>
          <a:p>
            <a:r>
              <a:rPr lang="en-US" sz="3600" dirty="0"/>
              <a:t>You can set temperature </a:t>
            </a:r>
          </a:p>
          <a:p>
            <a:r>
              <a:rPr lang="en-US" sz="3600" dirty="0"/>
              <a:t>compensation on the </a:t>
            </a:r>
          </a:p>
          <a:p>
            <a:r>
              <a:rPr lang="en-US" sz="3600" dirty="0"/>
              <a:t>Device: 60°&gt; 20°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798D09FB-D0D9-4029-A9E7-956F44FF1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45" y="1055808"/>
            <a:ext cx="3038475" cy="5238750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F0B41E2B-A121-4363-8021-76C1D11D0E68}"/>
              </a:ext>
            </a:extLst>
          </p:cNvPr>
          <p:cNvSpPr/>
          <p:nvPr/>
        </p:nvSpPr>
        <p:spPr>
          <a:xfrm>
            <a:off x="172745" y="5228492"/>
            <a:ext cx="3038475" cy="1066066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2F98BD6D-2229-48E5-8C41-297EEC780179}"/>
              </a:ext>
            </a:extLst>
          </p:cNvPr>
          <p:cNvSpPr/>
          <p:nvPr/>
        </p:nvSpPr>
        <p:spPr>
          <a:xfrm>
            <a:off x="172745" y="1055809"/>
            <a:ext cx="3026752" cy="3586528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8A9DF8BF-7FB8-41BF-B147-CBEDA38AE4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185" y="1042046"/>
            <a:ext cx="2627711" cy="1970783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A01D29CC-44B4-4D72-9B47-C2D89837722C}"/>
              </a:ext>
            </a:extLst>
          </p:cNvPr>
          <p:cNvSpPr txBox="1"/>
          <p:nvPr/>
        </p:nvSpPr>
        <p:spPr>
          <a:xfrm>
            <a:off x="5992984" y="1027748"/>
            <a:ext cx="5895031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DEVICES: #1 </a:t>
            </a:r>
            <a:r>
              <a:rPr lang="it-IT" sz="2800" dirty="0" err="1">
                <a:solidFill>
                  <a:schemeClr val="bg1"/>
                </a:solidFill>
              </a:rPr>
              <a:t>advanced</a:t>
            </a:r>
            <a:r>
              <a:rPr lang="it-IT" sz="2800" dirty="0">
                <a:solidFill>
                  <a:schemeClr val="bg1"/>
                </a:solidFill>
              </a:rPr>
              <a:t> </a:t>
            </a:r>
            <a:r>
              <a:rPr lang="it-IT" sz="2800" dirty="0" err="1">
                <a:solidFill>
                  <a:schemeClr val="bg1"/>
                </a:solidFill>
              </a:rPr>
              <a:t>configuration</a:t>
            </a:r>
            <a:endParaRPr lang="it-IT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600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AE78A001-DAB6-4629-8144-B74D80E4F494}"/>
              </a:ext>
            </a:extLst>
          </p:cNvPr>
          <p:cNvSpPr txBox="1"/>
          <p:nvPr/>
        </p:nvSpPr>
        <p:spPr>
          <a:xfrm>
            <a:off x="6021543" y="1486536"/>
            <a:ext cx="58950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Threshold alarm Battery </a:t>
            </a:r>
          </a:p>
          <a:p>
            <a:r>
              <a:rPr lang="en-US" sz="3600" dirty="0"/>
              <a:t>almost flat.</a:t>
            </a:r>
          </a:p>
          <a:p>
            <a:endParaRPr lang="en-US" sz="3600" dirty="0"/>
          </a:p>
          <a:p>
            <a:r>
              <a:rPr lang="en-US" sz="3600" dirty="0"/>
              <a:t>Set protection </a:t>
            </a:r>
          </a:p>
          <a:p>
            <a:r>
              <a:rPr lang="en-US" sz="3600" dirty="0"/>
              <a:t>against total discharge.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798D09FB-D0D9-4029-A9E7-956F44FF1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68" y="1020639"/>
            <a:ext cx="3038475" cy="5238750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F0B41E2B-A121-4363-8021-76C1D11D0E68}"/>
              </a:ext>
            </a:extLst>
          </p:cNvPr>
          <p:cNvSpPr/>
          <p:nvPr/>
        </p:nvSpPr>
        <p:spPr>
          <a:xfrm>
            <a:off x="184468" y="5720860"/>
            <a:ext cx="3038475" cy="538529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2F98BD6D-2229-48E5-8C41-297EEC780179}"/>
              </a:ext>
            </a:extLst>
          </p:cNvPr>
          <p:cNvSpPr/>
          <p:nvPr/>
        </p:nvSpPr>
        <p:spPr>
          <a:xfrm>
            <a:off x="184468" y="1020639"/>
            <a:ext cx="3038475" cy="4149237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29F1A5A9-99D3-471A-A4E8-6242E60335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969" y="3147646"/>
            <a:ext cx="2627711" cy="1970783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F8DFF4E6-E8EB-4EE3-9856-F15972B33E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969" y="1018600"/>
            <a:ext cx="2627711" cy="1970783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BA09304-58A0-4433-A209-477429F16717}"/>
              </a:ext>
            </a:extLst>
          </p:cNvPr>
          <p:cNvSpPr txBox="1"/>
          <p:nvPr/>
        </p:nvSpPr>
        <p:spPr>
          <a:xfrm>
            <a:off x="6112501" y="1022350"/>
            <a:ext cx="5895031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DEVICES: #1 </a:t>
            </a:r>
            <a:r>
              <a:rPr lang="it-IT" sz="2800" dirty="0" err="1">
                <a:solidFill>
                  <a:schemeClr val="bg1"/>
                </a:solidFill>
              </a:rPr>
              <a:t>advanced</a:t>
            </a:r>
            <a:r>
              <a:rPr lang="it-IT" sz="2800" dirty="0">
                <a:solidFill>
                  <a:schemeClr val="bg1"/>
                </a:solidFill>
              </a:rPr>
              <a:t> </a:t>
            </a:r>
            <a:r>
              <a:rPr lang="it-IT" sz="2800" dirty="0" err="1">
                <a:solidFill>
                  <a:schemeClr val="bg1"/>
                </a:solidFill>
              </a:rPr>
              <a:t>configuration</a:t>
            </a:r>
            <a:endParaRPr lang="it-IT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1327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AE78A001-DAB6-4629-8144-B74D80E4F494}"/>
              </a:ext>
            </a:extLst>
          </p:cNvPr>
          <p:cNvSpPr txBox="1"/>
          <p:nvPr/>
        </p:nvSpPr>
        <p:spPr>
          <a:xfrm>
            <a:off x="6021543" y="1568596"/>
            <a:ext cx="5895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Fast Charging and</a:t>
            </a:r>
          </a:p>
          <a:p>
            <a:r>
              <a:rPr lang="en-US" sz="3600" dirty="0" err="1"/>
              <a:t>Lifetest</a:t>
            </a:r>
            <a:r>
              <a:rPr lang="en-US" sz="3600" dirty="0"/>
              <a:t> Battery can be enabled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798D09FB-D0D9-4029-A9E7-956F44FF1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68" y="985470"/>
            <a:ext cx="3038475" cy="5238750"/>
          </a:xfrm>
          <a:prstGeom prst="rect">
            <a:avLst/>
          </a:prstGeom>
        </p:spPr>
      </p:pic>
      <p:sp>
        <p:nvSpPr>
          <p:cNvPr id="8" name="Rettangolo 7">
            <a:extLst>
              <a:ext uri="{FF2B5EF4-FFF2-40B4-BE49-F238E27FC236}">
                <a16:creationId xmlns:a16="http://schemas.microsoft.com/office/drawing/2014/main" id="{2F98BD6D-2229-48E5-8C41-297EEC780179}"/>
              </a:ext>
            </a:extLst>
          </p:cNvPr>
          <p:cNvSpPr/>
          <p:nvPr/>
        </p:nvSpPr>
        <p:spPr>
          <a:xfrm>
            <a:off x="184468" y="985470"/>
            <a:ext cx="3038475" cy="4700221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DCC2AD8D-1745-4EDC-9D6D-0951123072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969" y="3001107"/>
            <a:ext cx="2476161" cy="1857121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9358CDC7-9A39-4FFF-AC33-F90536A4AD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969" y="1003309"/>
            <a:ext cx="2476161" cy="1857121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F427C7A3-695F-4D93-A973-92244CFC4B0B}"/>
              </a:ext>
            </a:extLst>
          </p:cNvPr>
          <p:cNvSpPr txBox="1"/>
          <p:nvPr/>
        </p:nvSpPr>
        <p:spPr>
          <a:xfrm>
            <a:off x="6112501" y="1022350"/>
            <a:ext cx="5895031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DEVICES: #1 </a:t>
            </a:r>
            <a:r>
              <a:rPr lang="it-IT" sz="2800" dirty="0" err="1">
                <a:solidFill>
                  <a:schemeClr val="bg1"/>
                </a:solidFill>
              </a:rPr>
              <a:t>advanced</a:t>
            </a:r>
            <a:r>
              <a:rPr lang="it-IT" sz="2800" dirty="0">
                <a:solidFill>
                  <a:schemeClr val="bg1"/>
                </a:solidFill>
              </a:rPr>
              <a:t> </a:t>
            </a:r>
            <a:r>
              <a:rPr lang="it-IT" sz="2800" dirty="0" err="1">
                <a:solidFill>
                  <a:schemeClr val="bg1"/>
                </a:solidFill>
              </a:rPr>
              <a:t>configuration</a:t>
            </a:r>
            <a:endParaRPr lang="it-IT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1247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AE78A001-DAB6-4629-8144-B74D80E4F494}"/>
              </a:ext>
            </a:extLst>
          </p:cNvPr>
          <p:cNvSpPr txBox="1"/>
          <p:nvPr/>
        </p:nvSpPr>
        <p:spPr>
          <a:xfrm>
            <a:off x="6057488" y="1545570"/>
            <a:ext cx="58950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Drive internal Web Server for</a:t>
            </a:r>
          </a:p>
          <a:p>
            <a:r>
              <a:rPr lang="en-US" sz="3600" dirty="0"/>
              <a:t>remote control.</a:t>
            </a:r>
          </a:p>
          <a:p>
            <a:endParaRPr lang="en-US" sz="3600" dirty="0"/>
          </a:p>
          <a:p>
            <a:r>
              <a:rPr lang="en-US" sz="3600" dirty="0"/>
              <a:t>Main important parameters</a:t>
            </a:r>
          </a:p>
          <a:p>
            <a:r>
              <a:rPr lang="en-US" sz="3600" dirty="0"/>
              <a:t>can be modified.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FA7C180C-1CA6-4841-884D-7B17C68B61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609" y="284366"/>
            <a:ext cx="3323560" cy="2640479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731B2D9F-8B7C-4C32-A15D-C929A875A962}"/>
              </a:ext>
            </a:extLst>
          </p:cNvPr>
          <p:cNvSpPr txBox="1"/>
          <p:nvPr/>
        </p:nvSpPr>
        <p:spPr>
          <a:xfrm>
            <a:off x="497290" y="476791"/>
            <a:ext cx="622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1)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4230E96D-3369-448B-9F4F-81831E962CA6}"/>
              </a:ext>
            </a:extLst>
          </p:cNvPr>
          <p:cNvSpPr txBox="1"/>
          <p:nvPr/>
        </p:nvSpPr>
        <p:spPr>
          <a:xfrm>
            <a:off x="437366" y="3208268"/>
            <a:ext cx="622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2)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5612DAA5-AE36-476C-BEC7-D822ED155B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609" y="3208268"/>
            <a:ext cx="4549831" cy="3424604"/>
          </a:xfrm>
          <a:prstGeom prst="rect">
            <a:avLst/>
          </a:prstGeom>
        </p:spPr>
      </p:pic>
      <p:sp>
        <p:nvSpPr>
          <p:cNvPr id="14" name="Freccia in giù 13">
            <a:extLst>
              <a:ext uri="{FF2B5EF4-FFF2-40B4-BE49-F238E27FC236}">
                <a16:creationId xmlns:a16="http://schemas.microsoft.com/office/drawing/2014/main" id="{39720BC0-6599-4F65-8E78-D6B4FB322888}"/>
              </a:ext>
            </a:extLst>
          </p:cNvPr>
          <p:cNvSpPr/>
          <p:nvPr/>
        </p:nvSpPr>
        <p:spPr>
          <a:xfrm rot="5400000">
            <a:off x="5452069" y="4471951"/>
            <a:ext cx="532227" cy="206396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4E3F97C9-2C68-423E-A528-36D2BD719536}"/>
              </a:ext>
            </a:extLst>
          </p:cNvPr>
          <p:cNvSpPr txBox="1"/>
          <p:nvPr/>
        </p:nvSpPr>
        <p:spPr>
          <a:xfrm>
            <a:off x="6112501" y="1022350"/>
            <a:ext cx="5895031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DEVICES: #1 </a:t>
            </a:r>
            <a:r>
              <a:rPr lang="it-IT" sz="2800" dirty="0" err="1">
                <a:solidFill>
                  <a:schemeClr val="bg1"/>
                </a:solidFill>
              </a:rPr>
              <a:t>advanced</a:t>
            </a:r>
            <a:r>
              <a:rPr lang="it-IT" sz="2800" dirty="0">
                <a:solidFill>
                  <a:schemeClr val="bg1"/>
                </a:solidFill>
              </a:rPr>
              <a:t> </a:t>
            </a:r>
            <a:r>
              <a:rPr lang="it-IT" sz="2800" dirty="0" err="1">
                <a:solidFill>
                  <a:schemeClr val="bg1"/>
                </a:solidFill>
              </a:rPr>
              <a:t>configuration</a:t>
            </a:r>
            <a:endParaRPr lang="it-IT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028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:a16="http://schemas.microsoft.com/office/drawing/2014/main" id="{E7771DFC-E7D3-4CD4-ADEF-2B450BC21C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412" y="2094021"/>
            <a:ext cx="4219575" cy="4724400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6DF4EF89-C219-4DC0-B956-0E205036BA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0" y="1012895"/>
            <a:ext cx="5910400" cy="3454913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224DEC3-1B6F-4A51-8AA6-DF5EAE8F30C4}"/>
              </a:ext>
            </a:extLst>
          </p:cNvPr>
          <p:cNvSpPr txBox="1"/>
          <p:nvPr/>
        </p:nvSpPr>
        <p:spPr>
          <a:xfrm>
            <a:off x="250557" y="378151"/>
            <a:ext cx="622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3)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9BF5C680-62DF-4047-8CB7-C256FC08B8E4}"/>
              </a:ext>
            </a:extLst>
          </p:cNvPr>
          <p:cNvSpPr txBox="1"/>
          <p:nvPr/>
        </p:nvSpPr>
        <p:spPr>
          <a:xfrm>
            <a:off x="6896217" y="2094021"/>
            <a:ext cx="622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4)</a:t>
            </a:r>
          </a:p>
        </p:txBody>
      </p:sp>
      <p:sp>
        <p:nvSpPr>
          <p:cNvPr id="17" name="Freccia in giù 16">
            <a:extLst>
              <a:ext uri="{FF2B5EF4-FFF2-40B4-BE49-F238E27FC236}">
                <a16:creationId xmlns:a16="http://schemas.microsoft.com/office/drawing/2014/main" id="{8EDB9A78-6C5B-4D60-BB05-172928614048}"/>
              </a:ext>
            </a:extLst>
          </p:cNvPr>
          <p:cNvSpPr/>
          <p:nvPr/>
        </p:nvSpPr>
        <p:spPr>
          <a:xfrm rot="3785359">
            <a:off x="4050839" y="-20403"/>
            <a:ext cx="532227" cy="206396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4389401E-832A-4ABD-A806-666AB311A7A8}"/>
              </a:ext>
            </a:extLst>
          </p:cNvPr>
          <p:cNvSpPr txBox="1"/>
          <p:nvPr/>
        </p:nvSpPr>
        <p:spPr>
          <a:xfrm>
            <a:off x="6112501" y="1022350"/>
            <a:ext cx="5895031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</a:rPr>
              <a:t>DEVICES: #1 </a:t>
            </a:r>
            <a:r>
              <a:rPr lang="it-IT" sz="2800" dirty="0" err="1">
                <a:solidFill>
                  <a:schemeClr val="bg1"/>
                </a:solidFill>
              </a:rPr>
              <a:t>advanced</a:t>
            </a:r>
            <a:r>
              <a:rPr lang="it-IT" sz="2800" dirty="0">
                <a:solidFill>
                  <a:schemeClr val="bg1"/>
                </a:solidFill>
              </a:rPr>
              <a:t> </a:t>
            </a:r>
            <a:r>
              <a:rPr lang="it-IT" sz="2800" dirty="0" err="1">
                <a:solidFill>
                  <a:schemeClr val="bg1"/>
                </a:solidFill>
              </a:rPr>
              <a:t>configuration</a:t>
            </a:r>
            <a:endParaRPr lang="it-IT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961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hlinkClick r:id="rId3"/>
            <a:extLst>
              <a:ext uri="{FF2B5EF4-FFF2-40B4-BE49-F238E27FC236}">
                <a16:creationId xmlns:a16="http://schemas.microsoft.com/office/drawing/2014/main" id="{3B10BF11-A340-4CB4-A0DE-05852E3587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2875" y="1252537"/>
            <a:ext cx="3972561" cy="2347913"/>
          </a:xfrm>
          <a:prstGeom prst="rect">
            <a:avLst/>
          </a:prstGeom>
        </p:spPr>
      </p:pic>
      <p:pic>
        <p:nvPicPr>
          <p:cNvPr id="5" name="Immagine 4">
            <a:hlinkClick r:id="rId5"/>
            <a:extLst>
              <a:ext uri="{FF2B5EF4-FFF2-40B4-BE49-F238E27FC236}">
                <a16:creationId xmlns:a16="http://schemas.microsoft.com/office/drawing/2014/main" id="{CA49C18D-7C70-49E1-9A27-EC5C2D7270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794" y="4162424"/>
            <a:ext cx="4123026" cy="2347913"/>
          </a:xfrm>
          <a:prstGeom prst="rect">
            <a:avLst/>
          </a:prstGeom>
        </p:spPr>
      </p:pic>
      <p:pic>
        <p:nvPicPr>
          <p:cNvPr id="8" name="Immagine 7">
            <a:hlinkClick r:id="rId7"/>
            <a:extLst>
              <a:ext uri="{FF2B5EF4-FFF2-40B4-BE49-F238E27FC236}">
                <a16:creationId xmlns:a16="http://schemas.microsoft.com/office/drawing/2014/main" id="{17298A69-1446-46F5-94CB-BA2CDF03CB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819" y="4162425"/>
            <a:ext cx="4148740" cy="2347913"/>
          </a:xfrm>
          <a:prstGeom prst="rect">
            <a:avLst/>
          </a:prstGeom>
        </p:spPr>
      </p:pic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581284D6-2682-4E17-AD85-D9329E36CD2F}"/>
              </a:ext>
            </a:extLst>
          </p:cNvPr>
          <p:cNvSpPr txBox="1"/>
          <p:nvPr/>
        </p:nvSpPr>
        <p:spPr>
          <a:xfrm>
            <a:off x="291696" y="329207"/>
            <a:ext cx="1810111" cy="923330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it-IT" sz="5400" dirty="0">
                <a:solidFill>
                  <a:schemeClr val="bg1"/>
                </a:solidFill>
              </a:rPr>
              <a:t>Video</a:t>
            </a:r>
          </a:p>
        </p:txBody>
      </p:sp>
    </p:spTree>
    <p:extLst>
      <p:ext uri="{BB962C8B-B14F-4D97-AF65-F5344CB8AC3E}">
        <p14:creationId xmlns:p14="http://schemas.microsoft.com/office/powerpoint/2010/main" val="2011243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magine 19">
            <a:extLst>
              <a:ext uri="{FF2B5EF4-FFF2-40B4-BE49-F238E27FC236}">
                <a16:creationId xmlns:a16="http://schemas.microsoft.com/office/drawing/2014/main" id="{6C68920E-0D10-46D0-8DE3-8CCD6A16D0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784" y="943677"/>
            <a:ext cx="7379338" cy="1220549"/>
          </a:xfrm>
          <a:prstGeom prst="rect">
            <a:avLst/>
          </a:prstGeom>
        </p:spPr>
      </p:pic>
      <p:sp>
        <p:nvSpPr>
          <p:cNvPr id="8" name="CasellaDiTesto 2">
            <a:extLst>
              <a:ext uri="{FF2B5EF4-FFF2-40B4-BE49-F238E27FC236}">
                <a16:creationId xmlns:a16="http://schemas.microsoft.com/office/drawing/2014/main" id="{DCF5EE49-FE53-4859-ABCB-4558679C30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1188" y="3438525"/>
            <a:ext cx="538162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1800">
                <a:latin typeface="Arial" panose="020B0604020202020204" pitchFamily="34" charset="0"/>
                <a:hlinkClick r:id="rId4"/>
              </a:rPr>
              <a:t>www.adelsystem.com</a:t>
            </a:r>
            <a:endParaRPr lang="it-IT" altLang="it-IT" sz="1800">
              <a:latin typeface="Arial" panose="020B0604020202020204" pitchFamily="34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1800">
                <a:latin typeface="Arial" panose="020B0604020202020204" pitchFamily="34" charset="0"/>
                <a:hlinkClick r:id="rId5"/>
              </a:rPr>
              <a:t>info@adelsystem.com</a:t>
            </a:r>
            <a:endParaRPr lang="it-IT" altLang="it-IT" sz="1800">
              <a:latin typeface="Arial" panose="020B0604020202020204" pitchFamily="34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1800">
                <a:latin typeface="Arial" panose="020B0604020202020204" pitchFamily="34" charset="0"/>
              </a:rPr>
              <a:t>Via Luigi Barchi 9/b, 42124 Reggio nell'Emilia</a:t>
            </a:r>
            <a:br>
              <a:rPr lang="it-IT" altLang="it-IT" sz="1800">
                <a:latin typeface="Arial" panose="020B0604020202020204" pitchFamily="34" charset="0"/>
              </a:rPr>
            </a:br>
            <a:r>
              <a:rPr lang="it-IT" altLang="it-IT" sz="1800" b="1">
                <a:latin typeface="Arial" panose="020B0604020202020204" pitchFamily="34" charset="0"/>
              </a:rPr>
              <a:t>Telephone</a:t>
            </a:r>
            <a:r>
              <a:rPr lang="it-IT" altLang="it-IT" sz="1800">
                <a:latin typeface="Arial" panose="020B0604020202020204" pitchFamily="34" charset="0"/>
              </a:rPr>
              <a:t>: +39 0522-345518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it-IT" altLang="it-IT" sz="1800">
              <a:latin typeface="Arial" panose="020B0604020202020204" pitchFamily="34" charset="0"/>
            </a:endParaRPr>
          </a:p>
        </p:txBody>
      </p:sp>
      <p:pic>
        <p:nvPicPr>
          <p:cNvPr id="10" name="Immagine 3">
            <a:extLst>
              <a:ext uri="{FF2B5EF4-FFF2-40B4-BE49-F238E27FC236}">
                <a16:creationId xmlns:a16="http://schemas.microsoft.com/office/drawing/2014/main" id="{9A864C9F-A0EB-4260-9AED-58328F0FC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0" y="5175250"/>
            <a:ext cx="4889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magine 4">
            <a:extLst>
              <a:ext uri="{FF2B5EF4-FFF2-40B4-BE49-F238E27FC236}">
                <a16:creationId xmlns:a16="http://schemas.microsoft.com/office/drawing/2014/main" id="{384C67B0-72A6-4EA8-BFAF-FC88FDE1F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5159375"/>
            <a:ext cx="746125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magine 5">
            <a:extLst>
              <a:ext uri="{FF2B5EF4-FFF2-40B4-BE49-F238E27FC236}">
                <a16:creationId xmlns:a16="http://schemas.microsoft.com/office/drawing/2014/main" id="{B7D61720-DFD9-4C0B-800F-B8254D791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5" y="5145088"/>
            <a:ext cx="560388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magine 9">
            <a:hlinkClick r:id="rId9"/>
            <a:extLst>
              <a:ext uri="{FF2B5EF4-FFF2-40B4-BE49-F238E27FC236}">
                <a16:creationId xmlns:a16="http://schemas.microsoft.com/office/drawing/2014/main" id="{AB01F2E1-FE00-42A3-A170-B9185568F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140325"/>
            <a:ext cx="560388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955185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340</Words>
  <Application>Microsoft Office PowerPoint</Application>
  <PresentationFormat>Widescreen</PresentationFormat>
  <Paragraphs>105</Paragraphs>
  <Slides>20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daniele lunghini</dc:creator>
  <cp:lastModifiedBy>daniele lunghini</cp:lastModifiedBy>
  <cp:revision>29</cp:revision>
  <dcterms:created xsi:type="dcterms:W3CDTF">2020-02-04T15:02:57Z</dcterms:created>
  <dcterms:modified xsi:type="dcterms:W3CDTF">2021-07-16T10:44:22Z</dcterms:modified>
</cp:coreProperties>
</file>