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theme/themeOverride1.xml" ContentType="application/vnd.openxmlformats-officedocument.themeOverr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Default Extension="bin" ContentType="application/vnd.openxmlformats-officedocument.oleObject"/>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drawings/drawing1.xml" ContentType="application/vnd.openxmlformats-officedocument.drawingml.chartshapes+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s/slide80.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Default Extension="tiff" ContentType="image/tif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Default Extension="vml" ContentType="application/vnd.openxmlformats-officedocument.vmlDrawing"/>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Default Extension="wmf" ContentType="image/x-wmf"/>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charts/chart1.xml" ContentType="application/vnd.openxmlformats-officedocument.drawingml.chart+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notesSlides/notesSlide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82"/>
  </p:notesMasterIdLst>
  <p:handoutMasterIdLst>
    <p:handoutMasterId r:id="rId83"/>
  </p:handoutMasterIdLst>
  <p:sldIdLst>
    <p:sldId id="256" r:id="rId2"/>
    <p:sldId id="430" r:id="rId3"/>
    <p:sldId id="285" r:id="rId4"/>
    <p:sldId id="417" r:id="rId5"/>
    <p:sldId id="418" r:id="rId6"/>
    <p:sldId id="419" r:id="rId7"/>
    <p:sldId id="420" r:id="rId8"/>
    <p:sldId id="421" r:id="rId9"/>
    <p:sldId id="422" r:id="rId10"/>
    <p:sldId id="423" r:id="rId11"/>
    <p:sldId id="424" r:id="rId12"/>
    <p:sldId id="425" r:id="rId13"/>
    <p:sldId id="426" r:id="rId14"/>
    <p:sldId id="427" r:id="rId15"/>
    <p:sldId id="428" r:id="rId16"/>
    <p:sldId id="429" r:id="rId17"/>
    <p:sldId id="383" r:id="rId18"/>
    <p:sldId id="330" r:id="rId19"/>
    <p:sldId id="388" r:id="rId20"/>
    <p:sldId id="327" r:id="rId21"/>
    <p:sldId id="332" r:id="rId22"/>
    <p:sldId id="333" r:id="rId23"/>
    <p:sldId id="334" r:id="rId24"/>
    <p:sldId id="335" r:id="rId25"/>
    <p:sldId id="357" r:id="rId26"/>
    <p:sldId id="336" r:id="rId27"/>
    <p:sldId id="337" r:id="rId28"/>
    <p:sldId id="338" r:id="rId29"/>
    <p:sldId id="339" r:id="rId30"/>
    <p:sldId id="378" r:id="rId31"/>
    <p:sldId id="340" r:id="rId32"/>
    <p:sldId id="341" r:id="rId33"/>
    <p:sldId id="342" r:id="rId34"/>
    <p:sldId id="343" r:id="rId35"/>
    <p:sldId id="331" r:id="rId36"/>
    <p:sldId id="344" r:id="rId37"/>
    <p:sldId id="345" r:id="rId38"/>
    <p:sldId id="368" r:id="rId39"/>
    <p:sldId id="346" r:id="rId40"/>
    <p:sldId id="347" r:id="rId41"/>
    <p:sldId id="328" r:id="rId42"/>
    <p:sldId id="348" r:id="rId43"/>
    <p:sldId id="349" r:id="rId44"/>
    <p:sldId id="350" r:id="rId45"/>
    <p:sldId id="351" r:id="rId46"/>
    <p:sldId id="352" r:id="rId47"/>
    <p:sldId id="380" r:id="rId48"/>
    <p:sldId id="353" r:id="rId49"/>
    <p:sldId id="354" r:id="rId50"/>
    <p:sldId id="355" r:id="rId51"/>
    <p:sldId id="371" r:id="rId52"/>
    <p:sldId id="370" r:id="rId53"/>
    <p:sldId id="390" r:id="rId54"/>
    <p:sldId id="391" r:id="rId55"/>
    <p:sldId id="392" r:id="rId56"/>
    <p:sldId id="393" r:id="rId57"/>
    <p:sldId id="394" r:id="rId58"/>
    <p:sldId id="395" r:id="rId59"/>
    <p:sldId id="396" r:id="rId60"/>
    <p:sldId id="397" r:id="rId61"/>
    <p:sldId id="398" r:id="rId62"/>
    <p:sldId id="399" r:id="rId63"/>
    <p:sldId id="400" r:id="rId64"/>
    <p:sldId id="401" r:id="rId65"/>
    <p:sldId id="402" r:id="rId66"/>
    <p:sldId id="403" r:id="rId67"/>
    <p:sldId id="404" r:id="rId68"/>
    <p:sldId id="405" r:id="rId69"/>
    <p:sldId id="406" r:id="rId70"/>
    <p:sldId id="407" r:id="rId71"/>
    <p:sldId id="408" r:id="rId72"/>
    <p:sldId id="409" r:id="rId73"/>
    <p:sldId id="410" r:id="rId74"/>
    <p:sldId id="411" r:id="rId75"/>
    <p:sldId id="412" r:id="rId76"/>
    <p:sldId id="413" r:id="rId77"/>
    <p:sldId id="414" r:id="rId78"/>
    <p:sldId id="415" r:id="rId79"/>
    <p:sldId id="416" r:id="rId80"/>
    <p:sldId id="358" r:id="rId81"/>
  </p:sldIdLst>
  <p:sldSz cx="9907588" cy="6858000"/>
  <p:notesSz cx="6794500" cy="9982200"/>
  <p:defaultTextStyle>
    <a:defPPr>
      <a:defRPr lang="en-GB"/>
    </a:defPPr>
    <a:lvl1pPr algn="l" defTabSz="449263" rtl="0" fontAlgn="base">
      <a:spcBef>
        <a:spcPct val="0"/>
      </a:spcBef>
      <a:spcAft>
        <a:spcPct val="0"/>
      </a:spcAft>
      <a:buClr>
        <a:srgbClr val="000000"/>
      </a:buClr>
      <a:buSzPct val="100000"/>
      <a:buFont typeface="Times New Roman" pitchFamily="-108" charset="0"/>
      <a:defRPr sz="2400" kern="1200">
        <a:solidFill>
          <a:schemeClr val="bg1"/>
        </a:solidFill>
        <a:latin typeface="Frutiger Next LT-Light" pitchFamily="-108" charset="0"/>
        <a:ea typeface="+mn-ea"/>
        <a:cs typeface="+mn-cs"/>
      </a:defRPr>
    </a:lvl1pPr>
    <a:lvl2pPr marL="742950" indent="-285750" algn="l" defTabSz="449263" rtl="0" fontAlgn="base">
      <a:spcBef>
        <a:spcPct val="0"/>
      </a:spcBef>
      <a:spcAft>
        <a:spcPct val="0"/>
      </a:spcAft>
      <a:buClr>
        <a:srgbClr val="000000"/>
      </a:buClr>
      <a:buSzPct val="100000"/>
      <a:buFont typeface="Times New Roman" pitchFamily="-108" charset="0"/>
      <a:defRPr sz="2400" kern="1200">
        <a:solidFill>
          <a:schemeClr val="bg1"/>
        </a:solidFill>
        <a:latin typeface="Frutiger Next LT-Light" pitchFamily="-108" charset="0"/>
        <a:ea typeface="+mn-ea"/>
        <a:cs typeface="+mn-cs"/>
      </a:defRPr>
    </a:lvl2pPr>
    <a:lvl3pPr marL="1143000" indent="-228600" algn="l" defTabSz="449263" rtl="0" fontAlgn="base">
      <a:spcBef>
        <a:spcPct val="0"/>
      </a:spcBef>
      <a:spcAft>
        <a:spcPct val="0"/>
      </a:spcAft>
      <a:buClr>
        <a:srgbClr val="000000"/>
      </a:buClr>
      <a:buSzPct val="100000"/>
      <a:buFont typeface="Times New Roman" pitchFamily="-108" charset="0"/>
      <a:defRPr sz="2400" kern="1200">
        <a:solidFill>
          <a:schemeClr val="bg1"/>
        </a:solidFill>
        <a:latin typeface="Frutiger Next LT-Light" pitchFamily="-108" charset="0"/>
        <a:ea typeface="+mn-ea"/>
        <a:cs typeface="+mn-cs"/>
      </a:defRPr>
    </a:lvl3pPr>
    <a:lvl4pPr marL="1600200" indent="-228600" algn="l" defTabSz="449263" rtl="0" fontAlgn="base">
      <a:spcBef>
        <a:spcPct val="0"/>
      </a:spcBef>
      <a:spcAft>
        <a:spcPct val="0"/>
      </a:spcAft>
      <a:buClr>
        <a:srgbClr val="000000"/>
      </a:buClr>
      <a:buSzPct val="100000"/>
      <a:buFont typeface="Times New Roman" pitchFamily="-108" charset="0"/>
      <a:defRPr sz="2400" kern="1200">
        <a:solidFill>
          <a:schemeClr val="bg1"/>
        </a:solidFill>
        <a:latin typeface="Frutiger Next LT-Light" pitchFamily="-108" charset="0"/>
        <a:ea typeface="+mn-ea"/>
        <a:cs typeface="+mn-cs"/>
      </a:defRPr>
    </a:lvl4pPr>
    <a:lvl5pPr marL="2057400" indent="-228600" algn="l" defTabSz="449263" rtl="0" fontAlgn="base">
      <a:spcBef>
        <a:spcPct val="0"/>
      </a:spcBef>
      <a:spcAft>
        <a:spcPct val="0"/>
      </a:spcAft>
      <a:buClr>
        <a:srgbClr val="000000"/>
      </a:buClr>
      <a:buSzPct val="100000"/>
      <a:buFont typeface="Times New Roman" pitchFamily="-108" charset="0"/>
      <a:defRPr sz="2400" kern="1200">
        <a:solidFill>
          <a:schemeClr val="bg1"/>
        </a:solidFill>
        <a:latin typeface="Frutiger Next LT-Light" pitchFamily="-108" charset="0"/>
        <a:ea typeface="+mn-ea"/>
        <a:cs typeface="+mn-cs"/>
      </a:defRPr>
    </a:lvl5pPr>
    <a:lvl6pPr marL="2286000" algn="l" defTabSz="914400" rtl="0" eaLnBrk="1" latinLnBrk="0" hangingPunct="1">
      <a:defRPr sz="2400" kern="1200">
        <a:solidFill>
          <a:schemeClr val="bg1"/>
        </a:solidFill>
        <a:latin typeface="Frutiger Next LT-Light" pitchFamily="-108" charset="0"/>
        <a:ea typeface="+mn-ea"/>
        <a:cs typeface="+mn-cs"/>
      </a:defRPr>
    </a:lvl6pPr>
    <a:lvl7pPr marL="2743200" algn="l" defTabSz="914400" rtl="0" eaLnBrk="1" latinLnBrk="0" hangingPunct="1">
      <a:defRPr sz="2400" kern="1200">
        <a:solidFill>
          <a:schemeClr val="bg1"/>
        </a:solidFill>
        <a:latin typeface="Frutiger Next LT-Light" pitchFamily="-108" charset="0"/>
        <a:ea typeface="+mn-ea"/>
        <a:cs typeface="+mn-cs"/>
      </a:defRPr>
    </a:lvl7pPr>
    <a:lvl8pPr marL="3200400" algn="l" defTabSz="914400" rtl="0" eaLnBrk="1" latinLnBrk="0" hangingPunct="1">
      <a:defRPr sz="2400" kern="1200">
        <a:solidFill>
          <a:schemeClr val="bg1"/>
        </a:solidFill>
        <a:latin typeface="Frutiger Next LT-Light" pitchFamily="-108" charset="0"/>
        <a:ea typeface="+mn-ea"/>
        <a:cs typeface="+mn-cs"/>
      </a:defRPr>
    </a:lvl8pPr>
    <a:lvl9pPr marL="3657600" algn="l" defTabSz="914400" rtl="0" eaLnBrk="1" latinLnBrk="0" hangingPunct="1">
      <a:defRPr sz="2400" kern="1200">
        <a:solidFill>
          <a:schemeClr val="bg1"/>
        </a:solidFill>
        <a:latin typeface="Frutiger Next LT-Light" pitchFamily="-10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showPr>
  <p:clrMru>
    <a:srgbClr val="FF6600"/>
    <a:srgbClr val="78BE24"/>
    <a:srgbClr val="6FB121"/>
    <a:srgbClr val="B9E781"/>
    <a:srgbClr val="CBEDA1"/>
    <a:srgbClr val="FFFF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837" autoAdjust="0"/>
    <p:restoredTop sz="91880" autoAdjust="0"/>
  </p:normalViewPr>
  <p:slideViewPr>
    <p:cSldViewPr>
      <p:cViewPr varScale="1">
        <p:scale>
          <a:sx n="38" d="100"/>
          <a:sy n="38" d="100"/>
        </p:scale>
        <p:origin x="-654" y="-108"/>
      </p:cViewPr>
      <p:guideLst>
        <p:guide orient="horz" pos="2160"/>
        <p:guide pos="2880"/>
      </p:guideLst>
    </p:cSldViewPr>
  </p:slideViewPr>
  <p:outlineViewPr>
    <p:cViewPr varScale="1">
      <p:scale>
        <a:sx n="170" d="200"/>
        <a:sy n="170" d="200"/>
      </p:scale>
      <p:origin x="636" y="0"/>
    </p:cViewPr>
  </p:outlineViewPr>
  <p:notesTextViewPr>
    <p:cViewPr>
      <p:scale>
        <a:sx n="100" d="100"/>
        <a:sy n="100" d="100"/>
      </p:scale>
      <p:origin x="0" y="0"/>
    </p:cViewPr>
  </p:notesTextViewPr>
  <p:sorterViewPr>
    <p:cViewPr>
      <p:scale>
        <a:sx n="100" d="100"/>
        <a:sy n="100" d="100"/>
      </p:scale>
      <p:origin x="0" y="10896"/>
    </p:cViewPr>
  </p:sorterViewPr>
  <p:notesViewPr>
    <p:cSldViewPr>
      <p:cViewPr varScale="1">
        <p:scale>
          <a:sx n="59" d="100"/>
          <a:sy n="59" d="100"/>
        </p:scale>
        <p:origin x="-1752" y="-72"/>
      </p:cViewPr>
      <p:guideLst>
        <p:guide orient="horz" pos="3144"/>
        <p:guide pos="2140"/>
      </p:guideLst>
    </p:cSldViewPr>
  </p:notes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file:///\\ntserver11\daten\PM\WWi\Eigene%20Dateien\Brandkurven.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de-DE"/>
  <c:style val="10"/>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885698113405603"/>
          <c:y val="2.7804702903092449E-2"/>
          <c:w val="0.92469496584165456"/>
          <c:h val="0.85724409448819683"/>
        </c:manualLayout>
      </c:layout>
      <c:lineChart>
        <c:grouping val="standard"/>
        <c:ser>
          <c:idx val="0"/>
          <c:order val="0"/>
          <c:tx>
            <c:strRef>
              <c:f>'Daten ETK min max'!$B$3:$B$4</c:f>
              <c:strCache>
                <c:ptCount val="1"/>
                <c:pt idx="0">
                  <c:v>ETK [°C]</c:v>
                </c:pt>
              </c:strCache>
            </c:strRef>
          </c:tx>
          <c:spPr>
            <a:ln>
              <a:solidFill>
                <a:srgbClr val="C00000"/>
              </a:solidFill>
            </a:ln>
          </c:spPr>
          <c:marker>
            <c:symbol val="none"/>
          </c:marker>
          <c:dLbls>
            <c:dLbl>
              <c:idx val="0"/>
              <c:delete val="1"/>
            </c:dLbl>
            <c:dLbl>
              <c:idx val="1"/>
              <c:delete val="1"/>
            </c:dLbl>
            <c:dLbl>
              <c:idx val="2"/>
              <c:delete val="1"/>
            </c:dLbl>
            <c:dLbl>
              <c:idx val="3"/>
              <c:delete val="1"/>
            </c:dLbl>
            <c:dLbl>
              <c:idx val="4"/>
              <c:delete val="1"/>
            </c:dLbl>
            <c:dLbl>
              <c:idx val="5"/>
              <c:delete val="1"/>
            </c:dLbl>
            <c:dLbl>
              <c:idx val="6"/>
              <c:layout>
                <c:manualLayout>
                  <c:x val="-6.8615504156960119E-2"/>
                  <c:y val="-5.1863866199392782E-2"/>
                </c:manualLayout>
              </c:layout>
              <c:tx>
                <c:rich>
                  <a:bodyPr/>
                  <a:lstStyle/>
                  <a:p>
                    <a:r>
                      <a:rPr lang="en-US" sz="1100" b="1" dirty="0" smtClean="0"/>
                      <a:t>842°C</a:t>
                    </a:r>
                    <a:endParaRPr lang="en-US" sz="1100" b="1" dirty="0"/>
                  </a:p>
                </c:rich>
              </c:tx>
              <c:showVal val="1"/>
            </c:dLbl>
            <c:dLbl>
              <c:idx val="7"/>
              <c:delete val="1"/>
            </c:dLbl>
            <c:dLbl>
              <c:idx val="8"/>
              <c:delete val="1"/>
            </c:dLbl>
            <c:dLbl>
              <c:idx val="9"/>
              <c:delete val="1"/>
            </c:dLbl>
            <c:dLbl>
              <c:idx val="10"/>
              <c:delete val="1"/>
            </c:dLbl>
            <c:dLbl>
              <c:idx val="11"/>
              <c:delete val="1"/>
            </c:dLbl>
            <c:dLbl>
              <c:idx val="12"/>
              <c:layout>
                <c:manualLayout>
                  <c:x val="-5.9258844499192782E-2"/>
                  <c:y val="-5.1863866199392733E-2"/>
                </c:manualLayout>
              </c:layout>
              <c:tx>
                <c:rich>
                  <a:bodyPr/>
                  <a:lstStyle/>
                  <a:p>
                    <a:r>
                      <a:rPr lang="en-US" sz="1100" b="1" dirty="0" smtClean="0"/>
                      <a:t>945°C</a:t>
                    </a:r>
                    <a:endParaRPr lang="en-US" sz="1100" b="1" dirty="0"/>
                  </a:p>
                </c:rich>
              </c:tx>
              <c:showVal val="1"/>
            </c:dLbl>
            <c:dLbl>
              <c:idx val="13"/>
              <c:delete val="1"/>
            </c:dLbl>
            <c:dLbl>
              <c:idx val="14"/>
              <c:delete val="1"/>
            </c:dLbl>
            <c:dLbl>
              <c:idx val="15"/>
              <c:delete val="1"/>
            </c:dLbl>
            <c:dLbl>
              <c:idx val="16"/>
              <c:delete val="1"/>
            </c:dLbl>
            <c:dLbl>
              <c:idx val="17"/>
              <c:delete val="1"/>
            </c:dLbl>
            <c:dLbl>
              <c:idx val="18"/>
              <c:layout>
                <c:manualLayout>
                  <c:x val="-6.2377731051782431E-3"/>
                  <c:y val="-3.4575910799595336E-2"/>
                </c:manualLayout>
              </c:layout>
              <c:showVal val="1"/>
            </c:dLbl>
            <c:txPr>
              <a:bodyPr/>
              <a:lstStyle/>
              <a:p>
                <a:pPr>
                  <a:defRPr sz="1100" b="1"/>
                </a:pPr>
                <a:endParaRPr lang="de-DE"/>
              </a:p>
            </c:txPr>
            <c:showVal val="1"/>
          </c:dLbls>
          <c:cat>
            <c:numRef>
              <c:f>'Daten ETK min max'!$A$5:$A$24</c:f>
              <c:numCache>
                <c:formatCode>General</c:formatCode>
                <c:ptCount val="20"/>
                <c:pt idx="0">
                  <c:v>0</c:v>
                </c:pt>
                <c:pt idx="1">
                  <c:v>5</c:v>
                </c:pt>
                <c:pt idx="2">
                  <c:v>10</c:v>
                </c:pt>
                <c:pt idx="3">
                  <c:v>15</c:v>
                </c:pt>
                <c:pt idx="4">
                  <c:v>20</c:v>
                </c:pt>
                <c:pt idx="5">
                  <c:v>25</c:v>
                </c:pt>
                <c:pt idx="6">
                  <c:v>30</c:v>
                </c:pt>
                <c:pt idx="7">
                  <c:v>35</c:v>
                </c:pt>
                <c:pt idx="8">
                  <c:v>40</c:v>
                </c:pt>
                <c:pt idx="9">
                  <c:v>45</c:v>
                </c:pt>
                <c:pt idx="10">
                  <c:v>50</c:v>
                </c:pt>
                <c:pt idx="11">
                  <c:v>55</c:v>
                </c:pt>
                <c:pt idx="12">
                  <c:v>60</c:v>
                </c:pt>
                <c:pt idx="13">
                  <c:v>65</c:v>
                </c:pt>
                <c:pt idx="14">
                  <c:v>70</c:v>
                </c:pt>
                <c:pt idx="15">
                  <c:v>75</c:v>
                </c:pt>
                <c:pt idx="16">
                  <c:v>80</c:v>
                </c:pt>
                <c:pt idx="17">
                  <c:v>85</c:v>
                </c:pt>
                <c:pt idx="18">
                  <c:v>90</c:v>
                </c:pt>
                <c:pt idx="19">
                  <c:v>95</c:v>
                </c:pt>
              </c:numCache>
            </c:numRef>
          </c:cat>
          <c:val>
            <c:numRef>
              <c:f>'Daten ETK min max'!$B$5:$B$23</c:f>
              <c:numCache>
                <c:formatCode>#,##0</c:formatCode>
                <c:ptCount val="19"/>
                <c:pt idx="0">
                  <c:v>20</c:v>
                </c:pt>
                <c:pt idx="1">
                  <c:v>576</c:v>
                </c:pt>
                <c:pt idx="2">
                  <c:v>678</c:v>
                </c:pt>
                <c:pt idx="3">
                  <c:v>739</c:v>
                </c:pt>
                <c:pt idx="4">
                  <c:v>781</c:v>
                </c:pt>
                <c:pt idx="5">
                  <c:v>815</c:v>
                </c:pt>
                <c:pt idx="6">
                  <c:v>842</c:v>
                </c:pt>
                <c:pt idx="7">
                  <c:v>865</c:v>
                </c:pt>
                <c:pt idx="8">
                  <c:v>885</c:v>
                </c:pt>
                <c:pt idx="9">
                  <c:v>902</c:v>
                </c:pt>
                <c:pt idx="10">
                  <c:v>918</c:v>
                </c:pt>
                <c:pt idx="11">
                  <c:v>932</c:v>
                </c:pt>
                <c:pt idx="12">
                  <c:v>945</c:v>
                </c:pt>
                <c:pt idx="13">
                  <c:v>957</c:v>
                </c:pt>
                <c:pt idx="14">
                  <c:v>968</c:v>
                </c:pt>
                <c:pt idx="15">
                  <c:v>979</c:v>
                </c:pt>
                <c:pt idx="16">
                  <c:v>988</c:v>
                </c:pt>
                <c:pt idx="17">
                  <c:v>997</c:v>
                </c:pt>
                <c:pt idx="18">
                  <c:v>1006</c:v>
                </c:pt>
              </c:numCache>
            </c:numRef>
          </c:val>
        </c:ser>
        <c:marker val="1"/>
        <c:axId val="96549888"/>
        <c:axId val="96527104"/>
      </c:lineChart>
      <c:catAx>
        <c:axId val="96549888"/>
        <c:scaling>
          <c:orientation val="minMax"/>
        </c:scaling>
        <c:axPos val="b"/>
        <c:numFmt formatCode="General" sourceLinked="1"/>
        <c:majorTickMark val="none"/>
        <c:tickLblPos val="nextTo"/>
        <c:txPr>
          <a:bodyPr rot="0" vert="horz"/>
          <a:lstStyle/>
          <a:p>
            <a:pPr>
              <a:defRPr sz="1200" b="1"/>
            </a:pPr>
            <a:endParaRPr lang="de-DE"/>
          </a:p>
        </c:txPr>
        <c:crossAx val="96527104"/>
        <c:crosses val="autoZero"/>
        <c:auto val="1"/>
        <c:lblAlgn val="ctr"/>
        <c:lblOffset val="100"/>
        <c:tickLblSkip val="3"/>
        <c:tickMarkSkip val="1"/>
      </c:catAx>
      <c:valAx>
        <c:axId val="96527104"/>
        <c:scaling>
          <c:orientation val="minMax"/>
        </c:scaling>
        <c:axPos val="l"/>
        <c:numFmt formatCode="#,##0" sourceLinked="1"/>
        <c:majorTickMark val="none"/>
        <c:tickLblPos val="nextTo"/>
        <c:txPr>
          <a:bodyPr rot="0" vert="horz"/>
          <a:lstStyle/>
          <a:p>
            <a:pPr>
              <a:defRPr sz="1200" b="1"/>
            </a:pPr>
            <a:endParaRPr lang="de-DE"/>
          </a:p>
        </c:txPr>
        <c:crossAx val="96549888"/>
        <c:crosses val="autoZero"/>
        <c:crossBetween val="between"/>
      </c:valAx>
    </c:plotArea>
    <c:plotVisOnly val="1"/>
    <c:dispBlanksAs val="gap"/>
  </c:chart>
  <c:externalData r:id="rId2"/>
  <c:userShapes r:id="rId3"/>
</c:chartSpace>
</file>

<file path=ppt/drawings/_rels/vmlDrawing1.vml.rels><?xml version="1.0" encoding="UTF-8" standalone="yes"?>
<Relationships xmlns="http://schemas.openxmlformats.org/package/2006/relationships"><Relationship Id="rId2" Type="http://schemas.openxmlformats.org/officeDocument/2006/relationships/image" Target="../media/image47.wmf"/><Relationship Id="rId1" Type="http://schemas.openxmlformats.org/officeDocument/2006/relationships/image" Target="../media/image46.wmf"/></Relationships>
</file>

<file path=ppt/drawings/drawing1.xml><?xml version="1.0" encoding="utf-8"?>
<c:userShapes xmlns:c="http://schemas.openxmlformats.org/drawingml/2006/chart">
  <cdr:relSizeAnchor xmlns:cdr="http://schemas.openxmlformats.org/drawingml/2006/chartDrawing">
    <cdr:from>
      <cdr:x>0.34649</cdr:x>
      <cdr:y>0.04539</cdr:y>
    </cdr:from>
    <cdr:to>
      <cdr:x>0.58644</cdr:x>
      <cdr:y>0.09208</cdr:y>
    </cdr:to>
    <cdr:sp macro="" textlink="">
      <cdr:nvSpPr>
        <cdr:cNvPr id="3" name="Textfeld 2"/>
        <cdr:cNvSpPr txBox="1"/>
      </cdr:nvSpPr>
      <cdr:spPr>
        <a:xfrm xmlns:a="http://schemas.openxmlformats.org/drawingml/2006/main">
          <a:off x="3224447" y="273258"/>
          <a:ext cx="2232910" cy="281066"/>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de-DE" sz="1100" dirty="0"/>
        </a:p>
      </cdr:txBody>
    </cdr:sp>
  </cdr:relSizeAnchor>
  <cdr:relSizeAnchor xmlns:cdr="http://schemas.openxmlformats.org/drawingml/2006/chartDrawing">
    <cdr:from>
      <cdr:x>0.33643</cdr:x>
      <cdr:y>0.07522</cdr:y>
    </cdr:from>
    <cdr:to>
      <cdr:x>0.66027</cdr:x>
      <cdr:y>0.14137</cdr:y>
    </cdr:to>
    <cdr:sp macro="" textlink="">
      <cdr:nvSpPr>
        <cdr:cNvPr id="5" name="Textfeld 4"/>
        <cdr:cNvSpPr txBox="1"/>
      </cdr:nvSpPr>
      <cdr:spPr>
        <a:xfrm xmlns:a="http://schemas.openxmlformats.org/drawingml/2006/main">
          <a:off x="3130758" y="452828"/>
          <a:ext cx="3013648" cy="398176"/>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de-DE" sz="1100" dirty="0"/>
        </a:p>
      </cdr:txBody>
    </cdr:sp>
  </cdr:relSizeAnchor>
  <cdr:relSizeAnchor xmlns:cdr="http://schemas.openxmlformats.org/drawingml/2006/chartDrawing">
    <cdr:from>
      <cdr:x>0.33055</cdr:x>
      <cdr:y>0.02594</cdr:y>
    </cdr:from>
    <cdr:to>
      <cdr:x>0.66446</cdr:x>
      <cdr:y>0.08949</cdr:y>
    </cdr:to>
    <cdr:sp macro="" textlink="">
      <cdr:nvSpPr>
        <cdr:cNvPr id="6" name="Textfeld 5"/>
        <cdr:cNvSpPr txBox="1"/>
      </cdr:nvSpPr>
      <cdr:spPr>
        <a:xfrm xmlns:a="http://schemas.openxmlformats.org/drawingml/2006/main">
          <a:off x="3076107" y="156148"/>
          <a:ext cx="3107336" cy="382561"/>
        </a:xfrm>
        <a:prstGeom xmlns:a="http://schemas.openxmlformats.org/drawingml/2006/main" prst="rect">
          <a:avLst/>
        </a:prstGeom>
      </cdr:spPr>
      <cdr:txBody>
        <a:bodyPr xmlns:a="http://schemas.openxmlformats.org/drawingml/2006/main" wrap="square" rtlCol="0"/>
        <a:lstStyle xmlns:a="http://schemas.openxmlformats.org/drawingml/2006/main"/>
        <a:p xmlns:a="http://schemas.openxmlformats.org/drawingml/2006/main">
          <a:endParaRPr lang="de-DE" sz="1800" b="1"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44283" cy="499110"/>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sz="quarter" idx="1"/>
          </p:nvPr>
        </p:nvSpPr>
        <p:spPr>
          <a:xfrm>
            <a:off x="3848645" y="0"/>
            <a:ext cx="2944283" cy="499110"/>
          </a:xfrm>
          <a:prstGeom prst="rect">
            <a:avLst/>
          </a:prstGeom>
        </p:spPr>
        <p:txBody>
          <a:bodyPr vert="horz" lIns="91440" tIns="45720" rIns="91440" bIns="45720" rtlCol="0"/>
          <a:lstStyle>
            <a:lvl1pPr algn="r">
              <a:defRPr sz="1200"/>
            </a:lvl1pPr>
          </a:lstStyle>
          <a:p>
            <a:fld id="{E29CC645-E74D-4169-A8A2-EB15479C7039}" type="datetimeFigureOut">
              <a:rPr lang="de-DE" smtClean="0"/>
              <a:pPr/>
              <a:t>16.12.2009</a:t>
            </a:fld>
            <a:endParaRPr lang="de-DE"/>
          </a:p>
        </p:txBody>
      </p:sp>
      <p:sp>
        <p:nvSpPr>
          <p:cNvPr id="4" name="Fußzeilenplatzhalter 3"/>
          <p:cNvSpPr>
            <a:spLocks noGrp="1"/>
          </p:cNvSpPr>
          <p:nvPr>
            <p:ph type="ftr" sz="quarter" idx="2"/>
          </p:nvPr>
        </p:nvSpPr>
        <p:spPr>
          <a:xfrm>
            <a:off x="0" y="9481358"/>
            <a:ext cx="2944283" cy="499110"/>
          </a:xfrm>
          <a:prstGeom prst="rect">
            <a:avLst/>
          </a:prstGeom>
        </p:spPr>
        <p:txBody>
          <a:bodyPr vert="horz" lIns="91440" tIns="45720" rIns="91440" bIns="45720" rtlCol="0" anchor="b"/>
          <a:lstStyle>
            <a:lvl1pPr algn="l">
              <a:defRPr sz="1200"/>
            </a:lvl1pPr>
          </a:lstStyle>
          <a:p>
            <a:endParaRPr lang="de-DE"/>
          </a:p>
        </p:txBody>
      </p:sp>
      <p:sp>
        <p:nvSpPr>
          <p:cNvPr id="5" name="Foliennummernplatzhalter 4"/>
          <p:cNvSpPr>
            <a:spLocks noGrp="1"/>
          </p:cNvSpPr>
          <p:nvPr>
            <p:ph type="sldNum" sz="quarter" idx="3"/>
          </p:nvPr>
        </p:nvSpPr>
        <p:spPr>
          <a:xfrm>
            <a:off x="3848645" y="9481358"/>
            <a:ext cx="2944283" cy="499110"/>
          </a:xfrm>
          <a:prstGeom prst="rect">
            <a:avLst/>
          </a:prstGeom>
        </p:spPr>
        <p:txBody>
          <a:bodyPr vert="horz" lIns="91440" tIns="45720" rIns="91440" bIns="45720" rtlCol="0" anchor="b"/>
          <a:lstStyle>
            <a:lvl1pPr algn="r">
              <a:defRPr sz="1200"/>
            </a:lvl1pPr>
          </a:lstStyle>
          <a:p>
            <a:fld id="{9BDEFBF3-68E0-430C-A6A2-BAD73EB46DE2}" type="slidenum">
              <a:rPr lang="de-DE" smtClean="0"/>
              <a:pPr/>
              <a:t>‹Nr.›</a:t>
            </a:fld>
            <a:endParaRPr lang="de-DE"/>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3" name="AutoShape 1"/>
          <p:cNvSpPr>
            <a:spLocks noChangeArrowheads="1"/>
          </p:cNvSpPr>
          <p:nvPr/>
        </p:nvSpPr>
        <p:spPr bwMode="auto">
          <a:xfrm>
            <a:off x="0" y="0"/>
            <a:ext cx="6794500" cy="9982200"/>
          </a:xfrm>
          <a:prstGeom prst="roundRect">
            <a:avLst>
              <a:gd name="adj" fmla="val 23"/>
            </a:avLst>
          </a:prstGeom>
          <a:solidFill>
            <a:srgbClr val="FFFFFF"/>
          </a:solidFill>
          <a:ln w="9360">
            <a:noFill/>
            <a:miter lim="800000"/>
            <a:headEnd/>
            <a:tailEnd/>
          </a:ln>
          <a:effectLst/>
        </p:spPr>
        <p:txBody>
          <a:bodyPr wrap="none" anchor="ctr"/>
          <a:lstStyle/>
          <a:p>
            <a:pPr>
              <a:defRPr/>
            </a:pPr>
            <a:endParaRPr lang="de-DE"/>
          </a:p>
        </p:txBody>
      </p:sp>
      <p:sp>
        <p:nvSpPr>
          <p:cNvPr id="13314" name="AutoShape 2"/>
          <p:cNvSpPr>
            <a:spLocks noChangeArrowheads="1"/>
          </p:cNvSpPr>
          <p:nvPr/>
        </p:nvSpPr>
        <p:spPr bwMode="auto">
          <a:xfrm>
            <a:off x="0" y="0"/>
            <a:ext cx="6794500" cy="9982200"/>
          </a:xfrm>
          <a:prstGeom prst="roundRect">
            <a:avLst>
              <a:gd name="adj" fmla="val 23"/>
            </a:avLst>
          </a:prstGeom>
          <a:solidFill>
            <a:srgbClr val="FFFFFF"/>
          </a:solidFill>
          <a:ln w="9525">
            <a:noFill/>
            <a:round/>
            <a:headEnd/>
            <a:tailEnd/>
          </a:ln>
          <a:effectLst/>
        </p:spPr>
        <p:txBody>
          <a:bodyPr wrap="none" anchor="ctr"/>
          <a:lstStyle/>
          <a:p>
            <a:pPr>
              <a:defRPr/>
            </a:pPr>
            <a:endParaRPr lang="de-DE"/>
          </a:p>
        </p:txBody>
      </p:sp>
      <p:sp>
        <p:nvSpPr>
          <p:cNvPr id="13315" name="AutoShape 3"/>
          <p:cNvSpPr>
            <a:spLocks noChangeArrowheads="1"/>
          </p:cNvSpPr>
          <p:nvPr/>
        </p:nvSpPr>
        <p:spPr bwMode="auto">
          <a:xfrm>
            <a:off x="0" y="0"/>
            <a:ext cx="6794500" cy="9982200"/>
          </a:xfrm>
          <a:prstGeom prst="roundRect">
            <a:avLst>
              <a:gd name="adj" fmla="val 23"/>
            </a:avLst>
          </a:prstGeom>
          <a:solidFill>
            <a:srgbClr val="FFFFFF"/>
          </a:solidFill>
          <a:ln w="9525">
            <a:noFill/>
            <a:round/>
            <a:headEnd/>
            <a:tailEnd/>
          </a:ln>
          <a:effectLst/>
        </p:spPr>
        <p:txBody>
          <a:bodyPr wrap="none" anchor="ctr"/>
          <a:lstStyle/>
          <a:p>
            <a:pPr>
              <a:defRPr/>
            </a:pPr>
            <a:endParaRPr lang="de-DE"/>
          </a:p>
        </p:txBody>
      </p:sp>
      <p:sp>
        <p:nvSpPr>
          <p:cNvPr id="13316" name="AutoShape 4"/>
          <p:cNvSpPr>
            <a:spLocks noChangeArrowheads="1"/>
          </p:cNvSpPr>
          <p:nvPr/>
        </p:nvSpPr>
        <p:spPr bwMode="auto">
          <a:xfrm>
            <a:off x="0" y="0"/>
            <a:ext cx="6794500" cy="9982200"/>
          </a:xfrm>
          <a:prstGeom prst="roundRect">
            <a:avLst>
              <a:gd name="adj" fmla="val 23"/>
            </a:avLst>
          </a:prstGeom>
          <a:solidFill>
            <a:srgbClr val="FFFFFF"/>
          </a:solidFill>
          <a:ln w="9525">
            <a:noFill/>
            <a:round/>
            <a:headEnd/>
            <a:tailEnd/>
          </a:ln>
          <a:effectLst/>
        </p:spPr>
        <p:txBody>
          <a:bodyPr wrap="none" anchor="ctr"/>
          <a:lstStyle/>
          <a:p>
            <a:pPr>
              <a:defRPr/>
            </a:pPr>
            <a:endParaRPr lang="de-DE"/>
          </a:p>
        </p:txBody>
      </p:sp>
      <p:sp>
        <p:nvSpPr>
          <p:cNvPr id="13317" name="Text Box 5"/>
          <p:cNvSpPr txBox="1">
            <a:spLocks noChangeArrowheads="1"/>
          </p:cNvSpPr>
          <p:nvPr/>
        </p:nvSpPr>
        <p:spPr bwMode="auto">
          <a:xfrm>
            <a:off x="0" y="1"/>
            <a:ext cx="2944283" cy="502576"/>
          </a:xfrm>
          <a:prstGeom prst="rect">
            <a:avLst/>
          </a:prstGeom>
          <a:noFill/>
          <a:ln w="9525">
            <a:noFill/>
            <a:round/>
            <a:headEnd/>
            <a:tailEnd/>
          </a:ln>
          <a:effectLst/>
        </p:spPr>
        <p:txBody>
          <a:bodyPr wrap="none" anchor="ctr"/>
          <a:lstStyle/>
          <a:p>
            <a:pPr>
              <a:defRPr/>
            </a:pPr>
            <a:endParaRPr lang="de-DE"/>
          </a:p>
        </p:txBody>
      </p:sp>
      <p:sp>
        <p:nvSpPr>
          <p:cNvPr id="13318" name="Text Box 6"/>
          <p:cNvSpPr txBox="1">
            <a:spLocks noChangeArrowheads="1"/>
          </p:cNvSpPr>
          <p:nvPr/>
        </p:nvSpPr>
        <p:spPr bwMode="auto">
          <a:xfrm>
            <a:off x="3850217" y="1"/>
            <a:ext cx="2944283" cy="502576"/>
          </a:xfrm>
          <a:prstGeom prst="rect">
            <a:avLst/>
          </a:prstGeom>
          <a:noFill/>
          <a:ln w="9525">
            <a:noFill/>
            <a:round/>
            <a:headEnd/>
            <a:tailEnd/>
          </a:ln>
          <a:effectLst/>
        </p:spPr>
        <p:txBody>
          <a:bodyPr wrap="none" anchor="ctr"/>
          <a:lstStyle/>
          <a:p>
            <a:pPr>
              <a:defRPr/>
            </a:pPr>
            <a:endParaRPr lang="de-DE"/>
          </a:p>
        </p:txBody>
      </p:sp>
      <p:sp>
        <p:nvSpPr>
          <p:cNvPr id="35848" name="Rectangle 7"/>
          <p:cNvSpPr>
            <a:spLocks noGrp="1" noRot="1" noChangeAspect="1" noChangeArrowheads="1"/>
          </p:cNvSpPr>
          <p:nvPr>
            <p:ph type="sldImg"/>
          </p:nvPr>
        </p:nvSpPr>
        <p:spPr bwMode="auto">
          <a:xfrm>
            <a:off x="696913" y="749300"/>
            <a:ext cx="5394325" cy="3735388"/>
          </a:xfrm>
          <a:prstGeom prst="rect">
            <a:avLst/>
          </a:prstGeom>
          <a:noFill/>
          <a:ln w="9360">
            <a:solidFill>
              <a:srgbClr val="000000"/>
            </a:solidFill>
            <a:miter lim="800000"/>
            <a:headEnd/>
            <a:tailEnd/>
          </a:ln>
        </p:spPr>
      </p:sp>
      <p:sp>
        <p:nvSpPr>
          <p:cNvPr id="13320" name="Rectangle 8"/>
          <p:cNvSpPr>
            <a:spLocks noGrp="1" noChangeArrowheads="1"/>
          </p:cNvSpPr>
          <p:nvPr>
            <p:ph type="body"/>
          </p:nvPr>
        </p:nvSpPr>
        <p:spPr bwMode="auto">
          <a:xfrm>
            <a:off x="905933" y="4741545"/>
            <a:ext cx="4976342" cy="4485058"/>
          </a:xfrm>
          <a:prstGeom prst="rect">
            <a:avLst/>
          </a:prstGeom>
          <a:noFill/>
          <a:ln w="9525">
            <a:noFill/>
            <a:round/>
            <a:headEnd/>
            <a:tailEnd/>
          </a:ln>
          <a:effectLst/>
        </p:spPr>
        <p:txBody>
          <a:bodyPr vert="horz" wrap="square" lIns="90000" tIns="46800" rIns="90000" bIns="46800" numCol="1" anchor="t" anchorCtr="0" compatLnSpc="1">
            <a:prstTxWarp prst="textNoShape">
              <a:avLst/>
            </a:prstTxWarp>
          </a:bodyPr>
          <a:lstStyle/>
          <a:p>
            <a:pPr lvl="0"/>
            <a:endParaRPr lang="de-DE" noProof="0" smtClean="0"/>
          </a:p>
        </p:txBody>
      </p:sp>
      <p:sp>
        <p:nvSpPr>
          <p:cNvPr id="13321" name="Text Box 9"/>
          <p:cNvSpPr txBox="1">
            <a:spLocks noChangeArrowheads="1"/>
          </p:cNvSpPr>
          <p:nvPr/>
        </p:nvSpPr>
        <p:spPr bwMode="auto">
          <a:xfrm>
            <a:off x="0" y="9479625"/>
            <a:ext cx="2944283" cy="502576"/>
          </a:xfrm>
          <a:prstGeom prst="rect">
            <a:avLst/>
          </a:prstGeom>
          <a:noFill/>
          <a:ln w="9525">
            <a:noFill/>
            <a:round/>
            <a:headEnd/>
            <a:tailEnd/>
          </a:ln>
          <a:effectLst/>
        </p:spPr>
        <p:txBody>
          <a:bodyPr wrap="none" anchor="ctr"/>
          <a:lstStyle/>
          <a:p>
            <a:pPr>
              <a:defRPr/>
            </a:pPr>
            <a:endParaRPr lang="de-DE"/>
          </a:p>
        </p:txBody>
      </p:sp>
      <p:sp>
        <p:nvSpPr>
          <p:cNvPr id="13322" name="Rectangle 10"/>
          <p:cNvSpPr>
            <a:spLocks noGrp="1" noChangeArrowheads="1"/>
          </p:cNvSpPr>
          <p:nvPr>
            <p:ph type="sldNum"/>
          </p:nvPr>
        </p:nvSpPr>
        <p:spPr bwMode="auto">
          <a:xfrm>
            <a:off x="3850217" y="9483090"/>
            <a:ext cx="2937992" cy="492178"/>
          </a:xfrm>
          <a:prstGeom prst="rect">
            <a:avLst/>
          </a:prstGeom>
          <a:noFill/>
          <a:ln w="9525">
            <a:noFill/>
            <a:round/>
            <a:headEnd/>
            <a:tailEnd/>
          </a:ln>
          <a:effectLst/>
        </p:spPr>
        <p:txBody>
          <a:bodyPr vert="horz" wrap="square" lIns="90000" tIns="46800" rIns="90000" bIns="46800" numCol="1" anchor="b" anchorCtr="0" compatLnSpc="1">
            <a:prstTxWarp prst="textNoShape">
              <a:avLst/>
            </a:prstTxWarp>
          </a:bodyPr>
          <a:lstStyle>
            <a:lvl1pPr algn="r">
              <a:tabLst>
                <a:tab pos="723900" algn="l"/>
                <a:tab pos="1447800" algn="l"/>
                <a:tab pos="2171700" algn="l"/>
                <a:tab pos="2895600" algn="l"/>
              </a:tabLst>
              <a:defRPr sz="1200" smtClean="0">
                <a:solidFill>
                  <a:srgbClr val="000000"/>
                </a:solidFill>
                <a:latin typeface="Arial" charset="0"/>
                <a:cs typeface="Arial Unicode MS" pitchFamily="-108" charset="0"/>
              </a:defRPr>
            </a:lvl1pPr>
          </a:lstStyle>
          <a:p>
            <a:pPr>
              <a:defRPr/>
            </a:pPr>
            <a:fld id="{179E9A18-EB8D-4111-949A-4969D22A2C21}" type="slidenum">
              <a:rPr lang="de-DE"/>
              <a:pPr>
                <a:defRPr/>
              </a:pPr>
              <a:t>‹Nr.›</a:t>
            </a:fld>
            <a:endParaRPr lang="de-DE"/>
          </a:p>
        </p:txBody>
      </p:sp>
    </p:spTree>
  </p:cSld>
  <p:clrMap bg1="lt1" tx1="dk1" bg2="lt2" tx2="dk2" accent1="accent1" accent2="accent2" accent3="accent3" accent4="accent4" accent5="accent5" accent6="accent6" hlink="hlink" folHlink="folHlink"/>
  <p:notesStyle>
    <a:lvl1pPr algn="l" defTabSz="449263" rtl="0" eaLnBrk="0" fontAlgn="base" hangingPunct="0">
      <a:spcBef>
        <a:spcPct val="30000"/>
      </a:spcBef>
      <a:spcAft>
        <a:spcPct val="0"/>
      </a:spcAft>
      <a:buClr>
        <a:srgbClr val="000000"/>
      </a:buClr>
      <a:buSzPct val="100000"/>
      <a:buFont typeface="Times New Roman" pitchFamily="-108" charset="0"/>
      <a:defRPr sz="1200" kern="1200">
        <a:solidFill>
          <a:srgbClr val="000000"/>
        </a:solidFill>
        <a:latin typeface="Times New Roman" pitchFamily="-106" charset="0"/>
        <a:ea typeface="ヒラギノ角ゴ Pro W3" pitchFamily="-106" charset="-128"/>
        <a:cs typeface="ヒラギノ角ゴ Pro W3" pitchFamily="-106" charset="-128"/>
      </a:defRPr>
    </a:lvl1pPr>
    <a:lvl2pPr marL="742950" indent="-285750" algn="l" defTabSz="449263" rtl="0" eaLnBrk="0" fontAlgn="base" hangingPunct="0">
      <a:spcBef>
        <a:spcPct val="30000"/>
      </a:spcBef>
      <a:spcAft>
        <a:spcPct val="0"/>
      </a:spcAft>
      <a:buClr>
        <a:srgbClr val="000000"/>
      </a:buClr>
      <a:buSzPct val="100000"/>
      <a:buFont typeface="Times New Roman" pitchFamily="-108" charset="0"/>
      <a:defRPr sz="1200" kern="1200">
        <a:solidFill>
          <a:srgbClr val="000000"/>
        </a:solidFill>
        <a:latin typeface="Times New Roman" pitchFamily="-106" charset="0"/>
        <a:ea typeface="ヒラギノ角ゴ Pro W3" pitchFamily="-106" charset="-128"/>
        <a:cs typeface="+mn-cs"/>
      </a:defRPr>
    </a:lvl2pPr>
    <a:lvl3pPr marL="1143000" indent="-228600" algn="l" defTabSz="449263" rtl="0" eaLnBrk="0" fontAlgn="base" hangingPunct="0">
      <a:spcBef>
        <a:spcPct val="30000"/>
      </a:spcBef>
      <a:spcAft>
        <a:spcPct val="0"/>
      </a:spcAft>
      <a:buClr>
        <a:srgbClr val="000000"/>
      </a:buClr>
      <a:buSzPct val="100000"/>
      <a:buFont typeface="Times New Roman" pitchFamily="-108" charset="0"/>
      <a:defRPr sz="1200" kern="1200">
        <a:solidFill>
          <a:srgbClr val="000000"/>
        </a:solidFill>
        <a:latin typeface="Times New Roman" pitchFamily="-106" charset="0"/>
        <a:ea typeface="ヒラギノ角ゴ Pro W3" pitchFamily="-106" charset="-128"/>
        <a:cs typeface="+mn-cs"/>
      </a:defRPr>
    </a:lvl3pPr>
    <a:lvl4pPr marL="1600200" indent="-228600" algn="l" defTabSz="449263" rtl="0" eaLnBrk="0" fontAlgn="base" hangingPunct="0">
      <a:spcBef>
        <a:spcPct val="30000"/>
      </a:spcBef>
      <a:spcAft>
        <a:spcPct val="0"/>
      </a:spcAft>
      <a:buClr>
        <a:srgbClr val="000000"/>
      </a:buClr>
      <a:buSzPct val="100000"/>
      <a:buFont typeface="Times New Roman" pitchFamily="-108" charset="0"/>
      <a:defRPr sz="1200" kern="1200">
        <a:solidFill>
          <a:srgbClr val="000000"/>
        </a:solidFill>
        <a:latin typeface="Times New Roman" pitchFamily="-106" charset="0"/>
        <a:ea typeface="ヒラギノ角ゴ Pro W3" pitchFamily="-106" charset="-128"/>
        <a:cs typeface="+mn-cs"/>
      </a:defRPr>
    </a:lvl4pPr>
    <a:lvl5pPr marL="2057400" indent="-228600" algn="l" defTabSz="449263" rtl="0" eaLnBrk="0" fontAlgn="base" hangingPunct="0">
      <a:spcBef>
        <a:spcPct val="30000"/>
      </a:spcBef>
      <a:spcAft>
        <a:spcPct val="0"/>
      </a:spcAft>
      <a:buClr>
        <a:srgbClr val="000000"/>
      </a:buClr>
      <a:buSzPct val="100000"/>
      <a:buFont typeface="Times New Roman" pitchFamily="-108" charset="0"/>
      <a:defRPr sz="1200" kern="1200">
        <a:solidFill>
          <a:srgbClr val="000000"/>
        </a:solidFill>
        <a:latin typeface="Times New Roman" pitchFamily="-106" charset="0"/>
        <a:ea typeface="ヒラギノ角ゴ Pro W3" pitchFamily="-106"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10"/>
          <p:cNvSpPr>
            <a:spLocks noGrp="1" noChangeArrowheads="1"/>
          </p:cNvSpPr>
          <p:nvPr>
            <p:ph type="sldNum" sz="quarter"/>
          </p:nvPr>
        </p:nvSpPr>
        <p:spPr>
          <a:noFill/>
        </p:spPr>
        <p:txBody>
          <a:bodyPr/>
          <a:lstStyle/>
          <a:p>
            <a:fld id="{EA0C79D9-9020-4122-81CC-FE03A2211632}" type="slidenum">
              <a:rPr lang="de-DE"/>
              <a:pPr/>
              <a:t>1</a:t>
            </a:fld>
            <a:endParaRPr lang="de-DE" dirty="0"/>
          </a:p>
        </p:txBody>
      </p:sp>
      <p:sp>
        <p:nvSpPr>
          <p:cNvPr id="36867" name="Text Box 1"/>
          <p:cNvSpPr txBox="1">
            <a:spLocks noChangeArrowheads="1"/>
          </p:cNvSpPr>
          <p:nvPr/>
        </p:nvSpPr>
        <p:spPr bwMode="auto">
          <a:xfrm>
            <a:off x="3850217" y="9483090"/>
            <a:ext cx="2944283" cy="499110"/>
          </a:xfrm>
          <a:prstGeom prst="rect">
            <a:avLst/>
          </a:prstGeom>
          <a:noFill/>
          <a:ln w="9525">
            <a:noFill/>
            <a:round/>
            <a:headEnd/>
            <a:tailEnd/>
          </a:ln>
        </p:spPr>
        <p:txBody>
          <a:bodyPr lIns="90000" tIns="46800" rIns="90000" bIns="46800" anchor="b"/>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1109816-6893-4337-A73F-1AFAE8C794CE}" type="slidenum">
              <a:rPr lang="de-DE" sz="1200">
                <a:solidFill>
                  <a:srgbClr val="000000"/>
                </a:solidFill>
                <a:latin typeface="Arial" charset="0"/>
                <a:ea typeface="ＭＳ Ｐゴシック" charset="0"/>
                <a:cs typeface="ＭＳ Ｐゴシック" charset="0"/>
              </a:rPr>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a:t>
            </a:fld>
            <a:endParaRPr lang="de-DE" sz="1200" dirty="0">
              <a:solidFill>
                <a:srgbClr val="000000"/>
              </a:solidFill>
              <a:latin typeface="Arial" charset="0"/>
              <a:ea typeface="ＭＳ Ｐゴシック" charset="0"/>
              <a:cs typeface="ＭＳ Ｐゴシック" charset="0"/>
            </a:endParaRPr>
          </a:p>
        </p:txBody>
      </p:sp>
      <p:sp>
        <p:nvSpPr>
          <p:cNvPr id="36868" name="Text Box 2"/>
          <p:cNvSpPr txBox="1">
            <a:spLocks noChangeArrowheads="1"/>
          </p:cNvSpPr>
          <p:nvPr/>
        </p:nvSpPr>
        <p:spPr bwMode="auto">
          <a:xfrm>
            <a:off x="943681" y="748665"/>
            <a:ext cx="4907139" cy="3743325"/>
          </a:xfrm>
          <a:prstGeom prst="rect">
            <a:avLst/>
          </a:prstGeom>
          <a:solidFill>
            <a:srgbClr val="FFFFFF"/>
          </a:solidFill>
          <a:ln w="9360">
            <a:solidFill>
              <a:srgbClr val="000000"/>
            </a:solidFill>
            <a:miter lim="800000"/>
            <a:headEnd/>
            <a:tailEnd/>
          </a:ln>
        </p:spPr>
        <p:txBody>
          <a:bodyPr wrap="none" anchor="ctr"/>
          <a:lstStyle/>
          <a:p>
            <a:endParaRPr lang="de-DE" dirty="0">
              <a:ea typeface="ＭＳ Ｐゴシック" charset="0"/>
              <a:cs typeface="ＭＳ Ｐゴシック" charset="0"/>
            </a:endParaRPr>
          </a:p>
        </p:txBody>
      </p:sp>
      <p:sp>
        <p:nvSpPr>
          <p:cNvPr id="36869" name="Text Box 3"/>
          <p:cNvSpPr>
            <a:spLocks noGrp="1" noChangeArrowheads="1"/>
          </p:cNvSpPr>
          <p:nvPr>
            <p:ph type="body"/>
          </p:nvPr>
        </p:nvSpPr>
        <p:spPr>
          <a:xfrm>
            <a:off x="905934" y="4741545"/>
            <a:ext cx="4982633" cy="4491990"/>
          </a:xfrm>
          <a:noFill/>
          <a:ln/>
        </p:spPr>
        <p:txBody>
          <a:bodyPr/>
          <a:lstStyle/>
          <a:p>
            <a:pPr eaLnBrk="1" hangingPunct="1">
              <a:spcBef>
                <a:spcPts val="33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de-DE" sz="900" dirty="0" smtClean="0">
              <a:latin typeface="Arial" charset="0"/>
              <a:ea typeface="ヒラギノ角ゴ Pro W3" pitchFamily="-108"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3</a:t>
            </a:fld>
            <a:endParaRPr lang="de-DE"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p:cNvSpPr>
            <a:spLocks noGrp="1" noChangeArrowheads="1"/>
          </p:cNvSpPr>
          <p:nvPr>
            <p:ph type="sldNum" sz="quarter" idx="5"/>
          </p:nvPr>
        </p:nvSpPr>
        <p:spPr>
          <a:noFill/>
        </p:spPr>
        <p:txBody>
          <a:bodyPr/>
          <a:lstStyle/>
          <a:p>
            <a:fld id="{9EDEBABF-0995-4855-8D31-046D82E0A5CE}" type="slidenum">
              <a:rPr lang="de-DE" smtClean="0">
                <a:latin typeface="Times New Roman" pitchFamily="18" charset="0"/>
              </a:rPr>
              <a:pPr/>
              <a:t>4</a:t>
            </a:fld>
            <a:endParaRPr lang="de-DE" smtClean="0">
              <a:latin typeface="Times New Roman" pitchFamily="18" charset="0"/>
            </a:endParaRPr>
          </a:p>
        </p:txBody>
      </p:sp>
      <p:sp>
        <p:nvSpPr>
          <p:cNvPr id="17411" name="Rectangle 2"/>
          <p:cNvSpPr>
            <a:spLocks noGrp="1" noRot="1" noChangeAspect="1" noChangeArrowheads="1" noTextEdit="1"/>
          </p:cNvSpPr>
          <p:nvPr>
            <p:ph type="sldImg"/>
          </p:nvPr>
        </p:nvSpPr>
        <p:spPr>
          <a:ln/>
        </p:spPr>
      </p:sp>
      <p:sp>
        <p:nvSpPr>
          <p:cNvPr id="17412"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C90D074D-F6BC-4218-876B-29CA33409EFE}" type="slidenum">
              <a:rPr lang="de-DE" smtClean="0">
                <a:latin typeface="Times New Roman" pitchFamily="18" charset="0"/>
              </a:rPr>
              <a:pPr/>
              <a:t>5</a:t>
            </a:fld>
            <a:endParaRPr lang="de-DE" smtClean="0">
              <a:latin typeface="Times New Roman" pitchFamily="18" charset="0"/>
            </a:endParaRPr>
          </a:p>
        </p:txBody>
      </p:sp>
      <p:sp>
        <p:nvSpPr>
          <p:cNvPr id="18435" name="Rectangle 2"/>
          <p:cNvSpPr>
            <a:spLocks noGrp="1" noRot="1" noChangeAspect="1" noChangeArrowheads="1" noTextEdit="1"/>
          </p:cNvSpPr>
          <p:nvPr>
            <p:ph type="sldImg"/>
          </p:nvPr>
        </p:nvSpPr>
        <p:spPr>
          <a:solidFill>
            <a:srgbClr val="FFFFFF"/>
          </a:solidFill>
          <a:ln/>
        </p:spPr>
      </p:sp>
      <p:sp>
        <p:nvSpPr>
          <p:cNvPr id="1843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13E7C1B5-8E60-4C87-B123-CF950EBB5C7A}" type="slidenum">
              <a:rPr lang="de-DE" smtClean="0">
                <a:latin typeface="Times New Roman" pitchFamily="18" charset="0"/>
              </a:rPr>
              <a:pPr/>
              <a:t>6</a:t>
            </a:fld>
            <a:endParaRPr lang="de-DE" smtClean="0">
              <a:latin typeface="Times New Roman" pitchFamily="18" charset="0"/>
            </a:endParaRPr>
          </a:p>
        </p:txBody>
      </p:sp>
      <p:sp>
        <p:nvSpPr>
          <p:cNvPr id="19459" name="Rectangle 2"/>
          <p:cNvSpPr>
            <a:spLocks noGrp="1" noRot="1" noChangeAspect="1" noChangeArrowheads="1" noTextEdit="1"/>
          </p:cNvSpPr>
          <p:nvPr>
            <p:ph type="sldImg"/>
          </p:nvPr>
        </p:nvSpPr>
        <p:spPr>
          <a:solidFill>
            <a:srgbClr val="FFFFFF"/>
          </a:solidFill>
          <a:ln/>
        </p:spPr>
      </p:sp>
      <p:sp>
        <p:nvSpPr>
          <p:cNvPr id="19460"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7"/>
          <p:cNvSpPr>
            <a:spLocks noGrp="1" noChangeArrowheads="1"/>
          </p:cNvSpPr>
          <p:nvPr>
            <p:ph type="sldNum" sz="quarter" idx="5"/>
          </p:nvPr>
        </p:nvSpPr>
        <p:spPr>
          <a:noFill/>
        </p:spPr>
        <p:txBody>
          <a:bodyPr/>
          <a:lstStyle/>
          <a:p>
            <a:fld id="{AAC5AD90-B6ED-40DF-9B49-69AB59BEA9EF}" type="slidenum">
              <a:rPr lang="de-DE" smtClean="0">
                <a:latin typeface="Times New Roman" pitchFamily="18" charset="0"/>
              </a:rPr>
              <a:pPr/>
              <a:t>7</a:t>
            </a:fld>
            <a:endParaRPr lang="de-DE" smtClean="0">
              <a:latin typeface="Times New Roman" pitchFamily="18" charset="0"/>
            </a:endParaRPr>
          </a:p>
        </p:txBody>
      </p:sp>
      <p:sp>
        <p:nvSpPr>
          <p:cNvPr id="20483" name="Rectangle 2"/>
          <p:cNvSpPr>
            <a:spLocks noGrp="1" noRot="1" noChangeAspect="1" noChangeArrowheads="1" noTextEdit="1"/>
          </p:cNvSpPr>
          <p:nvPr>
            <p:ph type="sldImg"/>
          </p:nvPr>
        </p:nvSpPr>
        <p:spPr>
          <a:solidFill>
            <a:srgbClr val="FFFFFF"/>
          </a:solidFill>
          <a:ln/>
        </p:spPr>
      </p:sp>
      <p:sp>
        <p:nvSpPr>
          <p:cNvPr id="2048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p:cNvSpPr>
            <a:spLocks noGrp="1" noChangeArrowheads="1"/>
          </p:cNvSpPr>
          <p:nvPr>
            <p:ph type="sldNum" sz="quarter" idx="5"/>
          </p:nvPr>
        </p:nvSpPr>
        <p:spPr>
          <a:noFill/>
        </p:spPr>
        <p:txBody>
          <a:bodyPr/>
          <a:lstStyle/>
          <a:p>
            <a:fld id="{FC24504E-1550-4A91-B7A1-55796D4AD43D}" type="slidenum">
              <a:rPr lang="de-DE" smtClean="0">
                <a:latin typeface="Times New Roman" pitchFamily="18" charset="0"/>
              </a:rPr>
              <a:pPr/>
              <a:t>8</a:t>
            </a:fld>
            <a:endParaRPr lang="de-DE" smtClean="0">
              <a:latin typeface="Times New Roman" pitchFamily="18" charset="0"/>
            </a:endParaRPr>
          </a:p>
        </p:txBody>
      </p:sp>
      <p:sp>
        <p:nvSpPr>
          <p:cNvPr id="21507" name="Rectangle 2"/>
          <p:cNvSpPr>
            <a:spLocks noGrp="1" noRot="1" noChangeAspect="1" noChangeArrowheads="1" noTextEdit="1"/>
          </p:cNvSpPr>
          <p:nvPr>
            <p:ph type="sldImg"/>
          </p:nvPr>
        </p:nvSpPr>
        <p:spPr>
          <a:solidFill>
            <a:srgbClr val="FFFFFF"/>
          </a:solidFill>
          <a:ln/>
        </p:spPr>
      </p:sp>
      <p:sp>
        <p:nvSpPr>
          <p:cNvPr id="2150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7"/>
          <p:cNvSpPr>
            <a:spLocks noGrp="1" noChangeArrowheads="1"/>
          </p:cNvSpPr>
          <p:nvPr>
            <p:ph type="sldNum" sz="quarter" idx="5"/>
          </p:nvPr>
        </p:nvSpPr>
        <p:spPr>
          <a:noFill/>
        </p:spPr>
        <p:txBody>
          <a:bodyPr/>
          <a:lstStyle/>
          <a:p>
            <a:fld id="{4B057624-6AEE-4706-8D92-08CE0BA84F3A}" type="slidenum">
              <a:rPr lang="de-DE" smtClean="0">
                <a:latin typeface="Times New Roman" pitchFamily="18" charset="0"/>
              </a:rPr>
              <a:pPr/>
              <a:t>9</a:t>
            </a:fld>
            <a:endParaRPr lang="de-DE" smtClean="0">
              <a:latin typeface="Times New Roman" pitchFamily="18" charset="0"/>
            </a:endParaRPr>
          </a:p>
        </p:txBody>
      </p:sp>
      <p:sp>
        <p:nvSpPr>
          <p:cNvPr id="22531" name="Rectangle 2"/>
          <p:cNvSpPr>
            <a:spLocks noGrp="1" noRot="1" noChangeAspect="1" noChangeArrowheads="1" noTextEdit="1"/>
          </p:cNvSpPr>
          <p:nvPr>
            <p:ph type="sldImg"/>
          </p:nvPr>
        </p:nvSpPr>
        <p:spPr>
          <a:ln/>
        </p:spPr>
      </p:sp>
      <p:sp>
        <p:nvSpPr>
          <p:cNvPr id="22532"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p:cNvSpPr>
            <a:spLocks noGrp="1" noChangeArrowheads="1"/>
          </p:cNvSpPr>
          <p:nvPr>
            <p:ph type="sldNum" sz="quarter" idx="5"/>
          </p:nvPr>
        </p:nvSpPr>
        <p:spPr>
          <a:noFill/>
        </p:spPr>
        <p:txBody>
          <a:bodyPr/>
          <a:lstStyle/>
          <a:p>
            <a:fld id="{F28CE753-E770-4E73-81A4-5800F3EE6E6B}" type="slidenum">
              <a:rPr lang="de-DE" smtClean="0">
                <a:latin typeface="Times New Roman" pitchFamily="18" charset="0"/>
              </a:rPr>
              <a:pPr/>
              <a:t>10</a:t>
            </a:fld>
            <a:endParaRPr lang="de-DE" smtClean="0">
              <a:latin typeface="Times New Roman" pitchFamily="18" charset="0"/>
            </a:endParaRPr>
          </a:p>
        </p:txBody>
      </p:sp>
      <p:sp>
        <p:nvSpPr>
          <p:cNvPr id="23555" name="Rectangle 2"/>
          <p:cNvSpPr>
            <a:spLocks noGrp="1" noRot="1" noChangeAspect="1" noChangeArrowheads="1" noTextEdit="1"/>
          </p:cNvSpPr>
          <p:nvPr>
            <p:ph type="sldImg"/>
          </p:nvPr>
        </p:nvSpPr>
        <p:spPr>
          <a:ln/>
        </p:spPr>
      </p:sp>
      <p:sp>
        <p:nvSpPr>
          <p:cNvPr id="23556"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ABCA6738-2306-45E3-95FB-0480A53C7952}" type="slidenum">
              <a:rPr lang="de-DE" smtClean="0">
                <a:latin typeface="Times New Roman" pitchFamily="18" charset="0"/>
              </a:rPr>
              <a:pPr/>
              <a:t>11</a:t>
            </a:fld>
            <a:endParaRPr lang="de-DE" smtClean="0">
              <a:latin typeface="Times New Roman" pitchFamily="18"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p>
            <a:fld id="{1F07202B-3B43-4CCF-A64F-64E573937855}" type="slidenum">
              <a:rPr lang="de-DE" smtClean="0">
                <a:latin typeface="Times New Roman" pitchFamily="18" charset="0"/>
              </a:rPr>
              <a:pPr/>
              <a:t>12</a:t>
            </a:fld>
            <a:endParaRPr lang="de-DE" smtClean="0">
              <a:latin typeface="Times New Roman" pitchFamily="18" charset="0"/>
            </a:endParaRPr>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p>
            <a:fld id="{0433D7D7-9854-4B74-93D0-2FC6D93FD7D8}" type="slidenum">
              <a:rPr lang="de-DE" smtClean="0">
                <a:latin typeface="Times New Roman" pitchFamily="18" charset="0"/>
              </a:rPr>
              <a:pPr/>
              <a:t>13</a:t>
            </a:fld>
            <a:endParaRPr lang="de-DE" smtClean="0">
              <a:latin typeface="Times New Roman" pitchFamily="18" charset="0"/>
            </a:endParaRPr>
          </a:p>
        </p:txBody>
      </p:sp>
      <p:sp>
        <p:nvSpPr>
          <p:cNvPr id="26627" name="Rectangle 2"/>
          <p:cNvSpPr>
            <a:spLocks noGrp="1" noRot="1" noChangeAspect="1" noChangeArrowheads="1" noTextEdit="1"/>
          </p:cNvSpPr>
          <p:nvPr>
            <p:ph type="sldImg"/>
          </p:nvPr>
        </p:nvSpPr>
        <p:spPr>
          <a:ln/>
        </p:spPr>
      </p:sp>
      <p:sp>
        <p:nvSpPr>
          <p:cNvPr id="26628"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p>
            <a:fld id="{828BB475-267B-4CEB-AE73-1A97ADC2D18E}" type="slidenum">
              <a:rPr lang="de-DE" smtClean="0">
                <a:latin typeface="Times New Roman" pitchFamily="18" charset="0"/>
              </a:rPr>
              <a:pPr/>
              <a:t>14</a:t>
            </a:fld>
            <a:endParaRPr lang="de-DE" smtClean="0">
              <a:latin typeface="Times New Roman" pitchFamily="18" charset="0"/>
            </a:endParaRPr>
          </a:p>
        </p:txBody>
      </p:sp>
      <p:sp>
        <p:nvSpPr>
          <p:cNvPr id="27651" name="Rectangle 2"/>
          <p:cNvSpPr>
            <a:spLocks noGrp="1" noRot="1" noChangeAspect="1" noChangeArrowheads="1" noTextEdit="1"/>
          </p:cNvSpPr>
          <p:nvPr>
            <p:ph type="sldImg"/>
          </p:nvPr>
        </p:nvSpPr>
        <p:spPr>
          <a:ln/>
        </p:spPr>
      </p:sp>
      <p:sp>
        <p:nvSpPr>
          <p:cNvPr id="27652"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7"/>
          <p:cNvSpPr>
            <a:spLocks noGrp="1" noChangeArrowheads="1"/>
          </p:cNvSpPr>
          <p:nvPr>
            <p:ph type="sldNum" sz="quarter" idx="5"/>
          </p:nvPr>
        </p:nvSpPr>
        <p:spPr>
          <a:noFill/>
        </p:spPr>
        <p:txBody>
          <a:bodyPr/>
          <a:lstStyle/>
          <a:p>
            <a:fld id="{0C09D529-52F7-47E6-87D4-757D5CEB51F1}" type="slidenum">
              <a:rPr lang="de-DE" smtClean="0">
                <a:latin typeface="Times New Roman" pitchFamily="18" charset="0"/>
              </a:rPr>
              <a:pPr/>
              <a:t>15</a:t>
            </a:fld>
            <a:endParaRPr lang="de-DE" smtClean="0">
              <a:latin typeface="Times New Roman" pitchFamily="18" charset="0"/>
            </a:endParaRPr>
          </a:p>
        </p:txBody>
      </p:sp>
      <p:sp>
        <p:nvSpPr>
          <p:cNvPr id="28675" name="Rectangle 2"/>
          <p:cNvSpPr>
            <a:spLocks noGrp="1" noRot="1" noChangeAspect="1" noChangeArrowheads="1" noTextEdit="1"/>
          </p:cNvSpPr>
          <p:nvPr>
            <p:ph type="sldImg"/>
          </p:nvPr>
        </p:nvSpPr>
        <p:spPr>
          <a:ln/>
        </p:spPr>
      </p:sp>
      <p:sp>
        <p:nvSpPr>
          <p:cNvPr id="28676" name="Rectangle 3"/>
          <p:cNvSpPr>
            <a:spLocks noGrp="1" noChangeArrowheads="1"/>
          </p:cNvSpPr>
          <p:nvPr>
            <p:ph type="body" idx="1"/>
          </p:nvPr>
        </p:nvSpPr>
        <p:spPr>
          <a:noFill/>
          <a:ln/>
        </p:spPr>
        <p:txBody>
          <a:bodyPr/>
          <a:lstStyle/>
          <a:p>
            <a:pPr eaLnBrk="1" hangingPunct="1"/>
            <a:r>
              <a:rPr lang="de-DE" sz="2500" dirty="0" err="1" smtClean="0">
                <a:solidFill>
                  <a:srgbClr val="214573"/>
                </a:solidFill>
                <a:latin typeface="Arial" charset="0"/>
              </a:rPr>
              <a:t>Unternehmen-Historie</a:t>
            </a:r>
            <a:r>
              <a:rPr lang="de-DE" sz="2500" dirty="0" smtClean="0">
                <a:solidFill>
                  <a:srgbClr val="214573"/>
                </a:solidFill>
                <a:latin typeface="Arial" charset="0"/>
              </a:rPr>
              <a:t/>
            </a:r>
            <a:br>
              <a:rPr lang="de-DE" sz="2500" dirty="0" smtClean="0">
                <a:solidFill>
                  <a:srgbClr val="214573"/>
                </a:solidFill>
                <a:latin typeface="Arial" charset="0"/>
              </a:rPr>
            </a:br>
            <a:r>
              <a:rPr lang="de-DE" sz="2500" dirty="0" smtClean="0">
                <a:solidFill>
                  <a:srgbClr val="214573"/>
                </a:solidFill>
                <a:latin typeface="Arial" charset="0"/>
              </a:rPr>
              <a:t/>
            </a:r>
            <a:br>
              <a:rPr lang="de-DE" sz="2500" dirty="0" smtClean="0">
                <a:solidFill>
                  <a:srgbClr val="214573"/>
                </a:solidFill>
                <a:latin typeface="Arial" charset="0"/>
              </a:rPr>
            </a:br>
            <a:r>
              <a:rPr lang="de-DE" sz="1600" b="1" dirty="0" smtClean="0">
                <a:solidFill>
                  <a:srgbClr val="7F97AF"/>
                </a:solidFill>
                <a:latin typeface="Arial" charset="0"/>
                <a:cs typeface="Arial" charset="0"/>
              </a:rPr>
              <a:t>1904  </a:t>
            </a:r>
            <a:r>
              <a:rPr lang="de-DE" sz="1600" dirty="0" smtClean="0">
                <a:solidFill>
                  <a:srgbClr val="214573"/>
                </a:solidFill>
                <a:latin typeface="Arial" charset="0"/>
                <a:cs typeface="Times New Roman" pitchFamily="18" charset="0"/>
              </a:rPr>
              <a:t>Gründung der Firma Kaiser &amp; Co. </a:t>
            </a:r>
            <a:br>
              <a:rPr lang="de-DE" sz="1600" dirty="0" smtClean="0">
                <a:solidFill>
                  <a:srgbClr val="214573"/>
                </a:solidFill>
                <a:latin typeface="Arial" charset="0"/>
                <a:cs typeface="Times New Roman" pitchFamily="18" charset="0"/>
              </a:rPr>
            </a:br>
            <a:r>
              <a:rPr lang="de-DE" sz="1600" dirty="0" smtClean="0">
                <a:solidFill>
                  <a:srgbClr val="214573"/>
                </a:solidFill>
                <a:latin typeface="Arial" charset="0"/>
                <a:cs typeface="Times New Roman" pitchFamily="18" charset="0"/>
              </a:rPr>
              <a:t>          durch Walther Kaiser + Ernst Spelsberg</a:t>
            </a: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214573"/>
                </a:solidFill>
                <a:latin typeface="Arial" charset="0"/>
                <a:cs typeface="Times New Roman" pitchFamily="18" charset="0"/>
              </a:rPr>
              <a:t/>
            </a:r>
            <a:br>
              <a:rPr lang="de-DE" sz="1600" b="1" dirty="0" smtClean="0">
                <a:solidFill>
                  <a:srgbClr val="214573"/>
                </a:solidFill>
                <a:latin typeface="Arial" charset="0"/>
                <a:cs typeface="Times New Roman" pitchFamily="18" charset="0"/>
              </a:rPr>
            </a:br>
            <a:r>
              <a:rPr lang="de-DE" sz="1600" b="1" dirty="0" smtClean="0">
                <a:solidFill>
                  <a:srgbClr val="7F97AF"/>
                </a:solidFill>
                <a:latin typeface="Arial" charset="0"/>
                <a:cs typeface="Arial" charset="0"/>
              </a:rPr>
              <a:t>1905  </a:t>
            </a:r>
            <a:r>
              <a:rPr lang="de-DE" sz="1600" dirty="0" smtClean="0">
                <a:solidFill>
                  <a:srgbClr val="214573"/>
                </a:solidFill>
                <a:latin typeface="Arial" charset="0"/>
                <a:cs typeface="Arial" charset="0"/>
              </a:rPr>
              <a:t>Produktionsbeginn Isolierrohr und Zubehör</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1926  </a:t>
            </a:r>
            <a:r>
              <a:rPr lang="de-DE" sz="1600" dirty="0" smtClean="0">
                <a:solidFill>
                  <a:srgbClr val="214573"/>
                </a:solidFill>
                <a:latin typeface="Arial" charset="0"/>
                <a:cs typeface="Arial" charset="0"/>
              </a:rPr>
              <a:t>Produktionsbeginn: Feuchtraumdosen aus </a:t>
            </a:r>
            <a:r>
              <a:rPr lang="de-DE" sz="1600" dirty="0" err="1" smtClean="0">
                <a:solidFill>
                  <a:srgbClr val="214573"/>
                </a:solidFill>
                <a:latin typeface="Arial" charset="0"/>
                <a:cs typeface="Arial" charset="0"/>
              </a:rPr>
              <a:t>Gußeisen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1941</a:t>
            </a:r>
            <a:r>
              <a:rPr lang="de-DE" sz="1600" b="1" dirty="0" smtClean="0">
                <a:latin typeface="Arial" charset="0"/>
                <a:cs typeface="Arial" charset="0"/>
              </a:rPr>
              <a:t>  </a:t>
            </a:r>
            <a:r>
              <a:rPr lang="de-DE" sz="1600" dirty="0" smtClean="0">
                <a:solidFill>
                  <a:srgbClr val="214573"/>
                </a:solidFill>
                <a:latin typeface="Arial" charset="0"/>
                <a:cs typeface="Arial" charset="0"/>
              </a:rPr>
              <a:t>Entstehung des Schwerpunktes Feuchtraum-Abzweigdosen</a:t>
            </a:r>
            <a:r>
              <a:rPr lang="de-DE" sz="1600" b="1" dirty="0" smtClean="0">
                <a:solidFill>
                  <a:srgbClr val="214573"/>
                </a:solidFill>
                <a:latin typeface="Arial" charset="0"/>
                <a:cs typeface="Arial" charset="0"/>
              </a:rPr>
              <a:t/>
            </a:r>
            <a:br>
              <a:rPr lang="de-DE" sz="1600" b="1" dirty="0" smtClean="0">
                <a:solidFill>
                  <a:srgbClr val="214573"/>
                </a:solidFill>
                <a:latin typeface="Arial" charset="0"/>
                <a:cs typeface="Arial" charset="0"/>
              </a:rPr>
            </a:br>
            <a:r>
              <a:rPr lang="de-DE" sz="1600" b="1" dirty="0" smtClean="0">
                <a:latin typeface="Arial" charset="0"/>
                <a:cs typeface="Arial" charset="0"/>
              </a:rPr>
              <a:t> </a:t>
            </a:r>
            <a:br>
              <a:rPr lang="de-DE" sz="1600" b="1" dirty="0" smtClean="0">
                <a:latin typeface="Arial" charset="0"/>
                <a:cs typeface="Arial" charset="0"/>
              </a:rPr>
            </a:br>
            <a:r>
              <a:rPr lang="de-DE" sz="1600" b="1" dirty="0" smtClean="0">
                <a:solidFill>
                  <a:srgbClr val="7F97AF"/>
                </a:solidFill>
                <a:latin typeface="Arial" charset="0"/>
                <a:cs typeface="Arial" charset="0"/>
              </a:rPr>
              <a:t>1948</a:t>
            </a:r>
            <a:r>
              <a:rPr lang="de-DE" sz="1600" b="1" dirty="0" smtClean="0">
                <a:solidFill>
                  <a:srgbClr val="214573"/>
                </a:solidFill>
                <a:latin typeface="Arial" charset="0"/>
                <a:cs typeface="Arial" charset="0"/>
              </a:rPr>
              <a:t> </a:t>
            </a:r>
            <a:r>
              <a:rPr lang="de-DE" sz="1600" b="1" dirty="0" smtClean="0">
                <a:latin typeface="Arial" charset="0"/>
                <a:cs typeface="Arial" charset="0"/>
              </a:rPr>
              <a:t> </a:t>
            </a:r>
            <a:r>
              <a:rPr lang="de-DE" sz="1600" dirty="0" smtClean="0">
                <a:solidFill>
                  <a:srgbClr val="214573"/>
                </a:solidFill>
                <a:latin typeface="Arial" charset="0"/>
                <a:cs typeface="Arial" charset="0"/>
              </a:rPr>
              <a:t>Erste Teilnahme Industriemesse Hannover</a:t>
            </a:r>
            <a:r>
              <a:rPr lang="de-DE" sz="2000" b="1" dirty="0" smtClean="0">
                <a:solidFill>
                  <a:srgbClr val="214573"/>
                </a:solidFill>
                <a:latin typeface="Arial" charset="0"/>
                <a:cs typeface="Arial" charset="0"/>
              </a:rPr>
              <a:t>  </a:t>
            </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Rectangle 10"/>
          <p:cNvSpPr>
            <a:spLocks noGrp="1" noChangeArrowheads="1"/>
          </p:cNvSpPr>
          <p:nvPr>
            <p:ph type="sldNum" sz="quarter"/>
          </p:nvPr>
        </p:nvSpPr>
        <p:spPr>
          <a:noFill/>
        </p:spPr>
        <p:txBody>
          <a:bodyPr/>
          <a:lstStyle/>
          <a:p>
            <a:fld id="{EA0C79D9-9020-4122-81CC-FE03A2211632}" type="slidenum">
              <a:rPr lang="de-DE"/>
              <a:pPr/>
              <a:t>16</a:t>
            </a:fld>
            <a:endParaRPr lang="de-DE" dirty="0"/>
          </a:p>
        </p:txBody>
      </p:sp>
      <p:sp>
        <p:nvSpPr>
          <p:cNvPr id="36867" name="Text Box 1"/>
          <p:cNvSpPr txBox="1">
            <a:spLocks noChangeArrowheads="1"/>
          </p:cNvSpPr>
          <p:nvPr/>
        </p:nvSpPr>
        <p:spPr bwMode="auto">
          <a:xfrm>
            <a:off x="3850217" y="9483090"/>
            <a:ext cx="2944283" cy="499110"/>
          </a:xfrm>
          <a:prstGeom prst="rect">
            <a:avLst/>
          </a:prstGeom>
          <a:noFill/>
          <a:ln w="9525">
            <a:noFill/>
            <a:round/>
            <a:headEnd/>
            <a:tailEnd/>
          </a:ln>
        </p:spPr>
        <p:txBody>
          <a:bodyPr lIns="90000" tIns="46800" rIns="90000" bIns="46800" anchor="b"/>
          <a:lstStyle/>
          <a:p>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fld id="{E1109816-6893-4337-A73F-1AFAE8C794CE}" type="slidenum">
              <a:rPr lang="de-DE" sz="1200">
                <a:solidFill>
                  <a:srgbClr val="000000"/>
                </a:solidFill>
                <a:latin typeface="Arial" charset="0"/>
                <a:ea typeface="ＭＳ Ｐゴシック" charset="0"/>
                <a:cs typeface="ＭＳ Ｐゴシック" charset="0"/>
              </a:rPr>
              <a:pPr algn="r">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t>16</a:t>
            </a:fld>
            <a:endParaRPr lang="de-DE" sz="1200" dirty="0">
              <a:solidFill>
                <a:srgbClr val="000000"/>
              </a:solidFill>
              <a:latin typeface="Arial" charset="0"/>
              <a:ea typeface="ＭＳ Ｐゴシック" charset="0"/>
              <a:cs typeface="ＭＳ Ｐゴシック" charset="0"/>
            </a:endParaRPr>
          </a:p>
        </p:txBody>
      </p:sp>
      <p:sp>
        <p:nvSpPr>
          <p:cNvPr id="36868" name="Text Box 2"/>
          <p:cNvSpPr txBox="1">
            <a:spLocks noChangeArrowheads="1"/>
          </p:cNvSpPr>
          <p:nvPr/>
        </p:nvSpPr>
        <p:spPr bwMode="auto">
          <a:xfrm>
            <a:off x="943681" y="748665"/>
            <a:ext cx="4907139" cy="3743325"/>
          </a:xfrm>
          <a:prstGeom prst="rect">
            <a:avLst/>
          </a:prstGeom>
          <a:solidFill>
            <a:srgbClr val="FFFFFF"/>
          </a:solidFill>
          <a:ln w="9360">
            <a:solidFill>
              <a:srgbClr val="000000"/>
            </a:solidFill>
            <a:miter lim="800000"/>
            <a:headEnd/>
            <a:tailEnd/>
          </a:ln>
        </p:spPr>
        <p:txBody>
          <a:bodyPr wrap="none" anchor="ctr"/>
          <a:lstStyle/>
          <a:p>
            <a:endParaRPr lang="de-DE" dirty="0">
              <a:ea typeface="ＭＳ Ｐゴシック" charset="0"/>
              <a:cs typeface="ＭＳ Ｐゴシック" charset="0"/>
            </a:endParaRPr>
          </a:p>
        </p:txBody>
      </p:sp>
      <p:sp>
        <p:nvSpPr>
          <p:cNvPr id="36869" name="Text Box 3"/>
          <p:cNvSpPr>
            <a:spLocks noGrp="1" noChangeArrowheads="1"/>
          </p:cNvSpPr>
          <p:nvPr>
            <p:ph type="body"/>
          </p:nvPr>
        </p:nvSpPr>
        <p:spPr>
          <a:xfrm>
            <a:off x="905934" y="4741545"/>
            <a:ext cx="4982633" cy="4491990"/>
          </a:xfrm>
          <a:noFill/>
          <a:ln/>
        </p:spPr>
        <p:txBody>
          <a:bodyPr/>
          <a:lstStyle/>
          <a:p>
            <a:pPr eaLnBrk="1" hangingPunct="1">
              <a:spcBef>
                <a:spcPts val="338"/>
              </a:spcBef>
              <a:tabLst>
                <a:tab pos="0" algn="l"/>
                <a:tab pos="447675" algn="l"/>
                <a:tab pos="896938" algn="l"/>
                <a:tab pos="1346200" algn="l"/>
                <a:tab pos="1795463" algn="l"/>
                <a:tab pos="2244725" algn="l"/>
                <a:tab pos="2693988" algn="l"/>
                <a:tab pos="3143250" algn="l"/>
                <a:tab pos="3592513" algn="l"/>
                <a:tab pos="4041775" algn="l"/>
                <a:tab pos="4491038" algn="l"/>
                <a:tab pos="4940300" algn="l"/>
                <a:tab pos="5389563" algn="l"/>
                <a:tab pos="5838825" algn="l"/>
                <a:tab pos="6288088" algn="l"/>
                <a:tab pos="6737350" algn="l"/>
                <a:tab pos="7186613" algn="l"/>
                <a:tab pos="7635875" algn="l"/>
                <a:tab pos="8085138" algn="l"/>
                <a:tab pos="8534400" algn="l"/>
                <a:tab pos="8983663" algn="l"/>
              </a:tabLst>
            </a:pPr>
            <a:endParaRPr lang="de-DE" sz="900" dirty="0" smtClean="0">
              <a:latin typeface="Arial" charset="0"/>
              <a:ea typeface="ヒラギノ角ゴ Pro W3" pitchFamily="-108" charset="-128"/>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18</a:t>
            </a:fld>
            <a:endParaRPr lang="de-DE"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a:spLocks noGrp="1" noChangeArrowheads="1"/>
          </p:cNvSpPr>
          <p:nvPr>
            <p:ph type="sldNum" sz="quarter" idx="5"/>
          </p:nvPr>
        </p:nvSpPr>
        <p:spPr>
          <a:noFill/>
        </p:spPr>
        <p:txBody>
          <a:bodyPr/>
          <a:lstStyle/>
          <a:p>
            <a:fld id="{624EF0C2-DF73-412E-B6C2-753B742762AA}" type="slidenum">
              <a:rPr lang="de-DE" smtClean="0">
                <a:latin typeface="Arial" pitchFamily="34" charset="0"/>
                <a:cs typeface="Arial" pitchFamily="34" charset="0"/>
              </a:rPr>
              <a:pPr/>
              <a:t>19</a:t>
            </a:fld>
            <a:endParaRPr lang="de-DE" smtClean="0">
              <a:latin typeface="Arial" pitchFamily="34" charset="0"/>
              <a:cs typeface="Arial" pitchFamily="34" charset="0"/>
            </a:endParaRPr>
          </a:p>
        </p:txBody>
      </p:sp>
      <p:sp>
        <p:nvSpPr>
          <p:cNvPr id="76803" name="Rectangle 2"/>
          <p:cNvSpPr>
            <a:spLocks noGrp="1" noRot="1" noChangeAspect="1" noChangeArrowheads="1" noTextEdit="1"/>
          </p:cNvSpPr>
          <p:nvPr>
            <p:ph type="sldImg"/>
          </p:nvPr>
        </p:nvSpPr>
        <p:spPr>
          <a:solidFill>
            <a:srgbClr val="FFFFFF"/>
          </a:solidFill>
          <a:ln/>
        </p:spPr>
      </p:sp>
      <p:sp>
        <p:nvSpPr>
          <p:cNvPr id="7680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7"/>
          <p:cNvSpPr>
            <a:spLocks noGrp="1" noChangeArrowheads="1"/>
          </p:cNvSpPr>
          <p:nvPr>
            <p:ph type="sldNum" sz="quarter" idx="5"/>
          </p:nvPr>
        </p:nvSpPr>
        <p:spPr>
          <a:noFill/>
        </p:spPr>
        <p:txBody>
          <a:bodyPr/>
          <a:lstStyle/>
          <a:p>
            <a:fld id="{3848A1BA-C9A5-4630-84FC-77BF21F92A30}" type="slidenum">
              <a:rPr lang="de-DE" smtClean="0">
                <a:latin typeface="Arial" pitchFamily="34" charset="0"/>
                <a:cs typeface="Arial" pitchFamily="34" charset="0"/>
              </a:rPr>
              <a:pPr/>
              <a:t>22</a:t>
            </a:fld>
            <a:endParaRPr lang="de-DE" smtClean="0">
              <a:latin typeface="Arial" pitchFamily="34" charset="0"/>
              <a:cs typeface="Arial" pitchFamily="34" charset="0"/>
            </a:endParaRPr>
          </a:p>
        </p:txBody>
      </p:sp>
      <p:sp>
        <p:nvSpPr>
          <p:cNvPr id="79875" name="Rectangle 2"/>
          <p:cNvSpPr>
            <a:spLocks noGrp="1" noRot="1" noChangeAspect="1" noChangeArrowheads="1" noTextEdit="1"/>
          </p:cNvSpPr>
          <p:nvPr>
            <p:ph type="sldImg"/>
          </p:nvPr>
        </p:nvSpPr>
        <p:spPr>
          <a:solidFill>
            <a:srgbClr val="FFFFFF"/>
          </a:solidFill>
          <a:ln/>
        </p:spPr>
      </p:sp>
      <p:sp>
        <p:nvSpPr>
          <p:cNvPr id="7987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DF27C343-C4CC-424A-8E7A-16EB507A3ADB}" type="slidenum">
              <a:rPr lang="de-DE" smtClean="0">
                <a:latin typeface="Arial" pitchFamily="34" charset="0"/>
                <a:cs typeface="Arial" pitchFamily="34" charset="0"/>
              </a:rPr>
              <a:pPr/>
              <a:t>23</a:t>
            </a:fld>
            <a:endParaRPr lang="de-DE" smtClean="0">
              <a:latin typeface="Arial" pitchFamily="34" charset="0"/>
              <a:cs typeface="Arial" pitchFamily="34" charset="0"/>
            </a:endParaRPr>
          </a:p>
        </p:txBody>
      </p:sp>
      <p:sp>
        <p:nvSpPr>
          <p:cNvPr id="80899" name="Rectangle 2"/>
          <p:cNvSpPr>
            <a:spLocks noGrp="1" noRot="1" noChangeAspect="1" noChangeArrowheads="1" noTextEdit="1"/>
          </p:cNvSpPr>
          <p:nvPr>
            <p:ph type="sldImg"/>
          </p:nvPr>
        </p:nvSpPr>
        <p:spPr>
          <a:solidFill>
            <a:srgbClr val="FFFFFF"/>
          </a:solidFill>
          <a:ln/>
        </p:spPr>
      </p:sp>
      <p:sp>
        <p:nvSpPr>
          <p:cNvPr id="80900" name="Rectangle 3"/>
          <p:cNvSpPr>
            <a:spLocks noGrp="1" noChangeArrowheads="1"/>
          </p:cNvSpPr>
          <p:nvPr>
            <p:ph type="body" idx="1"/>
          </p:nvPr>
        </p:nvSpPr>
        <p:spPr>
          <a:solidFill>
            <a:srgbClr val="FFFFFF"/>
          </a:solidFill>
          <a:ln>
            <a:solidFill>
              <a:srgbClr val="000000"/>
            </a:solidFill>
          </a:ln>
        </p:spPr>
        <p:txBody>
          <a:bodyPr/>
          <a:lstStyle/>
          <a:p>
            <a:r>
              <a:rPr lang="de-DE" sz="1200" b="1" kern="1200" dirty="0" err="1" smtClean="0">
                <a:solidFill>
                  <a:srgbClr val="000000"/>
                </a:solidFill>
                <a:latin typeface="Times New Roman" pitchFamily="-106" charset="0"/>
                <a:ea typeface="ヒラギノ角ゴ Pro W3" pitchFamily="-106" charset="-128"/>
                <a:cs typeface="ヒラギノ角ゴ Pro W3" pitchFamily="-106" charset="-128"/>
              </a:rPr>
              <a:t>ETK</a:t>
            </a:r>
            <a:r>
              <a:rPr lang="de-DE" sz="1200" b="1" kern="1200" dirty="0" smtClean="0">
                <a:solidFill>
                  <a:srgbClr val="000000"/>
                </a:solidFill>
                <a:latin typeface="Times New Roman" pitchFamily="-106" charset="0"/>
                <a:ea typeface="ヒラギノ角ゴ Pro W3" pitchFamily="-106" charset="-128"/>
                <a:cs typeface="ヒラギノ角ゴ Pro W3" pitchFamily="-106" charset="-128"/>
              </a:rPr>
              <a:t> E</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inheits</a:t>
            </a:r>
            <a:r>
              <a:rPr lang="de-DE" sz="1200" b="1" kern="1200" dirty="0" smtClean="0">
                <a:solidFill>
                  <a:srgbClr val="000000"/>
                </a:solidFill>
                <a:latin typeface="Times New Roman" pitchFamily="-106" charset="0"/>
                <a:ea typeface="ヒラギノ角ゴ Pro W3" pitchFamily="-106" charset="-128"/>
                <a:cs typeface="ヒラギノ角ゴ Pro W3" pitchFamily="-106" charset="-128"/>
              </a:rPr>
              <a:t>t</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emperatur-</a:t>
            </a:r>
            <a:r>
              <a:rPr lang="de-DE" sz="1200" b="1" kern="1200" dirty="0" smtClean="0">
                <a:solidFill>
                  <a:srgbClr val="000000"/>
                </a:solidFill>
                <a:latin typeface="Times New Roman" pitchFamily="-106" charset="0"/>
                <a:ea typeface="ヒラギノ角ゴ Pro W3" pitchFamily="-106" charset="-128"/>
                <a:cs typeface="ヒラギノ角ゴ Pro W3" pitchFamily="-106" charset="-128"/>
              </a:rPr>
              <a:t>K</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urve (ISO 834, ÖNORM EN 1363, ÖNORM 1365 und DIN 4102) </a:t>
            </a:r>
          </a:p>
          <a:p>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Die </a:t>
            </a:r>
            <a:r>
              <a:rPr lang="de-DE" sz="1200" kern="1200" dirty="0" err="1" smtClean="0">
                <a:solidFill>
                  <a:srgbClr val="000000"/>
                </a:solidFill>
                <a:latin typeface="Times New Roman" pitchFamily="-106" charset="0"/>
                <a:ea typeface="ヒラギノ角ゴ Pro W3" pitchFamily="-106" charset="-128"/>
                <a:cs typeface="ヒラギノ角ゴ Pro W3" pitchFamily="-106" charset="-128"/>
              </a:rPr>
              <a:t>ETK-Kurve</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 gilt eigentlich für den Hochbau und stammt aus den 20’er Jahren des letzten Jahrhunderts. Ohne Abkühlphase gilt sie als offene Brandkurve. Diese Kurve ist für Tunnelbrände begrenzt anwendbar, da sie nicht für Flüssigbrände zutrifft, was insbesondere bei Tunneln mit Güterverkehr und </a:t>
            </a:r>
            <a:r>
              <a:rPr lang="de-DE" sz="1200" kern="1200" dirty="0" err="1" smtClean="0">
                <a:solidFill>
                  <a:srgbClr val="000000"/>
                </a:solidFill>
                <a:latin typeface="Times New Roman" pitchFamily="-106" charset="0"/>
                <a:ea typeface="ヒラギノ角ゴ Pro W3" pitchFamily="-106" charset="-128"/>
                <a:cs typeface="ヒラギノ角ゴ Pro W3" pitchFamily="-106" charset="-128"/>
              </a:rPr>
              <a:t>Gefahrenguttransporten</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 der Fall ist. Sie erreicht erst nach 90 Minuten 1‘000 °C. Wenn eine F90  als Branddauer festgelegt wird, kann also nach 90 Minuten das Bauwerk versagen. </a:t>
            </a:r>
          </a:p>
          <a:p>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Die </a:t>
            </a:r>
            <a:r>
              <a:rPr lang="de-DE" sz="1200" kern="1200" dirty="0" err="1" smtClean="0">
                <a:solidFill>
                  <a:srgbClr val="000000"/>
                </a:solidFill>
                <a:latin typeface="Times New Roman" pitchFamily="-106" charset="0"/>
                <a:ea typeface="ヒラギノ角ゴ Pro W3" pitchFamily="-106" charset="-128"/>
                <a:cs typeface="ヒラギノ角ゴ Pro W3" pitchFamily="-106" charset="-128"/>
              </a:rPr>
              <a:t>ETK-Kurve</a:t>
            </a:r>
            <a:r>
              <a:rPr lang="de-DE" sz="1200" kern="1200" dirty="0" smtClean="0">
                <a:solidFill>
                  <a:srgbClr val="000000"/>
                </a:solidFill>
                <a:latin typeface="Times New Roman" pitchFamily="-106" charset="0"/>
                <a:ea typeface="ヒラギノ角ゴ Pro W3" pitchFamily="-106" charset="-128"/>
                <a:cs typeface="ヒラギノ角ゴ Pro W3" pitchFamily="-106" charset="-128"/>
              </a:rPr>
              <a:t> hat sich weltweit für Brandversuche im Hochbau durchgesetzt. </a:t>
            </a:r>
            <a:endParaRPr lang="de-DE" sz="1200" kern="1200" dirty="0">
              <a:solidFill>
                <a:srgbClr val="000000"/>
              </a:solidFill>
              <a:latin typeface="Times New Roman" pitchFamily="-106" charset="0"/>
              <a:ea typeface="ヒラギノ角ゴ Pro W3" pitchFamily="-106" charset="-128"/>
              <a:cs typeface="ヒラギノ角ゴ Pro W3" pitchFamily="-106" charset="-128"/>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7"/>
          <p:cNvSpPr>
            <a:spLocks noGrp="1" noChangeArrowheads="1"/>
          </p:cNvSpPr>
          <p:nvPr>
            <p:ph type="sldNum" sz="quarter" idx="5"/>
          </p:nvPr>
        </p:nvSpPr>
        <p:spPr>
          <a:noFill/>
        </p:spPr>
        <p:txBody>
          <a:bodyPr/>
          <a:lstStyle/>
          <a:p>
            <a:fld id="{16E9ACD6-E9D2-4CFC-A1A1-8C452BC82224}" type="slidenum">
              <a:rPr lang="de-DE" smtClean="0">
                <a:latin typeface="Arial" pitchFamily="34" charset="0"/>
                <a:cs typeface="Arial" pitchFamily="34" charset="0"/>
              </a:rPr>
              <a:pPr/>
              <a:t>26</a:t>
            </a:fld>
            <a:endParaRPr lang="de-DE" smtClean="0">
              <a:latin typeface="Arial" pitchFamily="34" charset="0"/>
              <a:cs typeface="Arial" pitchFamily="34" charset="0"/>
            </a:endParaRPr>
          </a:p>
        </p:txBody>
      </p:sp>
      <p:sp>
        <p:nvSpPr>
          <p:cNvPr id="81923" name="Rectangle 2"/>
          <p:cNvSpPr>
            <a:spLocks noGrp="1" noRot="1" noChangeAspect="1" noChangeArrowheads="1" noTextEdit="1"/>
          </p:cNvSpPr>
          <p:nvPr>
            <p:ph type="sldImg"/>
          </p:nvPr>
        </p:nvSpPr>
        <p:spPr>
          <a:xfrm>
            <a:off x="692150" y="749300"/>
            <a:ext cx="5407025" cy="3743325"/>
          </a:xfrm>
          <a:ln/>
        </p:spPr>
      </p:sp>
      <p:sp>
        <p:nvSpPr>
          <p:cNvPr id="81924" name="Rectangle 3"/>
          <p:cNvSpPr>
            <a:spLocks noGrp="1" noChangeArrowheads="1"/>
          </p:cNvSpPr>
          <p:nvPr>
            <p:ph type="body" idx="1"/>
          </p:nvPr>
        </p:nvSpPr>
        <p:spPr>
          <a:xfrm>
            <a:off x="677878" y="4739813"/>
            <a:ext cx="5438746" cy="4493722"/>
          </a:xfrm>
          <a:noFill/>
          <a:ln/>
        </p:spPr>
        <p:txBody>
          <a:bodyPr lIns="89910" tIns="44955" rIns="89910" bIns="44955"/>
          <a:lstStyle/>
          <a:p>
            <a:pPr eaLnBrk="1" hangingPunct="1"/>
            <a:r>
              <a:rPr lang="en-GB" smtClean="0">
                <a:latin typeface="Arial" pitchFamily="34" charset="0"/>
              </a:rPr>
              <a:t>Reine Textfolie</a:t>
            </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41</a:t>
            </a:fld>
            <a:endParaRPr lang="de-DE"/>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a:spLocks noGrp="1" noChangeArrowheads="1"/>
          </p:cNvSpPr>
          <p:nvPr>
            <p:ph type="sldNum" sz="quarter" idx="5"/>
          </p:nvPr>
        </p:nvSpPr>
        <p:spPr>
          <a:noFill/>
        </p:spPr>
        <p:txBody>
          <a:bodyPr/>
          <a:lstStyle/>
          <a:p>
            <a:fld id="{0BC5FA81-339E-4329-BBC2-90685B783D07}" type="slidenum">
              <a:rPr lang="de-DE" smtClean="0">
                <a:latin typeface="Arial" pitchFamily="34" charset="0"/>
                <a:cs typeface="Arial" pitchFamily="34" charset="0"/>
              </a:rPr>
              <a:pPr/>
              <a:t>42</a:t>
            </a:fld>
            <a:endParaRPr lang="de-DE" smtClean="0">
              <a:latin typeface="Arial" pitchFamily="34" charset="0"/>
              <a:cs typeface="Arial" pitchFamily="34" charset="0"/>
            </a:endParaRPr>
          </a:p>
        </p:txBody>
      </p:sp>
      <p:sp>
        <p:nvSpPr>
          <p:cNvPr id="84995" name="Rectangle 2"/>
          <p:cNvSpPr>
            <a:spLocks noGrp="1" noRot="1" noChangeAspect="1" noChangeArrowheads="1" noTextEdit="1"/>
          </p:cNvSpPr>
          <p:nvPr>
            <p:ph type="sldImg"/>
          </p:nvPr>
        </p:nvSpPr>
        <p:spPr>
          <a:solidFill>
            <a:srgbClr val="FFFFFF"/>
          </a:solidFill>
          <a:ln/>
        </p:spPr>
      </p:sp>
      <p:sp>
        <p:nvSpPr>
          <p:cNvPr id="84996"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dirty="0" smtClean="0">
                <a:latin typeface="Arial" pitchFamily="34" charset="0"/>
              </a:rPr>
              <a:t>Reine Textfolie</a:t>
            </a: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a:spLocks noGrp="1" noChangeArrowheads="1"/>
          </p:cNvSpPr>
          <p:nvPr>
            <p:ph type="sldNum" sz="quarter" idx="5"/>
          </p:nvPr>
        </p:nvSpPr>
        <p:spPr>
          <a:noFill/>
        </p:spPr>
        <p:txBody>
          <a:bodyPr/>
          <a:lstStyle/>
          <a:p>
            <a:fld id="{E309C536-FBF8-499E-89A3-845862BFCC5D}" type="slidenum">
              <a:rPr lang="de-DE" smtClean="0">
                <a:latin typeface="Arial" pitchFamily="34" charset="0"/>
                <a:cs typeface="Arial" pitchFamily="34" charset="0"/>
              </a:rPr>
              <a:pPr/>
              <a:t>43</a:t>
            </a:fld>
            <a:endParaRPr lang="de-DE" smtClean="0">
              <a:latin typeface="Arial" pitchFamily="34" charset="0"/>
              <a:cs typeface="Arial" pitchFamily="34" charset="0"/>
            </a:endParaRPr>
          </a:p>
        </p:txBody>
      </p:sp>
      <p:sp>
        <p:nvSpPr>
          <p:cNvPr id="86019" name="Rectangle 2"/>
          <p:cNvSpPr>
            <a:spLocks noGrp="1" noRot="1" noChangeAspect="1" noChangeArrowheads="1" noTextEdit="1"/>
          </p:cNvSpPr>
          <p:nvPr>
            <p:ph type="sldImg"/>
          </p:nvPr>
        </p:nvSpPr>
        <p:spPr>
          <a:solidFill>
            <a:srgbClr val="FFFFFF"/>
          </a:solidFill>
          <a:ln/>
        </p:spPr>
      </p:sp>
      <p:sp>
        <p:nvSpPr>
          <p:cNvPr id="86020"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p:spPr>
        <p:txBody>
          <a:bodyPr/>
          <a:lstStyle/>
          <a:p>
            <a:fld id="{64456606-B016-4B27-8569-E7F96F83E84E}" type="slidenum">
              <a:rPr lang="de-DE" smtClean="0">
                <a:latin typeface="Arial" pitchFamily="34" charset="0"/>
                <a:cs typeface="Arial" pitchFamily="34" charset="0"/>
              </a:rPr>
              <a:pPr/>
              <a:t>44</a:t>
            </a:fld>
            <a:endParaRPr lang="de-DE" smtClean="0">
              <a:latin typeface="Arial" pitchFamily="34" charset="0"/>
              <a:cs typeface="Arial" pitchFamily="34" charset="0"/>
            </a:endParaRPr>
          </a:p>
        </p:txBody>
      </p:sp>
      <p:sp>
        <p:nvSpPr>
          <p:cNvPr id="87043" name="Rectangle 2050"/>
          <p:cNvSpPr>
            <a:spLocks noGrp="1" noRot="1" noChangeAspect="1" noChangeArrowheads="1" noTextEdit="1"/>
          </p:cNvSpPr>
          <p:nvPr>
            <p:ph type="sldImg"/>
          </p:nvPr>
        </p:nvSpPr>
        <p:spPr>
          <a:solidFill>
            <a:srgbClr val="FFFFFF"/>
          </a:solidFill>
          <a:ln/>
        </p:spPr>
      </p:sp>
      <p:sp>
        <p:nvSpPr>
          <p:cNvPr id="87044" name="Rectangle 2051"/>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a:spLocks noGrp="1" noChangeArrowheads="1"/>
          </p:cNvSpPr>
          <p:nvPr>
            <p:ph type="sldNum" sz="quarter" idx="5"/>
          </p:nvPr>
        </p:nvSpPr>
        <p:spPr>
          <a:noFill/>
        </p:spPr>
        <p:txBody>
          <a:bodyPr/>
          <a:lstStyle/>
          <a:p>
            <a:fld id="{77C08475-2B48-4153-87FF-B145D14FE748}" type="slidenum">
              <a:rPr lang="de-DE" smtClean="0">
                <a:latin typeface="Arial" pitchFamily="34" charset="0"/>
                <a:cs typeface="Arial" pitchFamily="34" charset="0"/>
              </a:rPr>
              <a:pPr/>
              <a:t>45</a:t>
            </a:fld>
            <a:endParaRPr lang="de-DE" smtClean="0">
              <a:latin typeface="Arial" pitchFamily="34" charset="0"/>
              <a:cs typeface="Arial" pitchFamily="34" charset="0"/>
            </a:endParaRPr>
          </a:p>
        </p:txBody>
      </p:sp>
      <p:sp>
        <p:nvSpPr>
          <p:cNvPr id="89091" name="Rectangle 2"/>
          <p:cNvSpPr>
            <a:spLocks noGrp="1" noRot="1" noChangeAspect="1" noChangeArrowheads="1" noTextEdit="1"/>
          </p:cNvSpPr>
          <p:nvPr>
            <p:ph type="sldImg"/>
          </p:nvPr>
        </p:nvSpPr>
        <p:spPr>
          <a:solidFill>
            <a:srgbClr val="FFFFFF"/>
          </a:solidFill>
          <a:ln/>
        </p:spPr>
      </p:sp>
      <p:sp>
        <p:nvSpPr>
          <p:cNvPr id="89092"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a:spLocks noGrp="1" noChangeArrowheads="1"/>
          </p:cNvSpPr>
          <p:nvPr>
            <p:ph type="sldNum" sz="quarter" idx="5"/>
          </p:nvPr>
        </p:nvSpPr>
        <p:spPr>
          <a:noFill/>
        </p:spPr>
        <p:txBody>
          <a:bodyPr/>
          <a:lstStyle/>
          <a:p>
            <a:fld id="{367E2945-4E87-4BAA-B61F-1B0BC7DA63A5}" type="slidenum">
              <a:rPr lang="de-DE" smtClean="0">
                <a:latin typeface="Arial" pitchFamily="34" charset="0"/>
                <a:cs typeface="Arial" pitchFamily="34" charset="0"/>
              </a:rPr>
              <a:pPr/>
              <a:t>46</a:t>
            </a:fld>
            <a:endParaRPr lang="de-DE" smtClean="0">
              <a:latin typeface="Arial" pitchFamily="34" charset="0"/>
              <a:cs typeface="Arial" pitchFamily="34" charset="0"/>
            </a:endParaRPr>
          </a:p>
        </p:txBody>
      </p:sp>
      <p:sp>
        <p:nvSpPr>
          <p:cNvPr id="91139" name="Rectangle 2"/>
          <p:cNvSpPr>
            <a:spLocks noGrp="1" noRot="1" noChangeAspect="1" noChangeArrowheads="1" noTextEdit="1"/>
          </p:cNvSpPr>
          <p:nvPr>
            <p:ph type="sldImg"/>
          </p:nvPr>
        </p:nvSpPr>
        <p:spPr>
          <a:solidFill>
            <a:srgbClr val="FFFFFF"/>
          </a:solidFill>
          <a:ln/>
        </p:spPr>
      </p:sp>
      <p:sp>
        <p:nvSpPr>
          <p:cNvPr id="91140"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p:spPr>
        <p:txBody>
          <a:bodyPr/>
          <a:lstStyle/>
          <a:p>
            <a:fld id="{FA264AD3-8215-46D8-8B09-627437CE43B8}" type="slidenum">
              <a:rPr lang="de-DE" smtClean="0">
                <a:latin typeface="Arial" pitchFamily="34" charset="0"/>
                <a:cs typeface="Arial" pitchFamily="34" charset="0"/>
              </a:rPr>
              <a:pPr/>
              <a:t>48</a:t>
            </a:fld>
            <a:endParaRPr lang="de-DE" smtClean="0">
              <a:latin typeface="Arial" pitchFamily="34" charset="0"/>
              <a:cs typeface="Arial" pitchFamily="34" charset="0"/>
            </a:endParaRPr>
          </a:p>
        </p:txBody>
      </p:sp>
      <p:sp>
        <p:nvSpPr>
          <p:cNvPr id="92163" name="Rectangle 2"/>
          <p:cNvSpPr>
            <a:spLocks noGrp="1" noRot="1" noChangeAspect="1" noChangeArrowheads="1" noTextEdit="1"/>
          </p:cNvSpPr>
          <p:nvPr>
            <p:ph type="sldImg"/>
          </p:nvPr>
        </p:nvSpPr>
        <p:spPr>
          <a:solidFill>
            <a:srgbClr val="FFFFFF"/>
          </a:solidFill>
          <a:ln/>
        </p:spPr>
      </p:sp>
      <p:sp>
        <p:nvSpPr>
          <p:cNvPr id="92164"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dirty="0" smtClean="0">
                <a:latin typeface="Arial" pitchFamily="34" charset="0"/>
              </a:rPr>
              <a:t>Reine Textfolie</a:t>
            </a: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a:spLocks noGrp="1" noChangeArrowheads="1"/>
          </p:cNvSpPr>
          <p:nvPr>
            <p:ph type="sldNum" sz="quarter" idx="5"/>
          </p:nvPr>
        </p:nvSpPr>
        <p:spPr>
          <a:noFill/>
        </p:spPr>
        <p:txBody>
          <a:bodyPr/>
          <a:lstStyle/>
          <a:p>
            <a:fld id="{51CC5CAE-2A23-492E-8490-E2F860C213C7}" type="slidenum">
              <a:rPr lang="de-DE" smtClean="0">
                <a:latin typeface="Arial" pitchFamily="34" charset="0"/>
                <a:cs typeface="Arial" pitchFamily="34" charset="0"/>
              </a:rPr>
              <a:pPr/>
              <a:t>49</a:t>
            </a:fld>
            <a:endParaRPr lang="de-DE" smtClean="0">
              <a:latin typeface="Arial" pitchFamily="34" charset="0"/>
              <a:cs typeface="Arial" pitchFamily="34" charset="0"/>
            </a:endParaRPr>
          </a:p>
        </p:txBody>
      </p:sp>
      <p:sp>
        <p:nvSpPr>
          <p:cNvPr id="93187" name="Rectangle 2"/>
          <p:cNvSpPr>
            <a:spLocks noGrp="1" noRot="1" noChangeAspect="1" noChangeArrowheads="1" noTextEdit="1"/>
          </p:cNvSpPr>
          <p:nvPr>
            <p:ph type="sldImg"/>
          </p:nvPr>
        </p:nvSpPr>
        <p:spPr>
          <a:solidFill>
            <a:srgbClr val="FFFFFF"/>
          </a:solidFill>
          <a:ln/>
        </p:spPr>
      </p:sp>
      <p:sp>
        <p:nvSpPr>
          <p:cNvPr id="93188"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smtClean="0">
                <a:latin typeface="Arial" pitchFamily="34" charset="0"/>
              </a:rPr>
              <a:t>Reine Textfolie</a:t>
            </a: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a:spLocks noGrp="1" noChangeArrowheads="1"/>
          </p:cNvSpPr>
          <p:nvPr>
            <p:ph type="sldNum" sz="quarter" idx="5"/>
          </p:nvPr>
        </p:nvSpPr>
        <p:spPr>
          <a:noFill/>
        </p:spPr>
        <p:txBody>
          <a:bodyPr/>
          <a:lstStyle/>
          <a:p>
            <a:fld id="{1A1211B3-A92F-4CF2-AFA2-2D9A4065F3CA}" type="slidenum">
              <a:rPr lang="de-DE" smtClean="0">
                <a:latin typeface="Arial" pitchFamily="34" charset="0"/>
                <a:cs typeface="Arial" pitchFamily="34" charset="0"/>
              </a:rPr>
              <a:pPr/>
              <a:t>50</a:t>
            </a:fld>
            <a:endParaRPr lang="de-DE" smtClean="0">
              <a:latin typeface="Arial" pitchFamily="34" charset="0"/>
              <a:cs typeface="Arial" pitchFamily="34" charset="0"/>
            </a:endParaRPr>
          </a:p>
        </p:txBody>
      </p:sp>
      <p:sp>
        <p:nvSpPr>
          <p:cNvPr id="94211" name="Rectangle 2"/>
          <p:cNvSpPr>
            <a:spLocks noGrp="1" noRot="1" noChangeAspect="1" noChangeArrowheads="1" noTextEdit="1"/>
          </p:cNvSpPr>
          <p:nvPr>
            <p:ph type="sldImg"/>
          </p:nvPr>
        </p:nvSpPr>
        <p:spPr>
          <a:solidFill>
            <a:srgbClr val="FFFFFF"/>
          </a:solidFill>
          <a:ln/>
        </p:spPr>
      </p:sp>
      <p:sp>
        <p:nvSpPr>
          <p:cNvPr id="94212" name="Rectangle 3"/>
          <p:cNvSpPr>
            <a:spLocks noGrp="1" noChangeArrowheads="1"/>
          </p:cNvSpPr>
          <p:nvPr>
            <p:ph type="body" idx="1"/>
          </p:nvPr>
        </p:nvSpPr>
        <p:spPr>
          <a:solidFill>
            <a:srgbClr val="FFFFFF"/>
          </a:solidFill>
          <a:ln>
            <a:solidFill>
              <a:srgbClr val="000000"/>
            </a:solidFill>
          </a:ln>
        </p:spPr>
        <p:txBody>
          <a:bodyPr/>
          <a:lstStyle/>
          <a:p>
            <a:pPr eaLnBrk="1" hangingPunct="1"/>
            <a:r>
              <a:rPr lang="de-DE" dirty="0" smtClean="0">
                <a:latin typeface="Arial" pitchFamily="34" charset="0"/>
              </a:rPr>
              <a:t>Reine Textfolie</a:t>
            </a: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51</a:t>
            </a:fld>
            <a:endParaRPr lang="de-DE"/>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52</a:t>
            </a:fld>
            <a:endParaRPr lang="de-DE"/>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7"/>
          <p:cNvSpPr>
            <a:spLocks noGrp="1" noChangeArrowheads="1"/>
          </p:cNvSpPr>
          <p:nvPr>
            <p:ph type="sldNum" sz="quarter" idx="5"/>
          </p:nvPr>
        </p:nvSpPr>
        <p:spPr>
          <a:noFill/>
        </p:spPr>
        <p:txBody>
          <a:bodyPr/>
          <a:lstStyle/>
          <a:p>
            <a:fld id="{16BF6662-13E8-4D40-91B8-E94FF67302FD}" type="slidenum">
              <a:rPr lang="de-DE" smtClean="0">
                <a:latin typeface="Arial" pitchFamily="34" charset="0"/>
                <a:cs typeface="Arial" pitchFamily="34" charset="0"/>
              </a:rPr>
              <a:pPr/>
              <a:t>53</a:t>
            </a:fld>
            <a:endParaRPr lang="de-DE" smtClean="0">
              <a:latin typeface="Arial" pitchFamily="34" charset="0"/>
              <a:cs typeface="Arial" pitchFamily="34" charset="0"/>
            </a:endParaRPr>
          </a:p>
        </p:txBody>
      </p:sp>
      <p:sp>
        <p:nvSpPr>
          <p:cNvPr id="99331" name="Rectangle 2"/>
          <p:cNvSpPr>
            <a:spLocks noGrp="1" noRot="1" noChangeAspect="1" noChangeArrowheads="1" noTextEdit="1"/>
          </p:cNvSpPr>
          <p:nvPr>
            <p:ph type="sldImg"/>
          </p:nvPr>
        </p:nvSpPr>
        <p:spPr>
          <a:ln/>
        </p:spPr>
      </p:sp>
      <p:sp>
        <p:nvSpPr>
          <p:cNvPr id="99332" name="Rectangle 3"/>
          <p:cNvSpPr>
            <a:spLocks noGrp="1" noChangeArrowheads="1"/>
          </p:cNvSpPr>
          <p:nvPr>
            <p:ph type="body" idx="1"/>
          </p:nvPr>
        </p:nvSpPr>
        <p:spPr>
          <a:noFill/>
          <a:ln/>
        </p:spPr>
        <p:txBody>
          <a:bodyPr/>
          <a:lstStyle/>
          <a:p>
            <a:pPr eaLnBrk="1" hangingPunct="1"/>
            <a:r>
              <a:rPr lang="de-DE" smtClean="0">
                <a:latin typeface="Arial" pitchFamily="34" charset="0"/>
              </a:rPr>
              <a:t>Startfolie</a:t>
            </a: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7"/>
          <p:cNvSpPr>
            <a:spLocks noGrp="1" noChangeArrowheads="1"/>
          </p:cNvSpPr>
          <p:nvPr>
            <p:ph type="sldNum" sz="quarter" idx="5"/>
          </p:nvPr>
        </p:nvSpPr>
        <p:spPr>
          <a:noFill/>
        </p:spPr>
        <p:txBody>
          <a:bodyPr/>
          <a:lstStyle/>
          <a:p>
            <a:fld id="{D6A0BB20-BC3A-4AAD-AD35-11542B2438B7}" type="slidenum">
              <a:rPr lang="de-DE" smtClean="0">
                <a:latin typeface="Arial" pitchFamily="34" charset="0"/>
                <a:cs typeface="Arial" pitchFamily="34" charset="0"/>
              </a:rPr>
              <a:pPr/>
              <a:t>55</a:t>
            </a:fld>
            <a:endParaRPr lang="de-DE" smtClean="0">
              <a:latin typeface="Arial" pitchFamily="34" charset="0"/>
              <a:cs typeface="Arial" pitchFamily="34" charset="0"/>
            </a:endParaRPr>
          </a:p>
        </p:txBody>
      </p:sp>
      <p:sp>
        <p:nvSpPr>
          <p:cNvPr id="100355" name="Rectangle 2"/>
          <p:cNvSpPr>
            <a:spLocks noGrp="1" noRot="1" noChangeAspect="1" noChangeArrowheads="1" noTextEdit="1"/>
          </p:cNvSpPr>
          <p:nvPr>
            <p:ph type="sldImg"/>
          </p:nvPr>
        </p:nvSpPr>
        <p:spPr>
          <a:ln/>
        </p:spPr>
      </p:sp>
      <p:sp>
        <p:nvSpPr>
          <p:cNvPr id="100356" name="Rectangle 3"/>
          <p:cNvSpPr>
            <a:spLocks noGrp="1" noChangeArrowheads="1"/>
          </p:cNvSpPr>
          <p:nvPr>
            <p:ph type="body" idx="1"/>
          </p:nvPr>
        </p:nvSpPr>
        <p:spPr>
          <a:noFill/>
          <a:ln/>
        </p:spPr>
        <p:txBody>
          <a:bodyPr/>
          <a:lstStyle/>
          <a:p>
            <a:pPr eaLnBrk="1" hangingPunct="1"/>
            <a:r>
              <a:rPr lang="de-DE" smtClean="0">
                <a:latin typeface="Arial" pitchFamily="34" charset="0"/>
              </a:rPr>
              <a:t>Folie Grafik mit Text</a:t>
            </a: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idx="10"/>
          </p:nvPr>
        </p:nvSpPr>
        <p:spPr/>
        <p:txBody>
          <a:bodyPr/>
          <a:lstStyle/>
          <a:p>
            <a:pPr>
              <a:defRPr/>
            </a:pPr>
            <a:fld id="{179E9A18-EB8D-4111-949A-4969D22A2C21}" type="slidenum">
              <a:rPr lang="de-DE" smtClean="0"/>
              <a:pPr>
                <a:defRPr/>
              </a:pPr>
              <a:t>80</a:t>
            </a:fld>
            <a:endParaRPr lang="de-D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742950" y="2130425"/>
            <a:ext cx="8421688" cy="1470025"/>
          </a:xfrm>
        </p:spPr>
        <p:txBody>
          <a:bodyPr/>
          <a:lstStyle/>
          <a:p>
            <a:r>
              <a:rPr lang="de-DE" smtClean="0"/>
              <a:t>Mastertitelformat bearbeiten</a:t>
            </a:r>
            <a:endParaRPr lang="de-DE"/>
          </a:p>
        </p:txBody>
      </p:sp>
      <p:sp>
        <p:nvSpPr>
          <p:cNvPr id="3" name="Untertitel 2"/>
          <p:cNvSpPr>
            <a:spLocks noGrp="1"/>
          </p:cNvSpPr>
          <p:nvPr>
            <p:ph type="subTitle" idx="1"/>
          </p:nvPr>
        </p:nvSpPr>
        <p:spPr>
          <a:xfrm>
            <a:off x="1485900" y="3886200"/>
            <a:ext cx="6935788"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Master-Untertitelformat bearbeiten</a:t>
            </a:r>
            <a:endParaRPr lang="de-DE"/>
          </a:p>
        </p:txBody>
      </p:sp>
    </p:spTree>
  </p:cSld>
  <p:clrMapOvr>
    <a:masterClrMapping/>
  </p:clrMapOvr>
  <p:transition spd="slow">
    <p:fade thruBlk="1"/>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idx="1"/>
          </p:nvPr>
        </p:nvSpPr>
        <p:spPr/>
        <p:txBody>
          <a:body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ransition spd="slow">
    <p:fade thruBlk="1"/>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82638" y="4406900"/>
            <a:ext cx="8421687" cy="1362075"/>
          </a:xfrm>
        </p:spPr>
        <p:txBody>
          <a:bodyPr/>
          <a:lstStyle>
            <a:lvl1pPr algn="l">
              <a:defRPr sz="4000" b="1" cap="all"/>
            </a:lvl1pPr>
          </a:lstStyle>
          <a:p>
            <a:r>
              <a:rPr lang="de-DE" smtClean="0"/>
              <a:t>Mastertitelformat bearbeiten</a:t>
            </a:r>
            <a:endParaRPr lang="de-DE"/>
          </a:p>
        </p:txBody>
      </p:sp>
      <p:sp>
        <p:nvSpPr>
          <p:cNvPr id="3" name="Textplatzhalter 2"/>
          <p:cNvSpPr>
            <a:spLocks noGrp="1"/>
          </p:cNvSpPr>
          <p:nvPr>
            <p:ph type="body" idx="1"/>
          </p:nvPr>
        </p:nvSpPr>
        <p:spPr>
          <a:xfrm>
            <a:off x="782638" y="2906713"/>
            <a:ext cx="8421687" cy="1500187"/>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Mastertextformat bearbeiten</a:t>
            </a:r>
          </a:p>
        </p:txBody>
      </p:sp>
    </p:spTree>
  </p:cSld>
  <p:clrMapOvr>
    <a:masterClrMapping/>
  </p:clrMapOvr>
  <p:transition spd="slow">
    <p:fade thruBlk="1"/>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Inhaltsplatzhalter 2"/>
          <p:cNvSpPr>
            <a:spLocks noGrp="1"/>
          </p:cNvSpPr>
          <p:nvPr>
            <p:ph sz="half" idx="1"/>
          </p:nvPr>
        </p:nvSpPr>
        <p:spPr>
          <a:xfrm>
            <a:off x="304800" y="2436813"/>
            <a:ext cx="4130675" cy="4108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Inhaltsplatzhalter 3"/>
          <p:cNvSpPr>
            <a:spLocks noGrp="1"/>
          </p:cNvSpPr>
          <p:nvPr>
            <p:ph sz="half" idx="2"/>
          </p:nvPr>
        </p:nvSpPr>
        <p:spPr>
          <a:xfrm>
            <a:off x="4587875" y="2436813"/>
            <a:ext cx="4130675" cy="41084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dirty="0" smtClean="0"/>
              <a:t>Mastertextformat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Tree>
  </p:cSld>
  <p:clrMapOvr>
    <a:masterClrMapping/>
  </p:clrMapOvr>
  <p:transition spd="slow">
    <p:fade thruBlk="1"/>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95300" y="274638"/>
            <a:ext cx="8916988" cy="1143000"/>
          </a:xfrm>
        </p:spPr>
        <p:txBody>
          <a:bodyPr/>
          <a:lstStyle>
            <a:lvl1pPr>
              <a:defRPr/>
            </a:lvl1pPr>
          </a:lstStyle>
          <a:p>
            <a:r>
              <a:rPr lang="de-DE" smtClean="0"/>
              <a:t>Mastertitelformat bearbeiten</a:t>
            </a:r>
            <a:endParaRPr lang="de-DE"/>
          </a:p>
        </p:txBody>
      </p:sp>
      <p:sp>
        <p:nvSpPr>
          <p:cNvPr id="3" name="Textplatzhalter 2"/>
          <p:cNvSpPr>
            <a:spLocks noGrp="1"/>
          </p:cNvSpPr>
          <p:nvPr>
            <p:ph type="body" idx="1"/>
          </p:nvPr>
        </p:nvSpPr>
        <p:spPr>
          <a:xfrm>
            <a:off x="495300" y="1535113"/>
            <a:ext cx="4378325" cy="639762"/>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4" name="Inhaltsplatzhalter 3"/>
          <p:cNvSpPr>
            <a:spLocks noGrp="1"/>
          </p:cNvSpPr>
          <p:nvPr>
            <p:ph sz="half" idx="2"/>
          </p:nvPr>
        </p:nvSpPr>
        <p:spPr>
          <a:xfrm>
            <a:off x="495300" y="2174875"/>
            <a:ext cx="437832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5032375" y="1535113"/>
            <a:ext cx="4379913" cy="639762"/>
          </a:xfrm>
        </p:spPr>
        <p:txBody>
          <a:bodyPr/>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Mastertextformat bearbeiten</a:t>
            </a:r>
          </a:p>
        </p:txBody>
      </p:sp>
      <p:sp>
        <p:nvSpPr>
          <p:cNvPr id="6" name="Inhaltsplatzhalter 5"/>
          <p:cNvSpPr>
            <a:spLocks noGrp="1"/>
          </p:cNvSpPr>
          <p:nvPr>
            <p:ph sz="quarter" idx="4"/>
          </p:nvPr>
        </p:nvSpPr>
        <p:spPr>
          <a:xfrm>
            <a:off x="5032375" y="2174875"/>
            <a:ext cx="437991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ransition spd="slow">
    <p:fade thruBlk="1"/>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Tree>
  </p:cSld>
  <p:clrMapOvr>
    <a:masterClrMapping/>
  </p:clrMapOvr>
  <p:transition spd="slow">
    <p:fade thruBlk="1"/>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Tree>
  </p:cSld>
  <p:clrMapOvr>
    <a:masterClrMapping/>
  </p:clrMapOvr>
  <p:transition spd="slow">
    <p:fade thruBlk="1"/>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495300" y="273050"/>
            <a:ext cx="3259138" cy="1162050"/>
          </a:xfrm>
        </p:spPr>
        <p:txBody>
          <a:bodyPr anchor="b"/>
          <a:lstStyle>
            <a:lvl1pPr algn="l">
              <a:defRPr sz="2000" b="1"/>
            </a:lvl1pPr>
          </a:lstStyle>
          <a:p>
            <a:r>
              <a:rPr lang="de-DE" smtClean="0"/>
              <a:t>Mastertitelformat bearbeiten</a:t>
            </a:r>
            <a:endParaRPr lang="de-DE"/>
          </a:p>
        </p:txBody>
      </p:sp>
      <p:sp>
        <p:nvSpPr>
          <p:cNvPr id="3" name="Inhaltsplatzhalter 2"/>
          <p:cNvSpPr>
            <a:spLocks noGrp="1"/>
          </p:cNvSpPr>
          <p:nvPr>
            <p:ph idx="1"/>
          </p:nvPr>
        </p:nvSpPr>
        <p:spPr>
          <a:xfrm>
            <a:off x="3873500" y="273050"/>
            <a:ext cx="5538788"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95300" y="1435100"/>
            <a:ext cx="325913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cSld>
  <p:clrMapOvr>
    <a:masterClrMapping/>
  </p:clrMapOvr>
  <p:transition spd="slow">
    <p:fade thruBlk="1"/>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941513" y="4800600"/>
            <a:ext cx="5945187" cy="566738"/>
          </a:xfrm>
        </p:spPr>
        <p:txBody>
          <a:bodyPr anchor="b"/>
          <a:lstStyle>
            <a:lvl1pPr algn="l">
              <a:defRPr sz="2000" b="1"/>
            </a:lvl1pPr>
          </a:lstStyle>
          <a:p>
            <a:r>
              <a:rPr lang="de-DE" smtClean="0"/>
              <a:t>Mastertitelformat bearbeiten</a:t>
            </a:r>
            <a:endParaRPr lang="de-DE"/>
          </a:p>
        </p:txBody>
      </p:sp>
      <p:sp>
        <p:nvSpPr>
          <p:cNvPr id="3" name="Bildplatzhalter 2"/>
          <p:cNvSpPr>
            <a:spLocks noGrp="1"/>
          </p:cNvSpPr>
          <p:nvPr>
            <p:ph type="pic" idx="1"/>
          </p:nvPr>
        </p:nvSpPr>
        <p:spPr>
          <a:xfrm>
            <a:off x="1941513" y="612775"/>
            <a:ext cx="5945187"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941513" y="5367338"/>
            <a:ext cx="5945187"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Mastertextformat bearbeiten</a:t>
            </a:r>
          </a:p>
        </p:txBody>
      </p:sp>
    </p:spTree>
  </p:cSld>
  <p:clrMapOvr>
    <a:masterClrMapping/>
  </p:clrMapOvr>
  <p:transition spd="slow">
    <p:fade thruBlk="1"/>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Mastertitelformat bearbeiten</a:t>
            </a:r>
            <a:endParaRPr lang="de-DE"/>
          </a:p>
        </p:txBody>
      </p:sp>
      <p:sp>
        <p:nvSpPr>
          <p:cNvPr id="3" name="Vertikaler Textplatzhalter 2"/>
          <p:cNvSpPr>
            <a:spLocks noGrp="1"/>
          </p:cNvSpPr>
          <p:nvPr>
            <p:ph type="body" orient="vert" idx="1"/>
          </p:nvPr>
        </p:nvSpPr>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ransition spd="slow">
    <p:fade thruBlk="1"/>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15113" y="304800"/>
            <a:ext cx="2103437" cy="6240463"/>
          </a:xfrm>
        </p:spPr>
        <p:txBody>
          <a:bodyPr vert="eaVert"/>
          <a:lstStyle/>
          <a:p>
            <a:r>
              <a:rPr lang="de-DE" smtClean="0"/>
              <a:t>Mastertitelformat bearbeiten</a:t>
            </a:r>
            <a:endParaRPr lang="de-DE"/>
          </a:p>
        </p:txBody>
      </p:sp>
      <p:sp>
        <p:nvSpPr>
          <p:cNvPr id="3" name="Vertikaler Textplatzhalter 2"/>
          <p:cNvSpPr>
            <a:spLocks noGrp="1"/>
          </p:cNvSpPr>
          <p:nvPr>
            <p:ph type="body" orient="vert" idx="1"/>
          </p:nvPr>
        </p:nvSpPr>
        <p:spPr>
          <a:xfrm>
            <a:off x="304800" y="304800"/>
            <a:ext cx="6157913" cy="6240463"/>
          </a:xfrm>
        </p:spPr>
        <p:txBody>
          <a:bodyPr vert="eaVert"/>
          <a:lstStyle/>
          <a:p>
            <a:pPr lvl="0"/>
            <a:r>
              <a:rPr lang="de-DE" smtClean="0"/>
              <a:t>Mastertextformat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Tree>
  </p:cSld>
  <p:clrMapOvr>
    <a:masterClrMapping/>
  </p:clrMapOvr>
  <p:transition spd="slow">
    <p:fade thruBlk="1"/>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el, Inhalt und Text">
    <p:spTree>
      <p:nvGrpSpPr>
        <p:cNvPr id="1" name=""/>
        <p:cNvGrpSpPr/>
        <p:nvPr/>
      </p:nvGrpSpPr>
      <p:grpSpPr>
        <a:xfrm>
          <a:off x="0" y="0"/>
          <a:ext cx="0" cy="0"/>
          <a:chOff x="0" y="0"/>
          <a:chExt cx="0" cy="0"/>
        </a:xfrm>
      </p:grpSpPr>
      <p:sp>
        <p:nvSpPr>
          <p:cNvPr id="2" name="Titel 1"/>
          <p:cNvSpPr>
            <a:spLocks noGrp="1"/>
          </p:cNvSpPr>
          <p:nvPr>
            <p:ph type="title"/>
          </p:nvPr>
        </p:nvSpPr>
        <p:spPr>
          <a:xfrm>
            <a:off x="194369" y="765176"/>
            <a:ext cx="5617740" cy="1008063"/>
          </a:xfrm>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194368" y="2205038"/>
            <a:ext cx="4375851" cy="417512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735346" y="2205038"/>
            <a:ext cx="4375851" cy="4175125"/>
          </a:xfrm>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6"/>
          <p:cNvSpPr>
            <a:spLocks noGrp="1" noChangeArrowheads="1"/>
          </p:cNvSpPr>
          <p:nvPr>
            <p:ph type="dt" sz="half" idx="10"/>
          </p:nvPr>
        </p:nvSpPr>
        <p:spPr>
          <a:xfrm>
            <a:off x="495379" y="6245225"/>
            <a:ext cx="2311771" cy="476250"/>
          </a:xfrm>
          <a:prstGeom prst="rect">
            <a:avLst/>
          </a:prstGeom>
          <a:ln/>
        </p:spPr>
        <p:txBody>
          <a:bodyPr/>
          <a:lstStyle>
            <a:lvl1pPr>
              <a:defRPr/>
            </a:lvl1pPr>
          </a:lstStyle>
          <a:p>
            <a:pPr>
              <a:defRPr/>
            </a:pPr>
            <a:endParaRPr lang="de-DE"/>
          </a:p>
        </p:txBody>
      </p:sp>
      <p:sp>
        <p:nvSpPr>
          <p:cNvPr id="6" name="Rectangle 7"/>
          <p:cNvSpPr>
            <a:spLocks noGrp="1" noChangeArrowheads="1"/>
          </p:cNvSpPr>
          <p:nvPr>
            <p:ph type="ftr" sz="quarter" idx="11"/>
          </p:nvPr>
        </p:nvSpPr>
        <p:spPr>
          <a:xfrm>
            <a:off x="3385093" y="6245225"/>
            <a:ext cx="3137403" cy="476250"/>
          </a:xfrm>
          <a:prstGeom prst="rect">
            <a:avLst/>
          </a:prstGeom>
          <a:ln/>
        </p:spPr>
        <p:txBody>
          <a:bodyPr/>
          <a:lstStyle>
            <a:lvl1pPr>
              <a:defRPr/>
            </a:lvl1pPr>
          </a:lstStyle>
          <a:p>
            <a:pPr>
              <a:defRPr/>
            </a:pPr>
            <a:endParaRPr lang="de-DE"/>
          </a:p>
        </p:txBody>
      </p:sp>
      <p:sp>
        <p:nvSpPr>
          <p:cNvPr id="7" name="Rectangle 8"/>
          <p:cNvSpPr>
            <a:spLocks noGrp="1" noChangeArrowheads="1"/>
          </p:cNvSpPr>
          <p:nvPr>
            <p:ph type="sldNum" sz="quarter" idx="12"/>
          </p:nvPr>
        </p:nvSpPr>
        <p:spPr>
          <a:xfrm>
            <a:off x="7100438" y="6245225"/>
            <a:ext cx="2311771" cy="476250"/>
          </a:xfrm>
          <a:prstGeom prst="rect">
            <a:avLst/>
          </a:prstGeom>
          <a:ln/>
        </p:spPr>
        <p:txBody>
          <a:bodyPr/>
          <a:lstStyle>
            <a:lvl1pPr>
              <a:defRPr/>
            </a:lvl1pPr>
          </a:lstStyle>
          <a:p>
            <a:pPr>
              <a:defRPr/>
            </a:pPr>
            <a:fld id="{5F93FC81-7600-4940-BD6C-0D7F648C494B}" type="slidenum">
              <a:rPr lang="de-DE"/>
              <a:pPr>
                <a:defRPr/>
              </a:pPr>
              <a:t>‹Nr.›</a:t>
            </a:fld>
            <a:endParaRPr lang="de-DE"/>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59B322"/>
        </a:solidFill>
        <a:effectLst/>
      </p:bgPr>
    </p:bg>
    <p:spTree>
      <p:nvGrpSpPr>
        <p:cNvPr id="1" name=""/>
        <p:cNvGrpSpPr/>
        <p:nvPr/>
      </p:nvGrpSpPr>
      <p:grpSpPr>
        <a:xfrm>
          <a:off x="0" y="0"/>
          <a:ext cx="0" cy="0"/>
          <a:chOff x="0" y="0"/>
          <a:chExt cx="0" cy="0"/>
        </a:xfrm>
      </p:grpSpPr>
      <p:sp>
        <p:nvSpPr>
          <p:cNvPr id="1026" name="Rectangle 1"/>
          <p:cNvSpPr>
            <a:spLocks noGrp="1" noChangeArrowheads="1"/>
          </p:cNvSpPr>
          <p:nvPr>
            <p:ph type="title"/>
          </p:nvPr>
        </p:nvSpPr>
        <p:spPr bwMode="auto">
          <a:xfrm>
            <a:off x="304800" y="304800"/>
            <a:ext cx="6546850" cy="2062163"/>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lvl="0"/>
            <a:r>
              <a:rPr lang="en-GB" smtClean="0"/>
              <a:t>Klicken Sie, um das Format des Titeltextes zu bearbeiten</a:t>
            </a:r>
          </a:p>
        </p:txBody>
      </p:sp>
      <p:sp>
        <p:nvSpPr>
          <p:cNvPr id="1027" name="Rectangle 2"/>
          <p:cNvSpPr>
            <a:spLocks noGrp="1" noChangeArrowheads="1"/>
          </p:cNvSpPr>
          <p:nvPr>
            <p:ph type="body" idx="1"/>
          </p:nvPr>
        </p:nvSpPr>
        <p:spPr bwMode="auto">
          <a:xfrm>
            <a:off x="304800" y="2436813"/>
            <a:ext cx="8413750" cy="4108450"/>
          </a:xfrm>
          <a:prstGeom prst="rect">
            <a:avLst/>
          </a:prstGeom>
          <a:noFill/>
          <a:ln w="9525">
            <a:noFill/>
            <a:round/>
            <a:headEnd/>
            <a:tailEnd/>
          </a:ln>
        </p:spPr>
        <p:txBody>
          <a:bodyPr vert="horz" wrap="square" lIns="52560" tIns="26280" rIns="52560" bIns="26280" numCol="1" anchor="b" anchorCtr="0" compatLnSpc="1">
            <a:prstTxWarp prst="textNoShape">
              <a:avLst/>
            </a:prstTxWarp>
          </a:bodyPr>
          <a:lstStyle/>
          <a:p>
            <a:pPr lvl="0"/>
            <a:r>
              <a:rPr lang="en-GB" smtClean="0"/>
              <a:t>Klicken Sie, um die Formate des Gliederungstextes zu bearbeiten</a:t>
            </a:r>
          </a:p>
          <a:p>
            <a:pPr lvl="1"/>
            <a:r>
              <a:rPr lang="en-GB" smtClean="0"/>
              <a:t>Zweite Gliederungsebene</a:t>
            </a:r>
          </a:p>
          <a:p>
            <a:pPr lvl="2"/>
            <a:r>
              <a:rPr lang="en-GB" smtClean="0"/>
              <a:t>Dritte Gliederungsebene</a:t>
            </a:r>
          </a:p>
          <a:p>
            <a:pPr lvl="3"/>
            <a:r>
              <a:rPr lang="en-GB" smtClean="0"/>
              <a:t>Vierte Gliederungsebene</a:t>
            </a:r>
          </a:p>
          <a:p>
            <a:pPr lvl="4"/>
            <a:r>
              <a:rPr lang="en-GB" smtClean="0"/>
              <a:t>Fünfte Gliederungsebene</a:t>
            </a:r>
          </a:p>
          <a:p>
            <a:pPr lvl="4"/>
            <a:r>
              <a:rPr lang="en-GB" smtClean="0"/>
              <a:t>Sechste Gliederungsebene</a:t>
            </a:r>
          </a:p>
          <a:p>
            <a:pPr lvl="4"/>
            <a:r>
              <a:rPr lang="en-GB" smtClean="0"/>
              <a:t>Siebente Gliederungsebene</a:t>
            </a:r>
          </a:p>
          <a:p>
            <a:pPr lvl="4"/>
            <a:r>
              <a:rPr lang="en-GB" smtClean="0"/>
              <a:t>Achte Gliederungsebene</a:t>
            </a:r>
          </a:p>
          <a:p>
            <a:pPr lvl="4"/>
            <a:r>
              <a:rPr lang="en-GB" smtClean="0"/>
              <a:t>Neunte Gliederungsebene</a:t>
            </a:r>
          </a:p>
        </p:txBody>
      </p:sp>
    </p:spTree>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ransition spd="slow">
    <p:fade thruBlk="1"/>
  </p:transition>
  <p:txStyles>
    <p:titleStyle>
      <a:lvl1pPr algn="l" defTabSz="449263" rtl="0" eaLnBrk="0" fontAlgn="base" hangingPunct="0">
        <a:spcBef>
          <a:spcPct val="0"/>
        </a:spcBef>
        <a:spcAft>
          <a:spcPct val="0"/>
        </a:spcAft>
        <a:buClr>
          <a:srgbClr val="000000"/>
        </a:buClr>
        <a:buSzPct val="100000"/>
        <a:buFont typeface="Times New Roman" pitchFamily="-108" charset="0"/>
        <a:defRPr sz="4400">
          <a:solidFill>
            <a:srgbClr val="FFFFFF"/>
          </a:solidFill>
          <a:latin typeface="+mj-lt"/>
          <a:ea typeface="+mj-ea"/>
          <a:cs typeface="+mj-cs"/>
        </a:defRPr>
      </a:lvl1pPr>
      <a:lvl2pPr algn="l" defTabSz="449263" rtl="0" eaLnBrk="0" fontAlgn="base" hangingPunct="0">
        <a:spcBef>
          <a:spcPct val="0"/>
        </a:spcBef>
        <a:spcAft>
          <a:spcPct val="0"/>
        </a:spcAft>
        <a:buClr>
          <a:srgbClr val="000000"/>
        </a:buClr>
        <a:buSzPct val="100000"/>
        <a:buFont typeface="Times New Roman" pitchFamily="-108" charset="0"/>
        <a:defRPr sz="4400">
          <a:solidFill>
            <a:srgbClr val="FFFFFF"/>
          </a:solidFill>
          <a:latin typeface="Arial" pitchFamily="-106" charset="0"/>
          <a:ea typeface="ＭＳ Ｐゴシック" charset="0"/>
          <a:cs typeface="ＭＳ Ｐゴシック" charset="0"/>
        </a:defRPr>
      </a:lvl2pPr>
      <a:lvl3pPr algn="l" defTabSz="449263" rtl="0" eaLnBrk="0" fontAlgn="base" hangingPunct="0">
        <a:spcBef>
          <a:spcPct val="0"/>
        </a:spcBef>
        <a:spcAft>
          <a:spcPct val="0"/>
        </a:spcAft>
        <a:buClr>
          <a:srgbClr val="000000"/>
        </a:buClr>
        <a:buSzPct val="100000"/>
        <a:buFont typeface="Times New Roman" pitchFamily="-108" charset="0"/>
        <a:defRPr sz="4400">
          <a:solidFill>
            <a:srgbClr val="FFFFFF"/>
          </a:solidFill>
          <a:latin typeface="Arial" pitchFamily="-106" charset="0"/>
          <a:ea typeface="ＭＳ Ｐゴシック" charset="0"/>
          <a:cs typeface="ＭＳ Ｐゴシック" charset="0"/>
        </a:defRPr>
      </a:lvl3pPr>
      <a:lvl4pPr algn="l" defTabSz="449263" rtl="0" eaLnBrk="0" fontAlgn="base" hangingPunct="0">
        <a:spcBef>
          <a:spcPct val="0"/>
        </a:spcBef>
        <a:spcAft>
          <a:spcPct val="0"/>
        </a:spcAft>
        <a:buClr>
          <a:srgbClr val="000000"/>
        </a:buClr>
        <a:buSzPct val="100000"/>
        <a:buFont typeface="Times New Roman" pitchFamily="-108" charset="0"/>
        <a:defRPr sz="4400">
          <a:solidFill>
            <a:srgbClr val="FFFFFF"/>
          </a:solidFill>
          <a:latin typeface="Arial" pitchFamily="-106" charset="0"/>
          <a:ea typeface="ＭＳ Ｐゴシック" charset="0"/>
          <a:cs typeface="ＭＳ Ｐゴシック" charset="0"/>
        </a:defRPr>
      </a:lvl4pPr>
      <a:lvl5pPr algn="l" defTabSz="449263" rtl="0" eaLnBrk="0" fontAlgn="base" hangingPunct="0">
        <a:spcBef>
          <a:spcPct val="0"/>
        </a:spcBef>
        <a:spcAft>
          <a:spcPct val="0"/>
        </a:spcAft>
        <a:buClr>
          <a:srgbClr val="000000"/>
        </a:buClr>
        <a:buSzPct val="100000"/>
        <a:buFont typeface="Times New Roman" pitchFamily="-108" charset="0"/>
        <a:defRPr sz="4400">
          <a:solidFill>
            <a:srgbClr val="FFFFFF"/>
          </a:solidFill>
          <a:latin typeface="Arial" pitchFamily="-106" charset="0"/>
          <a:ea typeface="ＭＳ Ｐゴシック" charset="0"/>
          <a:cs typeface="ＭＳ Ｐゴシック" charset="0"/>
        </a:defRPr>
      </a:lvl5pPr>
      <a:lvl6pPr marL="2514600" indent="-228600" algn="l" defTabSz="449263" rtl="0" eaLnBrk="0" fontAlgn="base" hangingPunct="0">
        <a:spcBef>
          <a:spcPct val="0"/>
        </a:spcBef>
        <a:spcAft>
          <a:spcPct val="0"/>
        </a:spcAft>
        <a:buClr>
          <a:srgbClr val="000000"/>
        </a:buClr>
        <a:buSzPct val="100000"/>
        <a:buFont typeface="Times New Roman" pitchFamily="-106" charset="0"/>
        <a:defRPr sz="4400">
          <a:solidFill>
            <a:srgbClr val="FFFFFF"/>
          </a:solidFill>
          <a:latin typeface="Arial" pitchFamily="-106" charset="0"/>
          <a:ea typeface="ＭＳ Ｐゴシック" charset="0"/>
          <a:cs typeface="ＭＳ Ｐゴシック" charset="0"/>
        </a:defRPr>
      </a:lvl6pPr>
      <a:lvl7pPr marL="2971800" indent="-228600" algn="l" defTabSz="449263" rtl="0" eaLnBrk="0" fontAlgn="base" hangingPunct="0">
        <a:spcBef>
          <a:spcPct val="0"/>
        </a:spcBef>
        <a:spcAft>
          <a:spcPct val="0"/>
        </a:spcAft>
        <a:buClr>
          <a:srgbClr val="000000"/>
        </a:buClr>
        <a:buSzPct val="100000"/>
        <a:buFont typeface="Times New Roman" pitchFamily="-106" charset="0"/>
        <a:defRPr sz="4400">
          <a:solidFill>
            <a:srgbClr val="FFFFFF"/>
          </a:solidFill>
          <a:latin typeface="Arial" pitchFamily="-106" charset="0"/>
          <a:ea typeface="ＭＳ Ｐゴシック" charset="0"/>
          <a:cs typeface="ＭＳ Ｐゴシック" charset="0"/>
        </a:defRPr>
      </a:lvl7pPr>
      <a:lvl8pPr marL="3429000" indent="-228600" algn="l" defTabSz="449263" rtl="0" eaLnBrk="0" fontAlgn="base" hangingPunct="0">
        <a:spcBef>
          <a:spcPct val="0"/>
        </a:spcBef>
        <a:spcAft>
          <a:spcPct val="0"/>
        </a:spcAft>
        <a:buClr>
          <a:srgbClr val="000000"/>
        </a:buClr>
        <a:buSzPct val="100000"/>
        <a:buFont typeface="Times New Roman" pitchFamily="-106" charset="0"/>
        <a:defRPr sz="4400">
          <a:solidFill>
            <a:srgbClr val="FFFFFF"/>
          </a:solidFill>
          <a:latin typeface="Arial" pitchFamily="-106" charset="0"/>
          <a:ea typeface="ＭＳ Ｐゴシック" charset="0"/>
          <a:cs typeface="ＭＳ Ｐゴシック" charset="0"/>
        </a:defRPr>
      </a:lvl8pPr>
      <a:lvl9pPr marL="3886200" indent="-228600" algn="l" defTabSz="449263" rtl="0" eaLnBrk="0" fontAlgn="base" hangingPunct="0">
        <a:spcBef>
          <a:spcPct val="0"/>
        </a:spcBef>
        <a:spcAft>
          <a:spcPct val="0"/>
        </a:spcAft>
        <a:buClr>
          <a:srgbClr val="000000"/>
        </a:buClr>
        <a:buSzPct val="100000"/>
        <a:buFont typeface="Times New Roman" pitchFamily="-106" charset="0"/>
        <a:defRPr sz="4400">
          <a:solidFill>
            <a:srgbClr val="FFFFFF"/>
          </a:solidFill>
          <a:latin typeface="Arial" pitchFamily="-106" charset="0"/>
          <a:ea typeface="ＭＳ Ｐゴシック" charset="0"/>
          <a:cs typeface="ＭＳ Ｐゴシック" charset="0"/>
        </a:defRPr>
      </a:lvl9pPr>
    </p:titleStyle>
    <p:bodyStyle>
      <a:lvl1pPr marL="342900" indent="-342900" algn="l" defTabSz="449263" rtl="0" eaLnBrk="0" fontAlgn="base" hangingPunct="0">
        <a:spcBef>
          <a:spcPts val="800"/>
        </a:spcBef>
        <a:spcAft>
          <a:spcPct val="0"/>
        </a:spcAft>
        <a:buClr>
          <a:srgbClr val="000000"/>
        </a:buClr>
        <a:buSzPct val="100000"/>
        <a:buFont typeface="Times New Roman" pitchFamily="-108" charset="0"/>
        <a:buChar char="•"/>
        <a:defRPr sz="3200">
          <a:solidFill>
            <a:srgbClr val="FFFFFF"/>
          </a:solidFill>
          <a:latin typeface="+mn-lt"/>
          <a:ea typeface="+mn-ea"/>
          <a:cs typeface="+mn-cs"/>
        </a:defRPr>
      </a:lvl1pPr>
      <a:lvl2pPr marL="742950" indent="-285750" algn="l" defTabSz="449263" rtl="0" eaLnBrk="0" fontAlgn="base" hangingPunct="0">
        <a:spcBef>
          <a:spcPts val="400"/>
        </a:spcBef>
        <a:spcAft>
          <a:spcPct val="0"/>
        </a:spcAft>
        <a:buClr>
          <a:srgbClr val="000000"/>
        </a:buClr>
        <a:buSzPct val="100000"/>
        <a:buFont typeface="Times New Roman" pitchFamily="-108" charset="0"/>
        <a:buChar char="–"/>
        <a:defRPr sz="1600">
          <a:solidFill>
            <a:srgbClr val="FFFFFF"/>
          </a:solidFill>
          <a:latin typeface="+mn-lt"/>
          <a:ea typeface="+mn-ea"/>
          <a:cs typeface="+mn-cs"/>
        </a:defRPr>
      </a:lvl2pPr>
      <a:lvl3pPr marL="1143000" indent="-228600" algn="l" defTabSz="449263" rtl="0" eaLnBrk="0" fontAlgn="base" hangingPunct="0">
        <a:spcBef>
          <a:spcPts val="600"/>
        </a:spcBef>
        <a:spcAft>
          <a:spcPct val="0"/>
        </a:spcAft>
        <a:buClr>
          <a:srgbClr val="000000"/>
        </a:buClr>
        <a:buSzPct val="100000"/>
        <a:buFont typeface="Times New Roman" pitchFamily="-108" charset="0"/>
        <a:buChar char="•"/>
        <a:defRPr sz="2400">
          <a:solidFill>
            <a:srgbClr val="FFFFFF"/>
          </a:solidFill>
          <a:latin typeface="+mn-lt"/>
          <a:ea typeface="+mn-ea"/>
          <a:cs typeface="+mn-cs"/>
        </a:defRPr>
      </a:lvl3pPr>
      <a:lvl4pPr marL="1600200" indent="-228600" algn="l" defTabSz="449263" rtl="0" eaLnBrk="0" fontAlgn="base" hangingPunct="0">
        <a:spcBef>
          <a:spcPts val="275"/>
        </a:spcBef>
        <a:spcAft>
          <a:spcPct val="0"/>
        </a:spcAft>
        <a:buClr>
          <a:srgbClr val="000000"/>
        </a:buClr>
        <a:buSzPct val="100000"/>
        <a:buFont typeface="Times New Roman" pitchFamily="-108" charset="0"/>
        <a:buChar char="–"/>
        <a:defRPr sz="1100">
          <a:solidFill>
            <a:srgbClr val="FFFFFF"/>
          </a:solidFill>
          <a:latin typeface="+mn-lt"/>
          <a:ea typeface="+mn-ea"/>
          <a:cs typeface="+mn-cs"/>
        </a:defRPr>
      </a:lvl4pPr>
      <a:lvl5pPr marL="2057400" indent="-228600" algn="l" defTabSz="449263" rtl="0" eaLnBrk="0" fontAlgn="base" hangingPunct="0">
        <a:spcBef>
          <a:spcPts val="275"/>
        </a:spcBef>
        <a:spcAft>
          <a:spcPct val="0"/>
        </a:spcAft>
        <a:buClr>
          <a:srgbClr val="000000"/>
        </a:buClr>
        <a:buSzPct val="100000"/>
        <a:buFont typeface="Times New Roman" pitchFamily="-108" charset="0"/>
        <a:buChar char="»"/>
        <a:defRPr sz="1100">
          <a:solidFill>
            <a:srgbClr val="FFFFFF"/>
          </a:solidFill>
          <a:latin typeface="+mn-lt"/>
          <a:ea typeface="+mn-ea"/>
          <a:cs typeface="+mn-cs"/>
        </a:defRPr>
      </a:lvl5pPr>
      <a:lvl6pPr marL="2514600" indent="-228600" algn="l" defTabSz="449263" rtl="0" eaLnBrk="0" fontAlgn="base" hangingPunct="0">
        <a:spcBef>
          <a:spcPts val="275"/>
        </a:spcBef>
        <a:spcAft>
          <a:spcPct val="0"/>
        </a:spcAft>
        <a:buClr>
          <a:srgbClr val="000000"/>
        </a:buClr>
        <a:buSzPct val="100000"/>
        <a:buFont typeface="Times New Roman" pitchFamily="-106" charset="0"/>
        <a:defRPr sz="1100">
          <a:solidFill>
            <a:srgbClr val="FFFFFF"/>
          </a:solidFill>
          <a:latin typeface="+mn-lt"/>
          <a:ea typeface="+mn-ea"/>
          <a:cs typeface="+mn-cs"/>
        </a:defRPr>
      </a:lvl6pPr>
      <a:lvl7pPr marL="2971800" indent="-228600" algn="l" defTabSz="449263" rtl="0" eaLnBrk="0" fontAlgn="base" hangingPunct="0">
        <a:spcBef>
          <a:spcPts val="275"/>
        </a:spcBef>
        <a:spcAft>
          <a:spcPct val="0"/>
        </a:spcAft>
        <a:buClr>
          <a:srgbClr val="000000"/>
        </a:buClr>
        <a:buSzPct val="100000"/>
        <a:buFont typeface="Times New Roman" pitchFamily="-106" charset="0"/>
        <a:defRPr sz="1100">
          <a:solidFill>
            <a:srgbClr val="FFFFFF"/>
          </a:solidFill>
          <a:latin typeface="+mn-lt"/>
          <a:ea typeface="+mn-ea"/>
          <a:cs typeface="+mn-cs"/>
        </a:defRPr>
      </a:lvl7pPr>
      <a:lvl8pPr marL="3429000" indent="-228600" algn="l" defTabSz="449263" rtl="0" eaLnBrk="0" fontAlgn="base" hangingPunct="0">
        <a:spcBef>
          <a:spcPts val="275"/>
        </a:spcBef>
        <a:spcAft>
          <a:spcPct val="0"/>
        </a:spcAft>
        <a:buClr>
          <a:srgbClr val="000000"/>
        </a:buClr>
        <a:buSzPct val="100000"/>
        <a:buFont typeface="Times New Roman" pitchFamily="-106" charset="0"/>
        <a:defRPr sz="1100">
          <a:solidFill>
            <a:srgbClr val="FFFFFF"/>
          </a:solidFill>
          <a:latin typeface="+mn-lt"/>
          <a:ea typeface="+mn-ea"/>
          <a:cs typeface="+mn-cs"/>
        </a:defRPr>
      </a:lvl8pPr>
      <a:lvl9pPr marL="3886200" indent="-228600" algn="l" defTabSz="449263" rtl="0" eaLnBrk="0" fontAlgn="base" hangingPunct="0">
        <a:spcBef>
          <a:spcPts val="275"/>
        </a:spcBef>
        <a:spcAft>
          <a:spcPct val="0"/>
        </a:spcAft>
        <a:buClr>
          <a:srgbClr val="000000"/>
        </a:buClr>
        <a:buSzPct val="100000"/>
        <a:buFont typeface="Times New Roman" pitchFamily="-106" charset="0"/>
        <a:defRPr sz="1100">
          <a:solidFill>
            <a:srgbClr val="FFFFFF"/>
          </a:solidFill>
          <a:latin typeface="+mn-lt"/>
          <a:ea typeface="+mn-ea"/>
          <a:cs typeface="+mn-cs"/>
        </a:defRPr>
      </a:lvl9pPr>
    </p:bodyStyle>
    <p:otherStyle>
      <a:defPPr>
        <a:defRPr lang="de-DE"/>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video" Target="file:///\\ntserver11\daten\Pr&#228;sentationen\JLi\2009%20Firmenpr&#228;sentation\logo_intro.wmv" TargetMode="External"/><Relationship Id="rId7" Type="http://schemas.openxmlformats.org/officeDocument/2006/relationships/image" Target="../media/image2.png"/><Relationship Id="rId2" Type="http://schemas.openxmlformats.org/officeDocument/2006/relationships/video" Target="file:///\\ntserver11\daten\Pr&#228;sentationen\JLi\neu%20Pr&#228;si\logo_intro.wmv" TargetMode="External"/><Relationship Id="rId1" Type="http://schemas.openxmlformats.org/officeDocument/2006/relationships/video" Target="file:///Z:\Pr&#228;sentationen\JLi\neu%20Pr&#228;si\logo_intro.wmv" TargetMode="External"/><Relationship Id="rId6" Type="http://schemas.openxmlformats.org/officeDocument/2006/relationships/image" Target="../media/image1.png"/><Relationship Id="rId5" Type="http://schemas.openxmlformats.org/officeDocument/2006/relationships/notesSlide" Target="../notesSlides/notesSlide1.xml"/><Relationship Id="rId4" Type="http://schemas.openxmlformats.org/officeDocument/2006/relationships/slideLayout" Target="../slideLayouts/slideLayout7.xml"/><Relationship Id="rId9"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tiff"/><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14.png"/><Relationship Id="rId7"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17.png"/><Relationship Id="rId5" Type="http://schemas.openxmlformats.org/officeDocument/2006/relationships/image" Target="../media/image16.png"/><Relationship Id="rId10" Type="http://schemas.openxmlformats.org/officeDocument/2006/relationships/image" Target="../media/image7.png"/><Relationship Id="rId4" Type="http://schemas.openxmlformats.org/officeDocument/2006/relationships/image" Target="../media/image15.png"/><Relationship Id="rId9"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14.png"/><Relationship Id="rId7" Type="http://schemas.openxmlformats.org/officeDocument/2006/relationships/image" Target="../media/image2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12.xml"/><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33.png"/><Relationship Id="rId4" Type="http://schemas.openxmlformats.org/officeDocument/2006/relationships/image" Target="../media/image32.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video" Target="file:///\\ntserver11\daten\Pr&#228;sentationen\JLi\2009%20Firmenpr&#228;sentation\logo_intro.wmv" TargetMode="External"/><Relationship Id="rId7" Type="http://schemas.openxmlformats.org/officeDocument/2006/relationships/image" Target="../media/image2.png"/><Relationship Id="rId2" Type="http://schemas.openxmlformats.org/officeDocument/2006/relationships/video" Target="file:///\\ntserver11\daten\Pr&#228;sentationen\JLi\neu%20Pr&#228;si\logo_intro.wmv" TargetMode="External"/><Relationship Id="rId1" Type="http://schemas.openxmlformats.org/officeDocument/2006/relationships/video" Target="file:///Z:\Pr&#228;sentationen\JLi\neu%20Pr&#228;si\logo_intro.wmv" TargetMode="External"/><Relationship Id="rId6" Type="http://schemas.openxmlformats.org/officeDocument/2006/relationships/image" Target="../media/image1.png"/><Relationship Id="rId5" Type="http://schemas.openxmlformats.org/officeDocument/2006/relationships/notesSlide" Target="../notesSlides/notesSlide15.xml"/><Relationship Id="rId4" Type="http://schemas.openxmlformats.org/officeDocument/2006/relationships/slideLayout" Target="../slideLayouts/slideLayout7.xml"/><Relationship Id="rId9"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7.png"/><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w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40.jpe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7.png"/><Relationship Id="rId4" Type="http://schemas.openxmlformats.org/officeDocument/2006/relationships/oleObject" Target="../embeddings/oleObject2.bin"/></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8" Type="http://schemas.openxmlformats.org/officeDocument/2006/relationships/hyperlink" Target="../Brandtest/Brandtest%202008/Brandtest%20KW48-08/Brandtest%2025.11.2008/VIDEO_TS/VTS_01_4.VOB" TargetMode="External"/><Relationship Id="rId3" Type="http://schemas.openxmlformats.org/officeDocument/2006/relationships/image" Target="../media/image54.jpeg"/><Relationship Id="rId7" Type="http://schemas.openxmlformats.org/officeDocument/2006/relationships/hyperlink" Target="../Brandtest/Brandtest%202008/Brandtest%20KW48-08/Brandtest%2025.11.2008/VIDEO_TS/VTS_01_3.VOB" TargetMode="External"/><Relationship Id="rId2" Type="http://schemas.openxmlformats.org/officeDocument/2006/relationships/image" Target="../media/image53.jpeg"/><Relationship Id="rId1" Type="http://schemas.openxmlformats.org/officeDocument/2006/relationships/slideLayout" Target="../slideLayouts/slideLayout7.xml"/><Relationship Id="rId6" Type="http://schemas.openxmlformats.org/officeDocument/2006/relationships/hyperlink" Target="../Brandtest/Brandtest%202008/Brandtest%20KW48-08/Brandtest%2025.11.2008/VIDEO_TS/VTS_01_2.VOB" TargetMode="External"/><Relationship Id="rId5" Type="http://schemas.openxmlformats.org/officeDocument/2006/relationships/hyperlink" Target="../Brandtest/Brandtest%202008/Brandtest%20KW48-08/Brandtest%2025.11.2008/VIDEO_TS/VTS_01_1.VOB" TargetMode="External"/><Relationship Id="rId10" Type="http://schemas.openxmlformats.org/officeDocument/2006/relationships/image" Target="../media/image7.png"/><Relationship Id="rId4" Type="http://schemas.openxmlformats.org/officeDocument/2006/relationships/hyperlink" Target="../Brandtest/Brandtest%202008/Brandtest%20KW48-08/Brandtest%2025.11.2008/VIDEO_TS" TargetMode="External"/><Relationship Id="rId9" Type="http://schemas.openxmlformats.org/officeDocument/2006/relationships/hyperlink" Target="../Brandtest/Brandtest%202008/Brandtest%20KW48-08/Brandtest%2025.11.2008/VIDEO_TS/VTS_01_5.VOB" TargetMode="Externa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60.tiff"/><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3.png"/><Relationship Id="rId7" Type="http://schemas.openxmlformats.org/officeDocument/2006/relationships/image" Target="../media/image7.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5.jpeg"/><Relationship Id="rId4" Type="http://schemas.openxmlformats.org/officeDocument/2006/relationships/image" Target="../media/image64.jpeg"/></Relationships>
</file>

<file path=ppt/slides/_rels/slide46.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68.png"/><Relationship Id="rId5" Type="http://schemas.openxmlformats.org/officeDocument/2006/relationships/image" Target="../media/image7.png"/><Relationship Id="rId4" Type="http://schemas.openxmlformats.org/officeDocument/2006/relationships/image" Target="../media/image6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1.png"/><Relationship Id="rId7" Type="http://schemas.openxmlformats.org/officeDocument/2006/relationships/image" Target="../media/image71.jpe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70.png"/><Relationship Id="rId4" Type="http://schemas.openxmlformats.org/officeDocument/2006/relationships/image" Target="../media/image69.jpeg"/></Relationships>
</file>

<file path=ppt/slides/_rels/slide49.xml.rels><?xml version="1.0" encoding="UTF-8" standalone="yes"?>
<Relationships xmlns="http://schemas.openxmlformats.org/package/2006/relationships"><Relationship Id="rId3" Type="http://schemas.openxmlformats.org/officeDocument/2006/relationships/image" Target="../media/image72.jpeg"/><Relationship Id="rId7"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74.jpeg"/><Relationship Id="rId5" Type="http://schemas.openxmlformats.org/officeDocument/2006/relationships/image" Target="../media/image73.png"/><Relationship Id="rId4" Type="http://schemas.openxmlformats.org/officeDocument/2006/relationships/image" Target="../media/image61.png"/></Relationships>
</file>

<file path=ppt/slides/_rels/slide50.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76.jpeg"/></Relationships>
</file>

<file path=ppt/slides/_rels/slide51.xml.rels><?xml version="1.0" encoding="UTF-8" standalone="yes"?>
<Relationships xmlns="http://schemas.openxmlformats.org/package/2006/relationships"><Relationship Id="rId3" Type="http://schemas.openxmlformats.org/officeDocument/2006/relationships/image" Target="../media/image77.tiff"/><Relationship Id="rId2" Type="http://schemas.openxmlformats.org/officeDocument/2006/relationships/notesSlide" Target="../notesSlides/notesSlide30.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78.tiff"/></Relationships>
</file>

<file path=ppt/slides/_rels/slide52.xml.rels><?xml version="1.0" encoding="UTF-8" standalone="yes"?>
<Relationships xmlns="http://schemas.openxmlformats.org/package/2006/relationships"><Relationship Id="rId3" Type="http://schemas.openxmlformats.org/officeDocument/2006/relationships/image" Target="../media/image77.tiff"/><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9.wm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image" Target="../media/image80.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83.png"/><Relationship Id="rId4" Type="http://schemas.openxmlformats.org/officeDocument/2006/relationships/image" Target="../media/image82.png"/></Relationships>
</file>

<file path=ppt/slides/_rels/slide5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87.jpeg"/><Relationship Id="rId4" Type="http://schemas.openxmlformats.org/officeDocument/2006/relationships/image" Target="../media/image86.jpe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6.xml.rels><?xml version="1.0" encoding="UTF-8" standalone="yes"?>
<Relationships xmlns="http://schemas.openxmlformats.org/package/2006/relationships"><Relationship Id="rId3" Type="http://schemas.openxmlformats.org/officeDocument/2006/relationships/image" Target="../media/image93.jpeg"/><Relationship Id="rId2" Type="http://schemas.openxmlformats.org/officeDocument/2006/relationships/image" Target="../media/image92.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image" Target="../media/image94.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8.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image" Target="../media/image96.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98.png"/></Relationships>
</file>

<file path=ppt/slides/_rels/slide6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9.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0.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1.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103.jpeg"/><Relationship Id="rId2" Type="http://schemas.openxmlformats.org/officeDocument/2006/relationships/image" Target="../media/image102.jpe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104.png"/></Relationships>
</file>

<file path=ppt/slides/_rels/slide77.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108.png"/><Relationship Id="rId4" Type="http://schemas.openxmlformats.org/officeDocument/2006/relationships/image" Target="../media/image107.png"/></Relationships>
</file>

<file path=ppt/slides/_rels/slide7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0">
  <p:cSld>
    <p:bg>
      <p:bgPr>
        <a:solidFill>
          <a:srgbClr val="59B322"/>
        </a:solidFill>
        <a:effectLst/>
      </p:bgPr>
    </p:bg>
    <p:spTree>
      <p:nvGrpSpPr>
        <p:cNvPr id="1" name=""/>
        <p:cNvGrpSpPr/>
        <p:nvPr/>
      </p:nvGrpSpPr>
      <p:grpSpPr>
        <a:xfrm>
          <a:off x="0" y="0"/>
          <a:ext cx="0" cy="0"/>
          <a:chOff x="0" y="0"/>
          <a:chExt cx="0" cy="0"/>
        </a:xfrm>
      </p:grpSpPr>
      <p:pic>
        <p:nvPicPr>
          <p:cNvPr id="149506" name="logo_intro.wmv" descr="/PROJEKTE LOKAL/PRINT/SPELSBERG/PPT_PRÄSENTATION/video/logo_intro.wmv">
            <a:hlinkClick r:id="" action="ppaction://media"/>
          </p:cNvPr>
          <p:cNvPicPr>
            <a:picLocks noRot="1" noChangeAspect="1" noChangeArrowheads="1"/>
          </p:cNvPicPr>
          <p:nvPr>
            <a:quickTimeFile r:link="rId1"/>
          </p:nvPr>
        </p:nvPicPr>
        <p:blipFill>
          <a:blip r:embed="rId6" cstate="print"/>
          <a:srcRect/>
          <a:stretch>
            <a:fillRect/>
          </a:stretch>
        </p:blipFill>
        <p:spPr bwMode="auto">
          <a:xfrm>
            <a:off x="1588" y="1428736"/>
            <a:ext cx="9906000" cy="5429264"/>
          </a:xfrm>
          <a:prstGeom prst="rect">
            <a:avLst/>
          </a:prstGeom>
          <a:noFill/>
          <a:ln w="9525">
            <a:noFill/>
            <a:miter lim="800000"/>
            <a:headEnd/>
            <a:tailEnd/>
          </a:ln>
        </p:spPr>
      </p:pic>
      <p:pic>
        <p:nvPicPr>
          <p:cNvPr id="3" name="logo_intro.wmv">
            <a:hlinkClick r:id="" action="ppaction://media"/>
          </p:cNvPr>
          <p:cNvPicPr>
            <a:picLocks noRot="1" noChangeAspect="1"/>
          </p:cNvPicPr>
          <p:nvPr>
            <a:videoFile r:link="rId2"/>
          </p:nvPr>
        </p:nvPicPr>
        <p:blipFill>
          <a:blip r:embed="rId7" cstate="print"/>
          <a:srcRect/>
          <a:stretch>
            <a:fillRect/>
          </a:stretch>
        </p:blipFill>
        <p:spPr bwMode="auto">
          <a:xfrm>
            <a:off x="1238250" y="1428736"/>
            <a:ext cx="7429500" cy="4572014"/>
          </a:xfrm>
          <a:prstGeom prst="rect">
            <a:avLst/>
          </a:prstGeom>
          <a:noFill/>
          <a:ln w="9525">
            <a:noFill/>
            <a:miter lim="800000"/>
            <a:headEnd/>
            <a:tailEnd/>
          </a:ln>
        </p:spPr>
      </p:pic>
      <p:pic>
        <p:nvPicPr>
          <p:cNvPr id="4" name="logo_intro.wmv">
            <a:hlinkClick r:id="" action="ppaction://media"/>
          </p:cNvPr>
          <p:cNvPicPr>
            <a:picLocks noRot="1" noChangeAspect="1"/>
          </p:cNvPicPr>
          <p:nvPr>
            <a:videoFile r:link="rId3"/>
          </p:nvPr>
        </p:nvPicPr>
        <p:blipFill>
          <a:blip r:embed="rId8" cstate="print"/>
          <a:stretch>
            <a:fillRect/>
          </a:stretch>
        </p:blipFill>
        <p:spPr>
          <a:xfrm>
            <a:off x="0" y="1428736"/>
            <a:ext cx="9907588" cy="4572014"/>
          </a:xfrm>
          <a:prstGeom prst="rect">
            <a:avLst/>
          </a:prstGeom>
        </p:spPr>
      </p:pic>
      <p:sp>
        <p:nvSpPr>
          <p:cNvPr id="5" name="Textfeld 4"/>
          <p:cNvSpPr txBox="1"/>
          <p:nvPr/>
        </p:nvSpPr>
        <p:spPr>
          <a:xfrm>
            <a:off x="1593004" y="285728"/>
            <a:ext cx="6657593" cy="1200329"/>
          </a:xfrm>
          <a:prstGeom prst="rect">
            <a:avLst/>
          </a:prstGeom>
          <a:noFill/>
        </p:spPr>
        <p:txBody>
          <a:bodyPr wrap="none" rtlCol="0">
            <a:spAutoFit/>
          </a:bodyPr>
          <a:lstStyle/>
          <a:p>
            <a:pPr algn="ctr"/>
            <a:r>
              <a:rPr lang="de-DE" sz="4000" dirty="0" smtClean="0"/>
              <a:t>Elektrischer  Funktionserhalt</a:t>
            </a:r>
            <a:endParaRPr lang="de-DE" sz="3200" dirty="0" smtClean="0"/>
          </a:p>
          <a:p>
            <a:pPr algn="ctr"/>
            <a:r>
              <a:rPr lang="de-DE" sz="3200" dirty="0" smtClean="0"/>
              <a:t>Verbinden Schützen Verteilen</a:t>
            </a:r>
            <a:endParaRPr lang="de-DE" sz="3200" dirty="0"/>
          </a:p>
        </p:txBody>
      </p:sp>
      <p:pic>
        <p:nvPicPr>
          <p:cNvPr id="6" name="Picture 4" descr="Ramsloh2"/>
          <p:cNvPicPr>
            <a:picLocks noChangeAspect="1" noChangeArrowheads="1"/>
          </p:cNvPicPr>
          <p:nvPr/>
        </p:nvPicPr>
        <p:blipFill>
          <a:blip r:embed="rId9" cstate="print"/>
          <a:srcRect/>
          <a:stretch>
            <a:fillRect/>
          </a:stretch>
        </p:blipFill>
        <p:spPr>
          <a:xfrm>
            <a:off x="-1" y="2428868"/>
            <a:ext cx="9996390" cy="4429133"/>
          </a:xfrm>
          <a:prstGeom prst="rect">
            <a:avLst/>
          </a:prstGeom>
          <a:noFill/>
          <a:ln/>
        </p:spPr>
      </p:pic>
    </p:spTree>
  </p:cSld>
  <p:clrMapOvr>
    <a:masterClrMapping/>
  </p:clrMapOvr>
  <p:transition spd="slow">
    <p:fade thruBlk="1"/>
  </p:transition>
  <p:timing>
    <p:tnLst>
      <p:par>
        <p:cTn id="1" dur="indefinite" restart="never" fill="hold" nodeType="tmRoot">
          <p:childTnLst>
            <p:par>
              <p:cTn id="2" fill="hold" nodeType="interactiveSeq"/>
            </p:par>
            <p:video>
              <p:cMediaNode>
                <p:cTn id="3" repeatCount="indefinite" fill="hold" display="0">
                  <p:stCondLst>
                    <p:cond delay="indefinite"/>
                  </p:stCondLst>
                  <p:endCondLst>
                    <p:cond evt="onNext" delay="0">
                      <p:tgtEl>
                        <p:sldTgt/>
                      </p:tgtEl>
                    </p:cond>
                    <p:cond evt="onPrev" delay="0">
                      <p:tgtEl>
                        <p:sldTgt/>
                      </p:tgtEl>
                    </p:cond>
                  </p:endCondLst>
                </p:cTn>
                <p:tgtEl>
                  <p:spTgt spid="149506"/>
                </p:tgtEl>
              </p:cMediaNode>
            </p:video>
            <p:video>
              <p:cMediaNode>
                <p:cTn id="4" fill="hold" display="0">
                  <p:stCondLst>
                    <p:cond delay="indefinite"/>
                  </p:stCondLst>
                  <p:endCondLst>
                    <p:cond evt="onNext" delay="0">
                      <p:tgtEl>
                        <p:sldTgt/>
                      </p:tgtEl>
                    </p:cond>
                    <p:cond evt="onPrev" delay="0">
                      <p:tgtEl>
                        <p:sldTgt/>
                      </p:tgtEl>
                    </p:cond>
                  </p:endCondLst>
                </p:cTn>
                <p:tgtEl>
                  <p:spTgt spid="3"/>
                </p:tgtEl>
              </p:cMediaNode>
            </p:video>
            <p:video>
              <p:cMediaNode>
                <p:cTn id="5"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0"/>
          <p:cNvSpPr txBox="1">
            <a:spLocks noChangeArrowheads="1"/>
          </p:cNvSpPr>
          <p:nvPr/>
        </p:nvSpPr>
        <p:spPr bwMode="auto">
          <a:xfrm>
            <a:off x="4088468" y="357166"/>
            <a:ext cx="5009365" cy="830262"/>
          </a:xfrm>
          <a:prstGeom prst="rect">
            <a:avLst/>
          </a:prstGeom>
          <a:noFill/>
          <a:ln w="9525">
            <a:noFill/>
            <a:miter lim="800000"/>
            <a:headEnd/>
            <a:tailEnd/>
          </a:ln>
        </p:spPr>
        <p:txBody>
          <a:bodyPr>
            <a:spAutoFit/>
          </a:bodyPr>
          <a:lstStyle/>
          <a:p>
            <a:r>
              <a:rPr lang="de-DE" sz="4800" b="1" dirty="0"/>
              <a:t>Profil</a:t>
            </a:r>
            <a:endParaRPr lang="cs-CZ" sz="4800" b="1" dirty="0"/>
          </a:p>
        </p:txBody>
      </p:sp>
      <p:sp>
        <p:nvSpPr>
          <p:cNvPr id="2051" name="Text Box 5"/>
          <p:cNvSpPr txBox="1">
            <a:spLocks noChangeArrowheads="1"/>
          </p:cNvSpPr>
          <p:nvPr/>
        </p:nvSpPr>
        <p:spPr bwMode="auto">
          <a:xfrm>
            <a:off x="1676669" y="1481138"/>
            <a:ext cx="5087165" cy="336550"/>
          </a:xfrm>
          <a:prstGeom prst="rect">
            <a:avLst/>
          </a:prstGeom>
          <a:noFill/>
          <a:ln w="9525">
            <a:noFill/>
            <a:miter lim="800000"/>
            <a:headEnd/>
            <a:tailEnd/>
          </a:ln>
        </p:spPr>
        <p:txBody>
          <a:bodyPr>
            <a:spAutoFit/>
          </a:bodyPr>
          <a:lstStyle/>
          <a:p>
            <a:r>
              <a:rPr lang="de-DE" sz="1600" b="1" dirty="0">
                <a:solidFill>
                  <a:srgbClr val="CBEDA1"/>
                </a:solidFill>
              </a:rPr>
              <a:t>Günther Spelsberg GmbH + Co. KG</a:t>
            </a:r>
          </a:p>
        </p:txBody>
      </p:sp>
      <p:pic>
        <p:nvPicPr>
          <p:cNvPr id="2053" name="Picture 18" descr="Ramsloh"/>
          <p:cNvPicPr>
            <a:picLocks noChangeAspect="1" noChangeArrowheads="1"/>
          </p:cNvPicPr>
          <p:nvPr/>
        </p:nvPicPr>
        <p:blipFill>
          <a:blip r:embed="rId2" cstate="print"/>
          <a:srcRect/>
          <a:stretch>
            <a:fillRect/>
          </a:stretch>
        </p:blipFill>
        <p:spPr bwMode="auto">
          <a:xfrm>
            <a:off x="10886" y="2428869"/>
            <a:ext cx="9997541" cy="4437086"/>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hteck 6"/>
          <p:cNvSpPr/>
          <p:nvPr/>
        </p:nvSpPr>
        <p:spPr>
          <a:xfrm>
            <a:off x="524638" y="939115"/>
            <a:ext cx="3714776" cy="716350"/>
          </a:xfrm>
          <a:prstGeom prst="rect">
            <a:avLst/>
          </a:prstGeom>
          <a:noFill/>
        </p:spPr>
        <p:txBody>
          <a:bodyPr wrap="square">
            <a:spAutoFit/>
          </a:bodyPr>
          <a:lstStyle/>
          <a:p>
            <a:pPr>
              <a:lnSpc>
                <a:spcPct val="200000"/>
              </a:lnSpc>
            </a:pPr>
            <a:r>
              <a:rPr lang="de-DE" b="1" dirty="0" smtClean="0">
                <a:latin typeface="Arial" pitchFamily="34" charset="0"/>
                <a:cs typeface="Arial" pitchFamily="34" charset="0"/>
              </a:rPr>
              <a:t>Agenda</a:t>
            </a:r>
          </a:p>
        </p:txBody>
      </p:sp>
      <p:pic>
        <p:nvPicPr>
          <p:cNvPr id="11" name="Grafik 10" descr="agenda.tif"/>
          <p:cNvPicPr>
            <a:picLocks noChangeAspect="1"/>
          </p:cNvPicPr>
          <p:nvPr/>
        </p:nvPicPr>
        <p:blipFill>
          <a:blip r:embed="rId3" cstate="print"/>
          <a:srcRect/>
          <a:stretch>
            <a:fillRect/>
          </a:stretch>
        </p:blipFill>
        <p:spPr>
          <a:xfrm>
            <a:off x="5328000" y="0"/>
            <a:ext cx="4608000" cy="6842885"/>
          </a:xfrm>
          <a:prstGeom prst="rect">
            <a:avLst/>
          </a:prstGeom>
        </p:spPr>
      </p:pic>
      <p:sp>
        <p:nvSpPr>
          <p:cNvPr id="13" name="Rechteck 12"/>
          <p:cNvSpPr/>
          <p:nvPr/>
        </p:nvSpPr>
        <p:spPr>
          <a:xfrm>
            <a:off x="6407126" y="2143116"/>
            <a:ext cx="2904386" cy="3108543"/>
          </a:xfrm>
          <a:prstGeom prst="rect">
            <a:avLst/>
          </a:prstGeom>
          <a:noFill/>
        </p:spPr>
        <p:txBody>
          <a:bodyPr wrap="square">
            <a:spAutoFit/>
          </a:bodyPr>
          <a:lstStyle/>
          <a:p>
            <a:pPr>
              <a:lnSpc>
                <a:spcPct val="200000"/>
              </a:lnSpc>
            </a:pPr>
            <a:r>
              <a:rPr lang="de-DE" sz="1400" b="1" dirty="0" smtClean="0">
                <a:solidFill>
                  <a:srgbClr val="6FB121"/>
                </a:solidFill>
                <a:latin typeface="Arial" pitchFamily="34" charset="0"/>
                <a:cs typeface="Arial" pitchFamily="34" charset="0"/>
              </a:rPr>
              <a:t>Spelsberg</a:t>
            </a:r>
          </a:p>
          <a:p>
            <a:pPr>
              <a:lnSpc>
                <a:spcPct val="200000"/>
              </a:lnSpc>
            </a:pPr>
            <a:r>
              <a:rPr lang="de-DE" sz="1400" b="1" dirty="0" smtClean="0">
                <a:solidFill>
                  <a:srgbClr val="6FB121"/>
                </a:solidFill>
                <a:latin typeface="Arial" pitchFamily="34" charset="0"/>
                <a:cs typeface="Arial" pitchFamily="34" charset="0"/>
              </a:rPr>
              <a:t>Normen und Prüfungen</a:t>
            </a:r>
          </a:p>
          <a:p>
            <a:pPr>
              <a:lnSpc>
                <a:spcPct val="200000"/>
              </a:lnSpc>
            </a:pPr>
            <a:r>
              <a:rPr lang="de-DE" sz="1400" b="1" dirty="0" smtClean="0">
                <a:solidFill>
                  <a:srgbClr val="6FB121"/>
                </a:solidFill>
                <a:latin typeface="Arial" pitchFamily="34" charset="0"/>
                <a:cs typeface="Arial" pitchFamily="34" charset="0"/>
              </a:rPr>
              <a:t>Funktionserhalt Kabelanlagen</a:t>
            </a:r>
          </a:p>
          <a:p>
            <a:pPr>
              <a:lnSpc>
                <a:spcPct val="200000"/>
              </a:lnSpc>
            </a:pPr>
            <a:r>
              <a:rPr lang="de-DE" sz="1400" b="1" dirty="0" smtClean="0">
                <a:solidFill>
                  <a:srgbClr val="6FB121"/>
                </a:solidFill>
                <a:latin typeface="Arial" pitchFamily="34" charset="0"/>
                <a:cs typeface="Arial" pitchFamily="34" charset="0"/>
              </a:rPr>
              <a:t>Normen und Prüfungen</a:t>
            </a:r>
          </a:p>
          <a:p>
            <a:pPr>
              <a:lnSpc>
                <a:spcPct val="200000"/>
              </a:lnSpc>
            </a:pPr>
            <a:r>
              <a:rPr lang="de-DE" sz="1400" b="1" dirty="0" smtClean="0">
                <a:solidFill>
                  <a:srgbClr val="6FB121"/>
                </a:solidFill>
                <a:latin typeface="Arial" pitchFamily="34" charset="0"/>
                <a:cs typeface="Arial" pitchFamily="34" charset="0"/>
              </a:rPr>
              <a:t>Lösungen</a:t>
            </a:r>
          </a:p>
          <a:p>
            <a:pPr>
              <a:lnSpc>
                <a:spcPct val="200000"/>
              </a:lnSpc>
            </a:pPr>
            <a:r>
              <a:rPr lang="de-DE" sz="1400" b="1" dirty="0" smtClean="0">
                <a:solidFill>
                  <a:srgbClr val="6FB121"/>
                </a:solidFill>
                <a:latin typeface="Arial" pitchFamily="34" charset="0"/>
                <a:cs typeface="Arial" pitchFamily="34" charset="0"/>
              </a:rPr>
              <a:t>Gesetze  Normen Richtlinien</a:t>
            </a:r>
          </a:p>
          <a:p>
            <a:pPr>
              <a:lnSpc>
                <a:spcPct val="200000"/>
              </a:lnSpc>
            </a:pPr>
            <a:r>
              <a:rPr lang="de-DE" sz="1400" b="1" dirty="0" smtClean="0">
                <a:solidFill>
                  <a:srgbClr val="6FB121"/>
                </a:solidFill>
                <a:latin typeface="Arial" pitchFamily="34" charset="0"/>
                <a:cs typeface="Arial" pitchFamily="34" charset="0"/>
              </a:rPr>
              <a:t>Einsatzbereiche</a:t>
            </a:r>
          </a:p>
        </p:txBody>
      </p:sp>
      <p:cxnSp>
        <p:nvCxnSpPr>
          <p:cNvPr id="15" name="Gerade Verbindung 14"/>
          <p:cNvCxnSpPr/>
          <p:nvPr/>
        </p:nvCxnSpPr>
        <p:spPr bwMode="auto">
          <a:xfrm>
            <a:off x="596076" y="2071678"/>
            <a:ext cx="4716000" cy="0"/>
          </a:xfrm>
          <a:prstGeom prst="line">
            <a:avLst/>
          </a:prstGeom>
          <a:ln w="28575">
            <a:headEnd type="none" w="med" len="med"/>
            <a:tailEnd type="none" w="med" len="med"/>
          </a:ln>
        </p:spPr>
        <p:style>
          <a:lnRef idx="1">
            <a:schemeClr val="accent3"/>
          </a:lnRef>
          <a:fillRef idx="0">
            <a:schemeClr val="accent3"/>
          </a:fillRef>
          <a:effectRef idx="0">
            <a:schemeClr val="accent3"/>
          </a:effectRef>
          <a:fontRef idx="minor">
            <a:schemeClr val="tx1"/>
          </a:fontRef>
        </p:style>
      </p:cxnSp>
      <p:sp>
        <p:nvSpPr>
          <p:cNvPr id="18" name="Ellipse 17"/>
          <p:cNvSpPr/>
          <p:nvPr/>
        </p:nvSpPr>
        <p:spPr bwMode="auto">
          <a:xfrm>
            <a:off x="6336000" y="2412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
        <p:nvSpPr>
          <p:cNvPr id="20" name="Ellipse 19"/>
          <p:cNvSpPr/>
          <p:nvPr/>
        </p:nvSpPr>
        <p:spPr bwMode="auto">
          <a:xfrm>
            <a:off x="6336000" y="2844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
        <p:nvSpPr>
          <p:cNvPr id="21" name="Ellipse 20"/>
          <p:cNvSpPr/>
          <p:nvPr/>
        </p:nvSpPr>
        <p:spPr bwMode="auto">
          <a:xfrm>
            <a:off x="6336000" y="3240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
        <p:nvSpPr>
          <p:cNvPr id="22" name="Ellipse 21"/>
          <p:cNvSpPr/>
          <p:nvPr/>
        </p:nvSpPr>
        <p:spPr bwMode="auto">
          <a:xfrm>
            <a:off x="6336000" y="3708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
        <p:nvSpPr>
          <p:cNvPr id="23" name="Ellipse 22"/>
          <p:cNvSpPr/>
          <p:nvPr/>
        </p:nvSpPr>
        <p:spPr bwMode="auto">
          <a:xfrm>
            <a:off x="6336000" y="4104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pic>
        <p:nvPicPr>
          <p:cNvPr id="26" name="Picture 3"/>
          <p:cNvPicPr>
            <a:picLocks noChangeAspect="1" noChangeArrowheads="1"/>
          </p:cNvPicPr>
          <p:nvPr/>
        </p:nvPicPr>
        <p:blipFill>
          <a:blip r:embed="rId4" cstate="screen"/>
          <a:srcRect/>
          <a:stretch>
            <a:fillRect/>
          </a:stretch>
        </p:blipFill>
        <p:spPr bwMode="auto">
          <a:xfrm>
            <a:off x="310324" y="6325200"/>
            <a:ext cx="1247775" cy="342900"/>
          </a:xfrm>
          <a:prstGeom prst="rect">
            <a:avLst/>
          </a:prstGeom>
          <a:noFill/>
          <a:ln w="9525">
            <a:noFill/>
            <a:round/>
            <a:headEnd/>
            <a:tailEnd/>
          </a:ln>
        </p:spPr>
      </p:pic>
      <p:sp>
        <p:nvSpPr>
          <p:cNvPr id="14" name="Ellipse 13"/>
          <p:cNvSpPr/>
          <p:nvPr/>
        </p:nvSpPr>
        <p:spPr bwMode="auto">
          <a:xfrm>
            <a:off x="6336000" y="4968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
        <p:nvSpPr>
          <p:cNvPr id="16" name="Ellipse 15"/>
          <p:cNvSpPr/>
          <p:nvPr/>
        </p:nvSpPr>
        <p:spPr bwMode="auto">
          <a:xfrm>
            <a:off x="6336000" y="4536000"/>
            <a:ext cx="72000" cy="72000"/>
          </a:xfrm>
          <a:prstGeom prst="ellipse">
            <a:avLst/>
          </a:prstGeom>
          <a:solidFill>
            <a:srgbClr val="6FB121"/>
          </a:solidFill>
          <a:ln w="9525" cap="flat" cmpd="sng" algn="ctr">
            <a:solidFill>
              <a:srgbClr val="6FB12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dirty="0">
              <a:ln>
                <a:noFill/>
              </a:ln>
              <a:solidFill>
                <a:schemeClr val="bg1"/>
              </a:solidFill>
              <a:effectLst/>
              <a:latin typeface="Frutiger Next LT-Light" pitchFamily="-106" charset="0"/>
            </a:endParaRPr>
          </a:p>
        </p:txBody>
      </p:sp>
    </p:spTree>
  </p:cSld>
  <p:clrMapOvr>
    <a:masterClrMapping/>
  </p:clrMapOvr>
  <p:transition spd="slow">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23"/>
          <p:cNvSpPr txBox="1">
            <a:spLocks noChangeArrowheads="1"/>
          </p:cNvSpPr>
          <p:nvPr/>
        </p:nvSpPr>
        <p:spPr bwMode="auto">
          <a:xfrm>
            <a:off x="2865898" y="428604"/>
            <a:ext cx="3745512" cy="823912"/>
          </a:xfrm>
          <a:prstGeom prst="rect">
            <a:avLst/>
          </a:prstGeom>
          <a:noFill/>
          <a:ln w="9525">
            <a:noFill/>
            <a:miter lim="800000"/>
            <a:headEnd/>
            <a:tailEnd/>
          </a:ln>
        </p:spPr>
        <p:txBody>
          <a:bodyPr>
            <a:spAutoFit/>
          </a:bodyPr>
          <a:lstStyle/>
          <a:p>
            <a:r>
              <a:rPr lang="de-DE" sz="4800" b="1" dirty="0"/>
              <a:t>1904 - 1948</a:t>
            </a:r>
            <a:endParaRPr lang="cs-CZ" sz="4800" b="1" dirty="0"/>
          </a:p>
        </p:txBody>
      </p:sp>
      <p:sp>
        <p:nvSpPr>
          <p:cNvPr id="3075" name="Text Box 4"/>
          <p:cNvSpPr txBox="1">
            <a:spLocks noChangeArrowheads="1"/>
          </p:cNvSpPr>
          <p:nvPr/>
        </p:nvSpPr>
        <p:spPr bwMode="auto">
          <a:xfrm>
            <a:off x="1752881" y="1792288"/>
            <a:ext cx="7926070" cy="58102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1904	</a:t>
            </a:r>
            <a:r>
              <a:rPr lang="de-DE" sz="1600" dirty="0">
                <a:cs typeface="Times New Roman" pitchFamily="18" charset="0"/>
              </a:rPr>
              <a:t>Gründung der Firma Kaiser &amp; Co. </a:t>
            </a:r>
            <a:br>
              <a:rPr lang="de-DE" sz="1600" dirty="0">
                <a:cs typeface="Times New Roman" pitchFamily="18" charset="0"/>
              </a:rPr>
            </a:br>
            <a:r>
              <a:rPr lang="de-DE" sz="1600" dirty="0">
                <a:cs typeface="Times New Roman" pitchFamily="18" charset="0"/>
              </a:rPr>
              <a:t>          	durch Walther Kaiser + Ernst Spelsberg</a:t>
            </a:r>
          </a:p>
        </p:txBody>
      </p:sp>
      <p:sp>
        <p:nvSpPr>
          <p:cNvPr id="3076" name="Text Box 11"/>
          <p:cNvSpPr txBox="1">
            <a:spLocks noChangeArrowheads="1"/>
          </p:cNvSpPr>
          <p:nvPr/>
        </p:nvSpPr>
        <p:spPr bwMode="auto">
          <a:xfrm>
            <a:off x="1676669" y="1258888"/>
            <a:ext cx="5087165" cy="336550"/>
          </a:xfrm>
          <a:prstGeom prst="rect">
            <a:avLst/>
          </a:prstGeom>
          <a:noFill/>
          <a:ln w="9525">
            <a:noFill/>
            <a:miter lim="800000"/>
            <a:headEnd/>
            <a:tailEnd/>
          </a:ln>
        </p:spPr>
        <p:txBody>
          <a:bodyPr>
            <a:spAutoFit/>
          </a:bodyPr>
          <a:lstStyle/>
          <a:p>
            <a:r>
              <a:rPr lang="de-DE" sz="1600" b="1" dirty="0">
                <a:solidFill>
                  <a:srgbClr val="CBEDA1"/>
                </a:solidFill>
              </a:rPr>
              <a:t>Unternehmen - Historie</a:t>
            </a:r>
          </a:p>
        </p:txBody>
      </p:sp>
      <p:sp>
        <p:nvSpPr>
          <p:cNvPr id="3077" name="Text Box 13"/>
          <p:cNvSpPr txBox="1">
            <a:spLocks noChangeArrowheads="1"/>
          </p:cNvSpPr>
          <p:nvPr/>
        </p:nvSpPr>
        <p:spPr bwMode="auto">
          <a:xfrm>
            <a:off x="1752881" y="2478089"/>
            <a:ext cx="7926070" cy="338554"/>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1905  	Produktionsbeginn mit Isolierrohr und Zubehör </a:t>
            </a:r>
          </a:p>
        </p:txBody>
      </p:sp>
      <p:sp>
        <p:nvSpPr>
          <p:cNvPr id="3078" name="Text Box 14"/>
          <p:cNvSpPr txBox="1">
            <a:spLocks noChangeArrowheads="1"/>
          </p:cNvSpPr>
          <p:nvPr/>
        </p:nvSpPr>
        <p:spPr bwMode="auto">
          <a:xfrm>
            <a:off x="1752881" y="2935288"/>
            <a:ext cx="7926070"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1926  	</a:t>
            </a:r>
            <a:r>
              <a:rPr lang="de-DE" sz="1600" dirty="0">
                <a:cs typeface="Arial" charset="0"/>
              </a:rPr>
              <a:t>Produktionsbeginn mit Feuchtraumdosen aus </a:t>
            </a:r>
            <a:r>
              <a:rPr lang="de-DE" sz="1600" dirty="0" err="1">
                <a:cs typeface="Arial" charset="0"/>
              </a:rPr>
              <a:t>Gußeisen</a:t>
            </a:r>
            <a:endParaRPr lang="de-DE" sz="1600" dirty="0">
              <a:cs typeface="Times New Roman" pitchFamily="18" charset="0"/>
            </a:endParaRPr>
          </a:p>
        </p:txBody>
      </p:sp>
      <p:sp>
        <p:nvSpPr>
          <p:cNvPr id="3079" name="Text Box 15"/>
          <p:cNvSpPr txBox="1">
            <a:spLocks noChangeArrowheads="1"/>
          </p:cNvSpPr>
          <p:nvPr/>
        </p:nvSpPr>
        <p:spPr bwMode="auto">
          <a:xfrm>
            <a:off x="1752881" y="3316288"/>
            <a:ext cx="7926070"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1941  	</a:t>
            </a:r>
            <a:r>
              <a:rPr lang="de-DE" sz="1600" dirty="0">
                <a:cs typeface="Arial" charset="0"/>
              </a:rPr>
              <a:t>Entstehung des Schwerpunktes Feuchtraum-Abzweigdosen</a:t>
            </a:r>
            <a:endParaRPr lang="de-DE" sz="1600" dirty="0">
              <a:cs typeface="Times New Roman" pitchFamily="18" charset="0"/>
            </a:endParaRPr>
          </a:p>
        </p:txBody>
      </p:sp>
      <p:pic>
        <p:nvPicPr>
          <p:cNvPr id="3080" name="Picture 21" descr="alte-produkte"/>
          <p:cNvPicPr>
            <a:picLocks noChangeAspect="1" noChangeArrowheads="1"/>
          </p:cNvPicPr>
          <p:nvPr/>
        </p:nvPicPr>
        <p:blipFill>
          <a:blip r:embed="rId3" cstate="print"/>
          <a:srcRect/>
          <a:stretch>
            <a:fillRect/>
          </a:stretch>
        </p:blipFill>
        <p:spPr bwMode="auto">
          <a:xfrm>
            <a:off x="1829093" y="3800476"/>
            <a:ext cx="6859099" cy="1039813"/>
          </a:xfrm>
          <a:prstGeom prst="rect">
            <a:avLst/>
          </a:prstGeom>
          <a:noFill/>
          <a:ln w="9525">
            <a:noFill/>
            <a:miter lim="800000"/>
            <a:headEnd/>
            <a:tailEnd/>
          </a:ln>
        </p:spPr>
      </p:pic>
      <p:sp>
        <p:nvSpPr>
          <p:cNvPr id="3081" name="Text Box 22"/>
          <p:cNvSpPr txBox="1">
            <a:spLocks noChangeArrowheads="1"/>
          </p:cNvSpPr>
          <p:nvPr/>
        </p:nvSpPr>
        <p:spPr bwMode="auto">
          <a:xfrm>
            <a:off x="1752881" y="4976814"/>
            <a:ext cx="7926070" cy="39687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dirty="0">
                <a:solidFill>
                  <a:srgbClr val="163355"/>
                </a:solidFill>
                <a:cs typeface="Arial" charset="0"/>
              </a:rPr>
              <a:t> </a:t>
            </a:r>
            <a:r>
              <a:rPr lang="de-DE" sz="1600" b="1" dirty="0">
                <a:cs typeface="Arial" charset="0"/>
              </a:rPr>
              <a:t>1948  	</a:t>
            </a:r>
            <a:r>
              <a:rPr lang="de-DE" sz="1600" dirty="0">
                <a:cs typeface="Arial" charset="0"/>
              </a:rPr>
              <a:t>Erste Teilnahme Industriemesse Hannover</a:t>
            </a:r>
            <a:r>
              <a:rPr lang="de-DE" sz="2000" b="1" dirty="0">
                <a:cs typeface="Arial" charset="0"/>
              </a:rPr>
              <a:t>  </a:t>
            </a:r>
            <a:endParaRPr lang="de-DE" sz="1600" dirty="0">
              <a:cs typeface="Times New Roman" pitchFamily="18" charset="0"/>
            </a:endParaRPr>
          </a:p>
        </p:txBody>
      </p:sp>
      <p:pic>
        <p:nvPicPr>
          <p:cNvPr id="10"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13"/>
          <p:cNvSpPr txBox="1">
            <a:spLocks noChangeArrowheads="1"/>
          </p:cNvSpPr>
          <p:nvPr/>
        </p:nvSpPr>
        <p:spPr bwMode="auto">
          <a:xfrm>
            <a:off x="2865898" y="357166"/>
            <a:ext cx="3745512" cy="823912"/>
          </a:xfrm>
          <a:prstGeom prst="rect">
            <a:avLst/>
          </a:prstGeom>
          <a:noFill/>
          <a:ln w="9525">
            <a:noFill/>
            <a:miter lim="800000"/>
            <a:headEnd/>
            <a:tailEnd/>
          </a:ln>
        </p:spPr>
        <p:txBody>
          <a:bodyPr>
            <a:spAutoFit/>
          </a:bodyPr>
          <a:lstStyle/>
          <a:p>
            <a:r>
              <a:rPr lang="de-DE" sz="4800" b="1" dirty="0"/>
              <a:t>1948 - 2001</a:t>
            </a:r>
            <a:endParaRPr lang="cs-CZ" sz="4800" b="1" dirty="0"/>
          </a:p>
        </p:txBody>
      </p:sp>
      <p:sp>
        <p:nvSpPr>
          <p:cNvPr id="4099" name="Text Box 2"/>
          <p:cNvSpPr txBox="1">
            <a:spLocks noChangeArrowheads="1"/>
          </p:cNvSpPr>
          <p:nvPr/>
        </p:nvSpPr>
        <p:spPr bwMode="auto">
          <a:xfrm>
            <a:off x="1752881" y="1757363"/>
            <a:ext cx="7926070" cy="58102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1956  	</a:t>
            </a:r>
            <a:r>
              <a:rPr lang="de-DE" sz="1600" dirty="0">
                <a:cs typeface="Times New Roman" pitchFamily="18" charset="0"/>
              </a:rPr>
              <a:t>Neufirmierung unter Günther Spelsberg KG nach </a:t>
            </a:r>
            <a:br>
              <a:rPr lang="de-DE" sz="1600" dirty="0">
                <a:cs typeface="Times New Roman" pitchFamily="18" charset="0"/>
              </a:rPr>
            </a:br>
            <a:r>
              <a:rPr lang="de-DE" sz="1600" dirty="0">
                <a:cs typeface="Times New Roman" pitchFamily="18" charset="0"/>
              </a:rPr>
              <a:t>	</a:t>
            </a:r>
            <a:r>
              <a:rPr lang="de-DE" sz="1600" dirty="0" smtClean="0">
                <a:cs typeface="Times New Roman" pitchFamily="18" charset="0"/>
              </a:rPr>
              <a:t>        der </a:t>
            </a:r>
            <a:r>
              <a:rPr lang="de-DE" sz="1600" dirty="0">
                <a:cs typeface="Times New Roman" pitchFamily="18" charset="0"/>
              </a:rPr>
              <a:t>Trennung von Kaiser</a:t>
            </a:r>
          </a:p>
        </p:txBody>
      </p:sp>
      <p:sp>
        <p:nvSpPr>
          <p:cNvPr id="4100" name="Text Box 4"/>
          <p:cNvSpPr txBox="1">
            <a:spLocks noChangeArrowheads="1"/>
          </p:cNvSpPr>
          <p:nvPr/>
        </p:nvSpPr>
        <p:spPr bwMode="auto">
          <a:xfrm>
            <a:off x="1676669" y="1268413"/>
            <a:ext cx="5087165" cy="336550"/>
          </a:xfrm>
          <a:prstGeom prst="rect">
            <a:avLst/>
          </a:prstGeom>
          <a:noFill/>
          <a:ln w="9525">
            <a:noFill/>
            <a:miter lim="800000"/>
            <a:headEnd/>
            <a:tailEnd/>
          </a:ln>
        </p:spPr>
        <p:txBody>
          <a:bodyPr>
            <a:spAutoFit/>
          </a:bodyPr>
          <a:lstStyle/>
          <a:p>
            <a:r>
              <a:rPr lang="de-DE" sz="1600" b="1" dirty="0">
                <a:solidFill>
                  <a:srgbClr val="CBEDA1"/>
                </a:solidFill>
              </a:rPr>
              <a:t>Unternehmen - Historie</a:t>
            </a:r>
          </a:p>
        </p:txBody>
      </p:sp>
      <p:sp>
        <p:nvSpPr>
          <p:cNvPr id="4101" name="Text Box 5"/>
          <p:cNvSpPr txBox="1">
            <a:spLocks noChangeArrowheads="1"/>
          </p:cNvSpPr>
          <p:nvPr/>
        </p:nvSpPr>
        <p:spPr bwMode="auto">
          <a:xfrm>
            <a:off x="1752881" y="2443164"/>
            <a:ext cx="7926070" cy="58102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1957  	</a:t>
            </a:r>
            <a:r>
              <a:rPr lang="de-DE" sz="1600" dirty="0">
                <a:cs typeface="Arial" charset="0"/>
              </a:rPr>
              <a:t>Kontinuierliche Ausweitung des Produktprogramms </a:t>
            </a:r>
            <a:br>
              <a:rPr lang="de-DE" sz="1600" dirty="0">
                <a:cs typeface="Arial" charset="0"/>
              </a:rPr>
            </a:br>
            <a:r>
              <a:rPr lang="de-DE" sz="1600" dirty="0">
                <a:cs typeface="Arial" charset="0"/>
              </a:rPr>
              <a:t>          	im Bereich „Aufputzinstallation“</a:t>
            </a:r>
            <a:endParaRPr lang="de-DE" sz="2000" b="1" dirty="0">
              <a:cs typeface="Arial" charset="0"/>
            </a:endParaRPr>
          </a:p>
        </p:txBody>
      </p:sp>
      <p:sp>
        <p:nvSpPr>
          <p:cNvPr id="4102" name="Text Box 7"/>
          <p:cNvSpPr txBox="1">
            <a:spLocks noChangeArrowheads="1"/>
          </p:cNvSpPr>
          <p:nvPr/>
        </p:nvSpPr>
        <p:spPr bwMode="auto">
          <a:xfrm>
            <a:off x="1752881" y="3128963"/>
            <a:ext cx="7926070" cy="830997"/>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1991  	</a:t>
            </a:r>
            <a:r>
              <a:rPr lang="de-DE" sz="1600" dirty="0">
                <a:cs typeface="Arial" charset="0"/>
              </a:rPr>
              <a:t>Neubau des Zweigwerkes in Buttstädt, Thüringen</a:t>
            </a:r>
            <a:br>
              <a:rPr lang="de-DE" sz="1600" dirty="0">
                <a:cs typeface="Arial" charset="0"/>
              </a:rPr>
            </a:br>
            <a:r>
              <a:rPr lang="de-DE" sz="1600" dirty="0">
                <a:cs typeface="Arial" charset="0"/>
              </a:rPr>
              <a:t>         	(50 Mitarbeiter, 6000 m², 2000 Palettenplätze, Produktion von 	</a:t>
            </a:r>
            <a:r>
              <a:rPr lang="de-DE" sz="1600" dirty="0" smtClean="0">
                <a:cs typeface="Arial" charset="0"/>
              </a:rPr>
              <a:t>   		  		Abzweigdosen </a:t>
            </a:r>
            <a:r>
              <a:rPr lang="de-DE" sz="1600" dirty="0">
                <a:cs typeface="Arial" charset="0"/>
              </a:rPr>
              <a:t>Rote Reihe, Hohlwanddosen und </a:t>
            </a:r>
            <a:r>
              <a:rPr lang="de-DE" sz="1600" dirty="0" err="1">
                <a:cs typeface="Arial" charset="0"/>
              </a:rPr>
              <a:t>IBT-Betonbauprodukte</a:t>
            </a:r>
            <a:r>
              <a:rPr lang="de-DE" sz="1600" dirty="0">
                <a:cs typeface="Arial" charset="0"/>
              </a:rPr>
              <a:t>)</a:t>
            </a:r>
            <a:endParaRPr lang="de-DE" sz="1600" dirty="0">
              <a:cs typeface="Times New Roman" pitchFamily="18" charset="0"/>
            </a:endParaRPr>
          </a:p>
        </p:txBody>
      </p:sp>
      <p:sp>
        <p:nvSpPr>
          <p:cNvPr id="4103" name="Text Box 9"/>
          <p:cNvSpPr txBox="1">
            <a:spLocks noChangeArrowheads="1"/>
          </p:cNvSpPr>
          <p:nvPr/>
        </p:nvSpPr>
        <p:spPr bwMode="auto">
          <a:xfrm>
            <a:off x="1752881" y="5627689"/>
            <a:ext cx="8154707" cy="39687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1996  	</a:t>
            </a:r>
            <a:r>
              <a:rPr lang="de-DE" sz="1600" dirty="0">
                <a:cs typeface="Arial" charset="0"/>
              </a:rPr>
              <a:t>Neubau des Verwaltungsgebäudes und Fertigwarenlagers in Schalksmühle</a:t>
            </a:r>
            <a:r>
              <a:rPr lang="de-DE" sz="2000" b="1" dirty="0">
                <a:solidFill>
                  <a:srgbClr val="163355"/>
                </a:solidFill>
                <a:cs typeface="Arial" charset="0"/>
              </a:rPr>
              <a:t>  </a:t>
            </a:r>
          </a:p>
        </p:txBody>
      </p:sp>
      <p:pic>
        <p:nvPicPr>
          <p:cNvPr id="4104" name="Picture 11" descr="Buttstädt-Luftfoto"/>
          <p:cNvPicPr>
            <a:picLocks noChangeAspect="1" noChangeArrowheads="1"/>
          </p:cNvPicPr>
          <p:nvPr/>
        </p:nvPicPr>
        <p:blipFill>
          <a:blip r:embed="rId3" cstate="print"/>
          <a:srcRect/>
          <a:stretch>
            <a:fillRect/>
          </a:stretch>
        </p:blipFill>
        <p:spPr bwMode="auto">
          <a:xfrm>
            <a:off x="2743640" y="4002089"/>
            <a:ext cx="4572733" cy="1565275"/>
          </a:xfrm>
          <a:prstGeom prst="rect">
            <a:avLst/>
          </a:prstGeom>
          <a:noFill/>
          <a:ln w="9525">
            <a:noFill/>
            <a:miter lim="800000"/>
            <a:headEnd/>
            <a:tailEnd/>
          </a:ln>
        </p:spPr>
      </p:pic>
      <p:sp>
        <p:nvSpPr>
          <p:cNvPr id="4105" name="Text Box 12"/>
          <p:cNvSpPr txBox="1">
            <a:spLocks noChangeArrowheads="1"/>
          </p:cNvSpPr>
          <p:nvPr/>
        </p:nvSpPr>
        <p:spPr bwMode="auto">
          <a:xfrm>
            <a:off x="1752881" y="6100763"/>
            <a:ext cx="7926070" cy="6413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dirty="0">
                <a:solidFill>
                  <a:srgbClr val="163355"/>
                </a:solidFill>
                <a:cs typeface="Arial" charset="0"/>
              </a:rPr>
              <a:t> </a:t>
            </a:r>
            <a:r>
              <a:rPr lang="de-DE" sz="1600" b="1" dirty="0">
                <a:cs typeface="Arial" charset="0"/>
              </a:rPr>
              <a:t>2001  	</a:t>
            </a:r>
            <a:r>
              <a:rPr lang="de-DE" sz="1600" dirty="0">
                <a:cs typeface="Times New Roman" pitchFamily="18" charset="0"/>
              </a:rPr>
              <a:t>Produktionsbeginn </a:t>
            </a:r>
            <a:r>
              <a:rPr lang="de-DE" sz="1600" dirty="0" err="1">
                <a:cs typeface="Times New Roman" pitchFamily="18" charset="0"/>
              </a:rPr>
              <a:t>WKE</a:t>
            </a:r>
            <a:r>
              <a:rPr lang="de-DE" sz="1600" dirty="0">
                <a:cs typeface="Times New Roman" pitchFamily="18" charset="0"/>
              </a:rPr>
              <a:t> Abzweigkästen mit Funktionserhalt E30 - E90</a:t>
            </a:r>
            <a:r>
              <a:rPr lang="de-DE" sz="1600" b="1" dirty="0">
                <a:cs typeface="Times New Roman" pitchFamily="18" charset="0"/>
              </a:rPr>
              <a:t/>
            </a:r>
            <a:br>
              <a:rPr lang="de-DE" sz="1600" b="1" dirty="0">
                <a:cs typeface="Times New Roman" pitchFamily="18" charset="0"/>
              </a:rPr>
            </a:br>
            <a:endParaRPr lang="de-DE" sz="2000" b="1" dirty="0">
              <a:solidFill>
                <a:srgbClr val="163355"/>
              </a:solidFill>
              <a:cs typeface="Arial" charset="0"/>
            </a:endParaRPr>
          </a:p>
        </p:txBody>
      </p:sp>
      <p:pic>
        <p:nvPicPr>
          <p:cNvPr id="10" name="Picture 3"/>
          <p:cNvPicPr>
            <a:picLocks noChangeAspect="1" noChangeArrowheads="1"/>
          </p:cNvPicPr>
          <p:nvPr/>
        </p:nvPicPr>
        <p:blipFill>
          <a:blip r:embed="rId4" cstate="screen"/>
          <a:srcRect/>
          <a:stretch>
            <a:fillRect/>
          </a:stretch>
        </p:blipFill>
        <p:spPr bwMode="auto">
          <a:xfrm>
            <a:off x="381762"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14"/>
          <p:cNvSpPr txBox="1">
            <a:spLocks noChangeArrowheads="1"/>
          </p:cNvSpPr>
          <p:nvPr/>
        </p:nvSpPr>
        <p:spPr bwMode="auto">
          <a:xfrm>
            <a:off x="3297767" y="285728"/>
            <a:ext cx="3745512" cy="823913"/>
          </a:xfrm>
          <a:prstGeom prst="rect">
            <a:avLst/>
          </a:prstGeom>
          <a:noFill/>
          <a:ln w="9525">
            <a:noFill/>
            <a:miter lim="800000"/>
            <a:headEnd/>
            <a:tailEnd/>
          </a:ln>
        </p:spPr>
        <p:txBody>
          <a:bodyPr>
            <a:spAutoFit/>
          </a:bodyPr>
          <a:lstStyle/>
          <a:p>
            <a:r>
              <a:rPr lang="de-DE" sz="4800" b="1" dirty="0"/>
              <a:t>2003</a:t>
            </a:r>
            <a:endParaRPr lang="cs-CZ" sz="4800" b="1" dirty="0"/>
          </a:p>
        </p:txBody>
      </p:sp>
      <p:sp>
        <p:nvSpPr>
          <p:cNvPr id="5123" name="Text Box 2"/>
          <p:cNvSpPr txBox="1">
            <a:spLocks noChangeArrowheads="1"/>
          </p:cNvSpPr>
          <p:nvPr/>
        </p:nvSpPr>
        <p:spPr bwMode="auto">
          <a:xfrm>
            <a:off x="1752881" y="1552576"/>
            <a:ext cx="7926070" cy="581025"/>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2003  	</a:t>
            </a:r>
            <a:r>
              <a:rPr lang="de-DE" sz="1600" dirty="0">
                <a:cs typeface="Arial" charset="0"/>
              </a:rPr>
              <a:t>Nach zwei Jahren Bauzeit Inbetriebnahme der neuen </a:t>
            </a:r>
            <a:br>
              <a:rPr lang="de-DE" sz="1600" dirty="0">
                <a:cs typeface="Arial" charset="0"/>
              </a:rPr>
            </a:br>
            <a:r>
              <a:rPr lang="de-DE" sz="1600" dirty="0">
                <a:cs typeface="Arial" charset="0"/>
              </a:rPr>
              <a:t>          	Produktionsstätte in Schalksmühle</a:t>
            </a:r>
          </a:p>
        </p:txBody>
      </p:sp>
      <p:sp>
        <p:nvSpPr>
          <p:cNvPr id="5124" name="Text Box 4"/>
          <p:cNvSpPr txBox="1">
            <a:spLocks noChangeArrowheads="1"/>
          </p:cNvSpPr>
          <p:nvPr/>
        </p:nvSpPr>
        <p:spPr bwMode="auto">
          <a:xfrm>
            <a:off x="1676669" y="1223963"/>
            <a:ext cx="5087165" cy="336550"/>
          </a:xfrm>
          <a:prstGeom prst="rect">
            <a:avLst/>
          </a:prstGeom>
          <a:noFill/>
          <a:ln w="9525">
            <a:noFill/>
            <a:miter lim="800000"/>
            <a:headEnd/>
            <a:tailEnd/>
          </a:ln>
        </p:spPr>
        <p:txBody>
          <a:bodyPr>
            <a:spAutoFit/>
          </a:bodyPr>
          <a:lstStyle/>
          <a:p>
            <a:r>
              <a:rPr lang="de-DE" sz="1600" b="1" dirty="0">
                <a:solidFill>
                  <a:srgbClr val="CBEDA1"/>
                </a:solidFill>
              </a:rPr>
              <a:t>Das Unternehmen heute</a:t>
            </a:r>
          </a:p>
        </p:txBody>
      </p:sp>
      <p:sp>
        <p:nvSpPr>
          <p:cNvPr id="5125" name="Text Box 5"/>
          <p:cNvSpPr txBox="1">
            <a:spLocks noChangeArrowheads="1"/>
          </p:cNvSpPr>
          <p:nvPr/>
        </p:nvSpPr>
        <p:spPr bwMode="auto">
          <a:xfrm>
            <a:off x="2667428" y="2205038"/>
            <a:ext cx="5334855"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dirty="0">
                <a:cs typeface="Arial" charset="0"/>
              </a:rPr>
              <a:t>Investitionsvolumen 11 Mio. €</a:t>
            </a:r>
          </a:p>
        </p:txBody>
      </p:sp>
      <p:sp>
        <p:nvSpPr>
          <p:cNvPr id="5126" name="Text Box 6"/>
          <p:cNvSpPr txBox="1">
            <a:spLocks noChangeArrowheads="1"/>
          </p:cNvSpPr>
          <p:nvPr/>
        </p:nvSpPr>
        <p:spPr bwMode="auto">
          <a:xfrm>
            <a:off x="2667428" y="2554288"/>
            <a:ext cx="5334855"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dirty="0">
                <a:cs typeface="Arial" charset="0"/>
              </a:rPr>
              <a:t>60.000 m³ Erdaushub </a:t>
            </a:r>
          </a:p>
        </p:txBody>
      </p:sp>
      <p:sp>
        <p:nvSpPr>
          <p:cNvPr id="5127" name="Text Box 10"/>
          <p:cNvSpPr txBox="1">
            <a:spLocks noChangeArrowheads="1"/>
          </p:cNvSpPr>
          <p:nvPr/>
        </p:nvSpPr>
        <p:spPr bwMode="auto">
          <a:xfrm>
            <a:off x="2667428" y="2890838"/>
            <a:ext cx="5334855"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dirty="0">
                <a:solidFill>
                  <a:srgbClr val="163355"/>
                </a:solidFill>
                <a:cs typeface="Arial" charset="0"/>
              </a:rPr>
              <a:t> </a:t>
            </a:r>
            <a:r>
              <a:rPr lang="de-DE" sz="1600" dirty="0">
                <a:cs typeface="Arial" charset="0"/>
              </a:rPr>
              <a:t>104.000 m³ umbauter Raum</a:t>
            </a:r>
          </a:p>
        </p:txBody>
      </p:sp>
      <p:sp>
        <p:nvSpPr>
          <p:cNvPr id="5128" name="Text Box 11"/>
          <p:cNvSpPr txBox="1">
            <a:spLocks noChangeArrowheads="1"/>
          </p:cNvSpPr>
          <p:nvPr/>
        </p:nvSpPr>
        <p:spPr bwMode="auto">
          <a:xfrm>
            <a:off x="2667428" y="3240088"/>
            <a:ext cx="5334855"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dirty="0">
                <a:cs typeface="Arial" charset="0"/>
              </a:rPr>
              <a:t>20.000 m² Produktions- und Lagerfläche</a:t>
            </a:r>
          </a:p>
        </p:txBody>
      </p:sp>
      <p:sp>
        <p:nvSpPr>
          <p:cNvPr id="5129" name="Text Box 12"/>
          <p:cNvSpPr txBox="1">
            <a:spLocks noChangeArrowheads="1"/>
          </p:cNvSpPr>
          <p:nvPr/>
        </p:nvSpPr>
        <p:spPr bwMode="auto">
          <a:xfrm>
            <a:off x="2667428" y="3544888"/>
            <a:ext cx="5334855"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dirty="0">
                <a:solidFill>
                  <a:srgbClr val="163355"/>
                </a:solidFill>
                <a:cs typeface="Arial" charset="0"/>
              </a:rPr>
              <a:t> </a:t>
            </a:r>
            <a:r>
              <a:rPr lang="de-DE" sz="1600" dirty="0">
                <a:cs typeface="Arial" charset="0"/>
              </a:rPr>
              <a:t>ca. 6000 Palettenplätze für Halb- und Fertigteile</a:t>
            </a:r>
          </a:p>
        </p:txBody>
      </p:sp>
      <p:pic>
        <p:nvPicPr>
          <p:cNvPr id="5130" name="Picture 13" descr="Luftbild-10-2003-1"/>
          <p:cNvPicPr>
            <a:picLocks noChangeAspect="1" noChangeArrowheads="1"/>
          </p:cNvPicPr>
          <p:nvPr/>
        </p:nvPicPr>
        <p:blipFill>
          <a:blip r:embed="rId3" cstate="print"/>
          <a:srcRect/>
          <a:stretch>
            <a:fillRect/>
          </a:stretch>
        </p:blipFill>
        <p:spPr bwMode="auto">
          <a:xfrm>
            <a:off x="1905305" y="4046538"/>
            <a:ext cx="5182431" cy="2273300"/>
          </a:xfrm>
          <a:prstGeom prst="rect">
            <a:avLst/>
          </a:prstGeom>
          <a:noFill/>
          <a:ln w="9525">
            <a:noFill/>
            <a:miter lim="800000"/>
            <a:headEnd/>
            <a:tailEnd/>
          </a:ln>
        </p:spPr>
      </p:pic>
      <p:pic>
        <p:nvPicPr>
          <p:cNvPr id="11" name="Picture 3"/>
          <p:cNvPicPr>
            <a:picLocks noChangeAspect="1" noChangeArrowheads="1"/>
          </p:cNvPicPr>
          <p:nvPr/>
        </p:nvPicPr>
        <p:blipFill>
          <a:blip r:embed="rId4" cstate="screen"/>
          <a:srcRect/>
          <a:stretch>
            <a:fillRect/>
          </a:stretch>
        </p:blipFill>
        <p:spPr bwMode="auto">
          <a:xfrm>
            <a:off x="8382000" y="6372248"/>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14"/>
          <p:cNvSpPr txBox="1">
            <a:spLocks noChangeArrowheads="1"/>
          </p:cNvSpPr>
          <p:nvPr/>
        </p:nvSpPr>
        <p:spPr bwMode="auto">
          <a:xfrm>
            <a:off x="2884951" y="571480"/>
            <a:ext cx="3745512" cy="823912"/>
          </a:xfrm>
          <a:prstGeom prst="rect">
            <a:avLst/>
          </a:prstGeom>
          <a:noFill/>
          <a:ln w="9525">
            <a:noFill/>
            <a:miter lim="800000"/>
            <a:headEnd/>
            <a:tailEnd/>
          </a:ln>
        </p:spPr>
        <p:txBody>
          <a:bodyPr>
            <a:spAutoFit/>
          </a:bodyPr>
          <a:lstStyle/>
          <a:p>
            <a:r>
              <a:rPr lang="de-DE" sz="4800" b="1" dirty="0" smtClean="0"/>
              <a:t>2004-2009</a:t>
            </a:r>
            <a:endParaRPr lang="cs-CZ" sz="4800" b="1" dirty="0"/>
          </a:p>
        </p:txBody>
      </p:sp>
      <p:sp>
        <p:nvSpPr>
          <p:cNvPr id="6147" name="Text Box 2"/>
          <p:cNvSpPr txBox="1">
            <a:spLocks noChangeArrowheads="1"/>
          </p:cNvSpPr>
          <p:nvPr/>
        </p:nvSpPr>
        <p:spPr bwMode="auto">
          <a:xfrm>
            <a:off x="1752881" y="2055813"/>
            <a:ext cx="7926070" cy="336550"/>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2004  	</a:t>
            </a:r>
            <a:r>
              <a:rPr lang="de-DE" sz="1600" dirty="0">
                <a:cs typeface="Times New Roman" pitchFamily="18" charset="0"/>
              </a:rPr>
              <a:t>Jubiläumsjahr 100 Jahre Spelsberg auf Wachstumskurs</a:t>
            </a:r>
          </a:p>
        </p:txBody>
      </p:sp>
      <p:sp>
        <p:nvSpPr>
          <p:cNvPr id="6148" name="Text Box 4"/>
          <p:cNvSpPr txBox="1">
            <a:spLocks noChangeArrowheads="1"/>
          </p:cNvSpPr>
          <p:nvPr/>
        </p:nvSpPr>
        <p:spPr bwMode="auto">
          <a:xfrm>
            <a:off x="1676669" y="1522413"/>
            <a:ext cx="5087165" cy="336550"/>
          </a:xfrm>
          <a:prstGeom prst="rect">
            <a:avLst/>
          </a:prstGeom>
          <a:noFill/>
          <a:ln w="9525">
            <a:noFill/>
            <a:miter lim="800000"/>
            <a:headEnd/>
            <a:tailEnd/>
          </a:ln>
        </p:spPr>
        <p:txBody>
          <a:bodyPr>
            <a:spAutoFit/>
          </a:bodyPr>
          <a:lstStyle/>
          <a:p>
            <a:r>
              <a:rPr lang="de-DE" sz="1600" b="1" dirty="0">
                <a:solidFill>
                  <a:srgbClr val="CBEDA1"/>
                </a:solidFill>
              </a:rPr>
              <a:t>Das Unternehmen heute</a:t>
            </a:r>
          </a:p>
        </p:txBody>
      </p:sp>
      <p:sp>
        <p:nvSpPr>
          <p:cNvPr id="6149" name="Text Box 5"/>
          <p:cNvSpPr txBox="1">
            <a:spLocks noChangeArrowheads="1"/>
          </p:cNvSpPr>
          <p:nvPr/>
        </p:nvSpPr>
        <p:spPr bwMode="auto">
          <a:xfrm>
            <a:off x="1752881" y="4037013"/>
            <a:ext cx="7926070" cy="338137"/>
          </a:xfrm>
          <a:prstGeom prst="rect">
            <a:avLst/>
          </a:prstGeom>
          <a:noFill/>
          <a:ln w="9525">
            <a:noFill/>
            <a:miter lim="800000"/>
            <a:headEnd/>
            <a:tailEnd/>
          </a:ln>
        </p:spPr>
        <p:txBody>
          <a:bodyPr>
            <a:spAutoFit/>
          </a:bodyPr>
          <a:lstStyle/>
          <a:p>
            <a:pPr>
              <a:spcBef>
                <a:spcPct val="20000"/>
              </a:spcBef>
              <a:buClr>
                <a:schemeClr val="bg1"/>
              </a:buClr>
              <a:buFontTx/>
              <a:buChar char="•"/>
            </a:pPr>
            <a:r>
              <a:rPr lang="de-DE" sz="1600" b="1" dirty="0">
                <a:solidFill>
                  <a:srgbClr val="163355"/>
                </a:solidFill>
                <a:cs typeface="Arial" charset="0"/>
              </a:rPr>
              <a:t> </a:t>
            </a:r>
            <a:r>
              <a:rPr lang="de-DE" sz="1600" b="1" dirty="0">
                <a:cs typeface="Arial" charset="0"/>
              </a:rPr>
              <a:t>2008 	</a:t>
            </a:r>
            <a:r>
              <a:rPr lang="de-DE" sz="1600" dirty="0">
                <a:cs typeface="Arial" charset="0"/>
              </a:rPr>
              <a:t>Erweiterung des Standortes Buttstädt</a:t>
            </a:r>
          </a:p>
        </p:txBody>
      </p:sp>
      <p:pic>
        <p:nvPicPr>
          <p:cNvPr id="6150" name="Picture 10" descr="Wachstum"/>
          <p:cNvPicPr>
            <a:picLocks noChangeAspect="1" noChangeArrowheads="1"/>
          </p:cNvPicPr>
          <p:nvPr/>
        </p:nvPicPr>
        <p:blipFill>
          <a:blip r:embed="rId3" cstate="print"/>
          <a:srcRect/>
          <a:stretch>
            <a:fillRect/>
          </a:stretch>
        </p:blipFill>
        <p:spPr bwMode="auto">
          <a:xfrm>
            <a:off x="1829093" y="2663826"/>
            <a:ext cx="6859099" cy="1039813"/>
          </a:xfrm>
          <a:prstGeom prst="rect">
            <a:avLst/>
          </a:prstGeom>
          <a:noFill/>
          <a:ln w="9525">
            <a:noFill/>
            <a:miter lim="800000"/>
            <a:headEnd/>
            <a:tailEnd/>
          </a:ln>
        </p:spPr>
      </p:pic>
      <p:pic>
        <p:nvPicPr>
          <p:cNvPr id="10" name="Picture 2"/>
          <p:cNvPicPr>
            <a:picLocks noChangeAspect="1" noChangeArrowheads="1"/>
          </p:cNvPicPr>
          <p:nvPr/>
        </p:nvPicPr>
        <p:blipFill>
          <a:blip r:embed="rId4" cstate="print"/>
          <a:srcRect/>
          <a:stretch>
            <a:fillRect/>
          </a:stretch>
        </p:blipFill>
        <p:spPr bwMode="auto">
          <a:xfrm>
            <a:off x="3524815" y="4643439"/>
            <a:ext cx="5144325" cy="1825625"/>
          </a:xfrm>
          <a:prstGeom prst="rect">
            <a:avLst/>
          </a:prstGeom>
          <a:noFill/>
          <a:ln w="9525">
            <a:noFill/>
            <a:miter lim="800000"/>
            <a:headEnd/>
            <a:tailEnd/>
          </a:ln>
        </p:spPr>
      </p:pic>
      <p:pic>
        <p:nvPicPr>
          <p:cNvPr id="6153" name="Grafik 4" descr="buttstädt2.jpg"/>
          <p:cNvPicPr>
            <a:picLocks noChangeAspect="1"/>
          </p:cNvPicPr>
          <p:nvPr/>
        </p:nvPicPr>
        <p:blipFill>
          <a:blip r:embed="rId5" cstate="print"/>
          <a:srcRect/>
          <a:stretch>
            <a:fillRect/>
          </a:stretch>
        </p:blipFill>
        <p:spPr bwMode="auto">
          <a:xfrm>
            <a:off x="595408" y="4643438"/>
            <a:ext cx="2780158" cy="1797050"/>
          </a:xfrm>
          <a:prstGeom prst="rect">
            <a:avLst/>
          </a:prstGeom>
          <a:noFill/>
          <a:ln w="9525">
            <a:noFill/>
            <a:miter lim="800000"/>
            <a:headEnd/>
            <a:tailEnd/>
          </a:ln>
        </p:spPr>
      </p:pic>
      <p:pic>
        <p:nvPicPr>
          <p:cNvPr id="9" name="Picture 3"/>
          <p:cNvPicPr>
            <a:picLocks noChangeAspect="1" noChangeArrowheads="1"/>
          </p:cNvPicPr>
          <p:nvPr/>
        </p:nvPicPr>
        <p:blipFill>
          <a:blip r:embed="rId6" cstate="screen"/>
          <a:srcRect/>
          <a:stretch>
            <a:fillRect/>
          </a:stretch>
        </p:blipFill>
        <p:spPr bwMode="auto">
          <a:xfrm>
            <a:off x="8382000" y="6372248"/>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4)">
                                      <p:cBhvr>
                                        <p:cTn id="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15"/>
          <p:cNvSpPr txBox="1">
            <a:spLocks noChangeArrowheads="1"/>
          </p:cNvSpPr>
          <p:nvPr/>
        </p:nvSpPr>
        <p:spPr bwMode="auto">
          <a:xfrm>
            <a:off x="3297767" y="428604"/>
            <a:ext cx="3745512" cy="823913"/>
          </a:xfrm>
          <a:prstGeom prst="rect">
            <a:avLst/>
          </a:prstGeom>
          <a:noFill/>
          <a:ln w="9525">
            <a:noFill/>
            <a:miter lim="800000"/>
            <a:headEnd/>
            <a:tailEnd/>
          </a:ln>
        </p:spPr>
        <p:txBody>
          <a:bodyPr>
            <a:spAutoFit/>
          </a:bodyPr>
          <a:lstStyle/>
          <a:p>
            <a:r>
              <a:rPr lang="de-DE" sz="4800" b="1" dirty="0"/>
              <a:t>Spelsberg</a:t>
            </a:r>
            <a:endParaRPr lang="cs-CZ" sz="4800" b="1" dirty="0"/>
          </a:p>
        </p:txBody>
      </p:sp>
      <p:sp>
        <p:nvSpPr>
          <p:cNvPr id="7171" name="Text Box 2"/>
          <p:cNvSpPr txBox="1">
            <a:spLocks noChangeArrowheads="1"/>
          </p:cNvSpPr>
          <p:nvPr/>
        </p:nvSpPr>
        <p:spPr bwMode="auto">
          <a:xfrm>
            <a:off x="1295608" y="1676400"/>
            <a:ext cx="7926070" cy="82550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b="1" dirty="0">
                <a:solidFill>
                  <a:srgbClr val="163355"/>
                </a:solidFill>
                <a:cs typeface="Arial" charset="0"/>
              </a:rPr>
              <a:t> 	</a:t>
            </a:r>
            <a:r>
              <a:rPr lang="de-DE" sz="1600" dirty="0"/>
              <a:t>Die zwei Werke in Schalksmühle und Buttstädt produzieren täglich über 	150.000 Kunststoff-Gehäuse und -Kästen für die Elektrotechnik und die 	Industrie</a:t>
            </a:r>
          </a:p>
        </p:txBody>
      </p:sp>
      <p:sp>
        <p:nvSpPr>
          <p:cNvPr id="7172" name="Text Box 4"/>
          <p:cNvSpPr txBox="1">
            <a:spLocks noChangeArrowheads="1"/>
          </p:cNvSpPr>
          <p:nvPr/>
        </p:nvSpPr>
        <p:spPr bwMode="auto">
          <a:xfrm>
            <a:off x="1676669" y="1236663"/>
            <a:ext cx="5087165" cy="336550"/>
          </a:xfrm>
          <a:prstGeom prst="rect">
            <a:avLst/>
          </a:prstGeom>
          <a:noFill/>
          <a:ln w="9525">
            <a:noFill/>
            <a:miter lim="800000"/>
            <a:headEnd/>
            <a:tailEnd/>
          </a:ln>
        </p:spPr>
        <p:txBody>
          <a:bodyPr>
            <a:spAutoFit/>
          </a:bodyPr>
          <a:lstStyle/>
          <a:p>
            <a:r>
              <a:rPr lang="de-DE" sz="1600" b="1" dirty="0">
                <a:solidFill>
                  <a:srgbClr val="CBEDA1"/>
                </a:solidFill>
              </a:rPr>
              <a:t>Das Unternehmen heute</a:t>
            </a:r>
          </a:p>
        </p:txBody>
      </p:sp>
      <p:sp>
        <p:nvSpPr>
          <p:cNvPr id="7173" name="Text Box 5"/>
          <p:cNvSpPr txBox="1">
            <a:spLocks noChangeArrowheads="1"/>
          </p:cNvSpPr>
          <p:nvPr/>
        </p:nvSpPr>
        <p:spPr bwMode="auto">
          <a:xfrm>
            <a:off x="1295608" y="2587626"/>
            <a:ext cx="7926070" cy="581025"/>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b="1" dirty="0">
                <a:solidFill>
                  <a:srgbClr val="163355"/>
                </a:solidFill>
                <a:cs typeface="Arial" charset="0"/>
              </a:rPr>
              <a:t> 	</a:t>
            </a:r>
            <a:r>
              <a:rPr lang="de-DE" sz="1600" dirty="0"/>
              <a:t>Zunehmende Internationalisierung mit eigenen Tochtergesellschaften im 	Ausland: </a:t>
            </a:r>
          </a:p>
        </p:txBody>
      </p:sp>
      <p:sp>
        <p:nvSpPr>
          <p:cNvPr id="7174" name="Text Box 7"/>
          <p:cNvSpPr txBox="1">
            <a:spLocks noChangeArrowheads="1"/>
          </p:cNvSpPr>
          <p:nvPr/>
        </p:nvSpPr>
        <p:spPr bwMode="auto">
          <a:xfrm>
            <a:off x="1295608" y="4992689"/>
            <a:ext cx="8154707" cy="396875"/>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b="1">
                <a:cs typeface="Arial" charset="0"/>
              </a:rPr>
              <a:t> 	</a:t>
            </a:r>
            <a:r>
              <a:rPr lang="de-DE" sz="1600">
                <a:cs typeface="Arial" charset="0"/>
              </a:rPr>
              <a:t>aktuelle </a:t>
            </a:r>
            <a:r>
              <a:rPr lang="de-DE" sz="1600"/>
              <a:t>Exportquote = 30%</a:t>
            </a:r>
            <a:r>
              <a:rPr lang="de-DE" sz="2000" b="1">
                <a:cs typeface="Arial" charset="0"/>
              </a:rPr>
              <a:t>  </a:t>
            </a:r>
          </a:p>
        </p:txBody>
      </p:sp>
      <p:sp>
        <p:nvSpPr>
          <p:cNvPr id="7175" name="Text Box 9"/>
          <p:cNvSpPr txBox="1">
            <a:spLocks noChangeArrowheads="1"/>
          </p:cNvSpPr>
          <p:nvPr/>
        </p:nvSpPr>
        <p:spPr bwMode="auto">
          <a:xfrm>
            <a:off x="1295608" y="5449888"/>
            <a:ext cx="7926070"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b="1"/>
              <a:t>	</a:t>
            </a:r>
            <a:r>
              <a:rPr lang="de-DE" sz="1600"/>
              <a:t>Mitarbeiter aktuell = 360 + X</a:t>
            </a:r>
            <a:endParaRPr lang="de-DE" sz="2000" b="1">
              <a:cs typeface="Arial" charset="0"/>
            </a:endParaRPr>
          </a:p>
        </p:txBody>
      </p:sp>
      <p:sp>
        <p:nvSpPr>
          <p:cNvPr id="7176" name="Text Box 10"/>
          <p:cNvSpPr txBox="1">
            <a:spLocks noChangeArrowheads="1"/>
          </p:cNvSpPr>
          <p:nvPr/>
        </p:nvSpPr>
        <p:spPr bwMode="auto">
          <a:xfrm>
            <a:off x="1752881" y="3092450"/>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t> England 1996</a:t>
            </a:r>
          </a:p>
        </p:txBody>
      </p:sp>
      <p:sp>
        <p:nvSpPr>
          <p:cNvPr id="7177" name="Text Box 11"/>
          <p:cNvSpPr txBox="1">
            <a:spLocks noChangeArrowheads="1"/>
          </p:cNvSpPr>
          <p:nvPr/>
        </p:nvSpPr>
        <p:spPr bwMode="auto">
          <a:xfrm>
            <a:off x="3734399" y="3092450"/>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t> Tschechien 2001</a:t>
            </a:r>
          </a:p>
        </p:txBody>
      </p:sp>
      <p:sp>
        <p:nvSpPr>
          <p:cNvPr id="7178" name="Text Box 12"/>
          <p:cNvSpPr txBox="1">
            <a:spLocks noChangeArrowheads="1"/>
          </p:cNvSpPr>
          <p:nvPr/>
        </p:nvSpPr>
        <p:spPr bwMode="auto">
          <a:xfrm>
            <a:off x="1752881" y="3397250"/>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t> Polen 2002</a:t>
            </a:r>
          </a:p>
        </p:txBody>
      </p:sp>
      <p:sp>
        <p:nvSpPr>
          <p:cNvPr id="7179" name="Text Box 13"/>
          <p:cNvSpPr txBox="1">
            <a:spLocks noChangeArrowheads="1"/>
          </p:cNvSpPr>
          <p:nvPr/>
        </p:nvSpPr>
        <p:spPr bwMode="auto">
          <a:xfrm>
            <a:off x="3734399" y="3397250"/>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t> Spanien 2003 </a:t>
            </a:r>
          </a:p>
        </p:txBody>
      </p:sp>
      <p:sp>
        <p:nvSpPr>
          <p:cNvPr id="7180" name="Text Box 14"/>
          <p:cNvSpPr txBox="1">
            <a:spLocks noChangeArrowheads="1"/>
          </p:cNvSpPr>
          <p:nvPr/>
        </p:nvSpPr>
        <p:spPr bwMode="auto">
          <a:xfrm>
            <a:off x="1752881" y="3663950"/>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t> Niederlande 2004</a:t>
            </a:r>
          </a:p>
        </p:txBody>
      </p:sp>
      <p:sp>
        <p:nvSpPr>
          <p:cNvPr id="7182" name="Text Box 17"/>
          <p:cNvSpPr txBox="1">
            <a:spLocks noChangeArrowheads="1"/>
          </p:cNvSpPr>
          <p:nvPr/>
        </p:nvSpPr>
        <p:spPr bwMode="auto">
          <a:xfrm>
            <a:off x="1295608" y="4162426"/>
            <a:ext cx="8154707" cy="1077913"/>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b="1">
                <a:cs typeface="Arial" charset="0"/>
              </a:rPr>
              <a:t> </a:t>
            </a:r>
            <a:r>
              <a:rPr lang="de-DE" sz="1600"/>
              <a:t>	Umsatz 2004 = 38 Mio. € </a:t>
            </a:r>
            <a:br>
              <a:rPr lang="de-DE" sz="1600"/>
            </a:br>
            <a:r>
              <a:rPr lang="de-DE" sz="1600"/>
              <a:t>	Umsatz 2006 = 60 Mio. € </a:t>
            </a:r>
            <a:br>
              <a:rPr lang="de-DE" sz="1600"/>
            </a:br>
            <a:r>
              <a:rPr lang="de-DE" sz="1600"/>
              <a:t>	Umsatz 2008 = 75 Mio. €</a:t>
            </a:r>
            <a:br>
              <a:rPr lang="de-DE" sz="1600"/>
            </a:br>
            <a:r>
              <a:rPr lang="de-DE" sz="1600"/>
              <a:t>	</a:t>
            </a:r>
          </a:p>
        </p:txBody>
      </p:sp>
      <p:sp>
        <p:nvSpPr>
          <p:cNvPr id="7183" name="Text Box 10"/>
          <p:cNvSpPr txBox="1">
            <a:spLocks noChangeArrowheads="1"/>
          </p:cNvSpPr>
          <p:nvPr/>
        </p:nvSpPr>
        <p:spPr bwMode="auto">
          <a:xfrm>
            <a:off x="3739162" y="3643313"/>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t> Dänemark 2007</a:t>
            </a:r>
          </a:p>
        </p:txBody>
      </p:sp>
      <p:pic>
        <p:nvPicPr>
          <p:cNvPr id="1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18"/>
          <p:cNvSpPr txBox="1">
            <a:spLocks noChangeArrowheads="1"/>
          </p:cNvSpPr>
          <p:nvPr/>
        </p:nvSpPr>
        <p:spPr bwMode="auto">
          <a:xfrm>
            <a:off x="3216791" y="428604"/>
            <a:ext cx="5547614" cy="823912"/>
          </a:xfrm>
          <a:prstGeom prst="rect">
            <a:avLst/>
          </a:prstGeom>
          <a:noFill/>
          <a:ln w="9525">
            <a:noFill/>
            <a:miter lim="800000"/>
            <a:headEnd/>
            <a:tailEnd/>
          </a:ln>
        </p:spPr>
        <p:txBody>
          <a:bodyPr>
            <a:spAutoFit/>
          </a:bodyPr>
          <a:lstStyle/>
          <a:p>
            <a:r>
              <a:rPr lang="de-DE" sz="4800" b="1" dirty="0"/>
              <a:t>Marktbearbeitung</a:t>
            </a:r>
            <a:endParaRPr lang="cs-CZ" sz="4800" b="1" dirty="0"/>
          </a:p>
        </p:txBody>
      </p:sp>
      <p:sp>
        <p:nvSpPr>
          <p:cNvPr id="8195" name="Text Box 2"/>
          <p:cNvSpPr txBox="1">
            <a:spLocks noChangeArrowheads="1"/>
          </p:cNvSpPr>
          <p:nvPr/>
        </p:nvSpPr>
        <p:spPr bwMode="auto">
          <a:xfrm>
            <a:off x="1281318" y="1671568"/>
            <a:ext cx="7926070" cy="40011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2000" b="1" dirty="0">
                <a:solidFill>
                  <a:srgbClr val="163355"/>
                </a:solidFill>
                <a:cs typeface="Arial" charset="0"/>
              </a:rPr>
              <a:t> </a:t>
            </a:r>
            <a:r>
              <a:rPr lang="de-DE" sz="2000" b="1" dirty="0" smtClean="0"/>
              <a:t>EL </a:t>
            </a:r>
            <a:r>
              <a:rPr lang="de-DE" sz="2000" b="1" dirty="0"/>
              <a:t>– Elektroinstallationssysteme </a:t>
            </a:r>
            <a:r>
              <a:rPr lang="de-DE" sz="2000" b="1" i="1" dirty="0"/>
              <a:t>(3-stufiger Vertrieb)</a:t>
            </a:r>
          </a:p>
        </p:txBody>
      </p:sp>
      <p:sp>
        <p:nvSpPr>
          <p:cNvPr id="8196" name="Text Box 4"/>
          <p:cNvSpPr txBox="1">
            <a:spLocks noChangeArrowheads="1"/>
          </p:cNvSpPr>
          <p:nvPr/>
        </p:nvSpPr>
        <p:spPr bwMode="auto">
          <a:xfrm>
            <a:off x="1676669" y="1268413"/>
            <a:ext cx="5087165" cy="336550"/>
          </a:xfrm>
          <a:prstGeom prst="rect">
            <a:avLst/>
          </a:prstGeom>
          <a:noFill/>
          <a:ln w="9525">
            <a:noFill/>
            <a:miter lim="800000"/>
            <a:headEnd/>
            <a:tailEnd/>
          </a:ln>
        </p:spPr>
        <p:txBody>
          <a:bodyPr>
            <a:spAutoFit/>
          </a:bodyPr>
          <a:lstStyle/>
          <a:p>
            <a:r>
              <a:rPr lang="de-DE" sz="1600" b="1" dirty="0">
                <a:solidFill>
                  <a:srgbClr val="CBEDA1"/>
                </a:solidFill>
              </a:rPr>
              <a:t>Die Vertriebsstruktur heute</a:t>
            </a:r>
          </a:p>
        </p:txBody>
      </p:sp>
      <p:sp>
        <p:nvSpPr>
          <p:cNvPr id="8197" name="Text Box 6"/>
          <p:cNvSpPr txBox="1">
            <a:spLocks noChangeArrowheads="1"/>
          </p:cNvSpPr>
          <p:nvPr/>
        </p:nvSpPr>
        <p:spPr bwMode="auto">
          <a:xfrm>
            <a:off x="1281318" y="3668713"/>
            <a:ext cx="8154707" cy="40011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2000" b="1" dirty="0" smtClean="0"/>
              <a:t>GS </a:t>
            </a:r>
            <a:r>
              <a:rPr lang="de-DE" sz="2000" b="1" dirty="0"/>
              <a:t>– Gehäusesysteme für die Industrie</a:t>
            </a:r>
            <a:r>
              <a:rPr lang="de-DE" sz="2000" b="1" dirty="0">
                <a:cs typeface="Arial" charset="0"/>
              </a:rPr>
              <a:t> </a:t>
            </a:r>
            <a:r>
              <a:rPr lang="de-DE" sz="2000" b="1" dirty="0">
                <a:solidFill>
                  <a:srgbClr val="163355"/>
                </a:solidFill>
                <a:cs typeface="Arial" charset="0"/>
              </a:rPr>
              <a:t> </a:t>
            </a:r>
          </a:p>
        </p:txBody>
      </p:sp>
      <p:sp>
        <p:nvSpPr>
          <p:cNvPr id="8198" name="Text Box 8"/>
          <p:cNvSpPr txBox="1">
            <a:spLocks noChangeArrowheads="1"/>
          </p:cNvSpPr>
          <p:nvPr/>
        </p:nvSpPr>
        <p:spPr bwMode="auto">
          <a:xfrm>
            <a:off x="1281318" y="2343150"/>
            <a:ext cx="5072876" cy="63402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solidFill>
                  <a:srgbClr val="163355"/>
                </a:solidFill>
              </a:rPr>
              <a:t> </a:t>
            </a:r>
            <a:r>
              <a:rPr lang="de-DE" sz="1600" dirty="0"/>
              <a:t>freie Handelsvertreter, eigene </a:t>
            </a:r>
            <a:r>
              <a:rPr lang="de-DE" sz="1600" dirty="0" smtClean="0"/>
              <a:t>AD-  </a:t>
            </a:r>
          </a:p>
          <a:p>
            <a:pPr lvl="1">
              <a:spcBef>
                <a:spcPct val="20000"/>
              </a:spcBef>
              <a:buClr>
                <a:schemeClr val="bg1"/>
              </a:buClr>
            </a:pPr>
            <a:r>
              <a:rPr lang="de-DE" sz="1600" dirty="0" smtClean="0"/>
              <a:t>      Organisation</a:t>
            </a:r>
            <a:endParaRPr lang="de-DE" sz="1600" dirty="0"/>
          </a:p>
        </p:txBody>
      </p:sp>
      <p:sp>
        <p:nvSpPr>
          <p:cNvPr id="8199" name="Text Box 9"/>
          <p:cNvSpPr txBox="1">
            <a:spLocks noChangeArrowheads="1"/>
          </p:cNvSpPr>
          <p:nvPr/>
        </p:nvSpPr>
        <p:spPr bwMode="auto">
          <a:xfrm>
            <a:off x="1281318" y="2071678"/>
            <a:ext cx="38868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solidFill>
                  <a:srgbClr val="214573"/>
                </a:solidFill>
              </a:rPr>
              <a:t> </a:t>
            </a:r>
            <a:r>
              <a:rPr lang="de-DE" sz="1600" dirty="0"/>
              <a:t>Elektrofachgroßhandel</a:t>
            </a:r>
          </a:p>
        </p:txBody>
      </p:sp>
      <p:sp>
        <p:nvSpPr>
          <p:cNvPr id="8200" name="Text Box 10"/>
          <p:cNvSpPr txBox="1">
            <a:spLocks noChangeArrowheads="1"/>
          </p:cNvSpPr>
          <p:nvPr/>
        </p:nvSpPr>
        <p:spPr bwMode="auto">
          <a:xfrm>
            <a:off x="1281318" y="2876551"/>
            <a:ext cx="6009651" cy="581025"/>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t> Elektro-Handwerk, Installateure, Schaltanlagenbauer,</a:t>
            </a:r>
            <a:br>
              <a:rPr lang="de-DE" sz="1600" dirty="0"/>
            </a:br>
            <a:r>
              <a:rPr lang="de-DE" sz="1600" dirty="0"/>
              <a:t> </a:t>
            </a:r>
            <a:r>
              <a:rPr lang="de-DE" sz="1600" dirty="0" smtClean="0"/>
              <a:t>kleinere </a:t>
            </a:r>
            <a:r>
              <a:rPr lang="de-DE" sz="1600" dirty="0"/>
              <a:t>Industrieunternehmen</a:t>
            </a:r>
          </a:p>
        </p:txBody>
      </p:sp>
      <p:sp>
        <p:nvSpPr>
          <p:cNvPr id="8201" name="Text Box 11"/>
          <p:cNvSpPr txBox="1">
            <a:spLocks noChangeArrowheads="1"/>
          </p:cNvSpPr>
          <p:nvPr/>
        </p:nvSpPr>
        <p:spPr bwMode="auto">
          <a:xfrm>
            <a:off x="1281318" y="4167188"/>
            <a:ext cx="4353623"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t> OEM – Industrie (diverse Branchen)</a:t>
            </a:r>
          </a:p>
        </p:txBody>
      </p:sp>
      <p:sp>
        <p:nvSpPr>
          <p:cNvPr id="8202" name="Text Box 13"/>
          <p:cNvSpPr txBox="1">
            <a:spLocks noChangeArrowheads="1"/>
          </p:cNvSpPr>
          <p:nvPr/>
        </p:nvSpPr>
        <p:spPr bwMode="auto">
          <a:xfrm>
            <a:off x="1281318" y="4748213"/>
            <a:ext cx="8154707" cy="40011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2000" b="1" dirty="0">
                <a:cs typeface="Arial" charset="0"/>
              </a:rPr>
              <a:t> </a:t>
            </a:r>
            <a:r>
              <a:rPr lang="de-DE" sz="2000" b="1" dirty="0" smtClean="0"/>
              <a:t>PV </a:t>
            </a:r>
            <a:r>
              <a:rPr lang="de-DE" sz="2000" b="1" dirty="0"/>
              <a:t>– Photovoltaik</a:t>
            </a:r>
            <a:endParaRPr lang="de-DE" sz="2000" b="1" dirty="0">
              <a:cs typeface="Arial" charset="0"/>
            </a:endParaRPr>
          </a:p>
        </p:txBody>
      </p:sp>
      <p:sp>
        <p:nvSpPr>
          <p:cNvPr id="8203" name="Text Box 15"/>
          <p:cNvSpPr txBox="1">
            <a:spLocks noChangeArrowheads="1"/>
          </p:cNvSpPr>
          <p:nvPr/>
        </p:nvSpPr>
        <p:spPr bwMode="auto">
          <a:xfrm>
            <a:off x="1281318" y="5229225"/>
            <a:ext cx="5072875" cy="338138"/>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t> Hersteller von Solarstrommodulen</a:t>
            </a:r>
          </a:p>
        </p:txBody>
      </p:sp>
      <p:pic>
        <p:nvPicPr>
          <p:cNvPr id="12"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30"/>
          <p:cNvSpPr txBox="1">
            <a:spLocks noChangeArrowheads="1"/>
          </p:cNvSpPr>
          <p:nvPr/>
        </p:nvSpPr>
        <p:spPr bwMode="auto">
          <a:xfrm>
            <a:off x="3382158" y="500042"/>
            <a:ext cx="5933438" cy="823912"/>
          </a:xfrm>
          <a:prstGeom prst="rect">
            <a:avLst/>
          </a:prstGeom>
          <a:noFill/>
          <a:ln w="9525">
            <a:noFill/>
            <a:miter lim="800000"/>
            <a:headEnd/>
            <a:tailEnd/>
          </a:ln>
        </p:spPr>
        <p:txBody>
          <a:bodyPr>
            <a:spAutoFit/>
          </a:bodyPr>
          <a:lstStyle/>
          <a:p>
            <a:r>
              <a:rPr lang="de-DE" sz="4800" b="1" dirty="0"/>
              <a:t>Qualitätsprodukte</a:t>
            </a:r>
            <a:endParaRPr lang="cs-CZ" sz="4800" b="1" dirty="0"/>
          </a:p>
        </p:txBody>
      </p:sp>
      <p:pic>
        <p:nvPicPr>
          <p:cNvPr id="9219" name="Picture 23" descr="Feuchtrauminstallation"/>
          <p:cNvPicPr>
            <a:picLocks noChangeAspect="1" noChangeArrowheads="1"/>
          </p:cNvPicPr>
          <p:nvPr/>
        </p:nvPicPr>
        <p:blipFill>
          <a:blip r:embed="rId3" cstate="print"/>
          <a:srcRect/>
          <a:stretch>
            <a:fillRect/>
          </a:stretch>
        </p:blipFill>
        <p:spPr bwMode="auto">
          <a:xfrm>
            <a:off x="1857673" y="3355975"/>
            <a:ext cx="5715916" cy="866775"/>
          </a:xfrm>
          <a:prstGeom prst="rect">
            <a:avLst/>
          </a:prstGeom>
          <a:noFill/>
          <a:ln w="9525">
            <a:noFill/>
            <a:miter lim="800000"/>
            <a:headEnd/>
            <a:tailEnd/>
          </a:ln>
        </p:spPr>
      </p:pic>
      <p:sp>
        <p:nvSpPr>
          <p:cNvPr id="9220" name="Text Box 2"/>
          <p:cNvSpPr txBox="1">
            <a:spLocks noChangeArrowheads="1"/>
          </p:cNvSpPr>
          <p:nvPr/>
        </p:nvSpPr>
        <p:spPr bwMode="auto">
          <a:xfrm>
            <a:off x="1295608" y="1808164"/>
            <a:ext cx="7926070" cy="581025"/>
          </a:xfrm>
          <a:prstGeom prst="rect">
            <a:avLst/>
          </a:prstGeom>
          <a:noFill/>
          <a:ln w="9525">
            <a:noFill/>
            <a:miter lim="800000"/>
            <a:headEnd/>
            <a:tailEnd/>
          </a:ln>
        </p:spPr>
        <p:txBody>
          <a:bodyPr>
            <a:spAutoFit/>
          </a:bodyPr>
          <a:lstStyle/>
          <a:p>
            <a:pPr lvl="1">
              <a:spcBef>
                <a:spcPct val="20000"/>
              </a:spcBef>
              <a:buClr>
                <a:schemeClr val="bg1"/>
              </a:buClr>
            </a:pPr>
            <a:r>
              <a:rPr lang="de-DE" sz="1600" b="1" dirty="0"/>
              <a:t>Moderne Elektroinstallationssysteme mit dem Schwerpunkt „Feuchtrauminstallation ab IP 54“ für die Bereiche:</a:t>
            </a:r>
          </a:p>
        </p:txBody>
      </p:sp>
      <p:sp>
        <p:nvSpPr>
          <p:cNvPr id="9221" name="Text Box 4"/>
          <p:cNvSpPr txBox="1">
            <a:spLocks noChangeArrowheads="1"/>
          </p:cNvSpPr>
          <p:nvPr/>
        </p:nvSpPr>
        <p:spPr bwMode="auto">
          <a:xfrm>
            <a:off x="1676669" y="1274763"/>
            <a:ext cx="5087165" cy="336550"/>
          </a:xfrm>
          <a:prstGeom prst="rect">
            <a:avLst/>
          </a:prstGeom>
          <a:noFill/>
          <a:ln w="9525">
            <a:noFill/>
            <a:miter lim="800000"/>
            <a:headEnd/>
            <a:tailEnd/>
          </a:ln>
        </p:spPr>
        <p:txBody>
          <a:bodyPr>
            <a:spAutoFit/>
          </a:bodyPr>
          <a:lstStyle/>
          <a:p>
            <a:r>
              <a:rPr lang="de-DE" sz="1600" b="1" dirty="0">
                <a:solidFill>
                  <a:srgbClr val="CBEDA1"/>
                </a:solidFill>
              </a:rPr>
              <a:t>Die Produktstruktur heute</a:t>
            </a:r>
          </a:p>
        </p:txBody>
      </p:sp>
      <p:sp>
        <p:nvSpPr>
          <p:cNvPr id="9222" name="Text Box 5"/>
          <p:cNvSpPr txBox="1">
            <a:spLocks noChangeArrowheads="1"/>
          </p:cNvSpPr>
          <p:nvPr/>
        </p:nvSpPr>
        <p:spPr bwMode="auto">
          <a:xfrm>
            <a:off x="1295607" y="2636838"/>
            <a:ext cx="4090056"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Haus- / Gebäudeinstallation</a:t>
            </a:r>
            <a:r>
              <a:rPr lang="de-DE" sz="1600">
                <a:cs typeface="Arial" charset="0"/>
              </a:rPr>
              <a:t>, </a:t>
            </a:r>
          </a:p>
        </p:txBody>
      </p:sp>
      <p:sp>
        <p:nvSpPr>
          <p:cNvPr id="9223" name="Text Box 14"/>
          <p:cNvSpPr txBox="1">
            <a:spLocks noChangeArrowheads="1"/>
          </p:cNvSpPr>
          <p:nvPr/>
        </p:nvSpPr>
        <p:spPr bwMode="auto">
          <a:xfrm>
            <a:off x="4623541" y="2636838"/>
            <a:ext cx="3513701" cy="336550"/>
          </a:xfrm>
          <a:prstGeom prst="rect">
            <a:avLst/>
          </a:prstGeom>
          <a:noFill/>
          <a:ln w="9525">
            <a:noFill/>
            <a:miter lim="800000"/>
            <a:headEnd/>
            <a:tailEnd/>
          </a:ln>
        </p:spPr>
        <p:txBody>
          <a:bodyPr>
            <a:spAutoFit/>
          </a:bodyPr>
          <a:lstStyle/>
          <a:p>
            <a:pPr lvl="1">
              <a:spcBef>
                <a:spcPct val="20000"/>
              </a:spcBef>
            </a:pPr>
            <a:r>
              <a:rPr lang="de-DE" sz="1600" dirty="0" err="1"/>
              <a:t>z.B</a:t>
            </a:r>
            <a:r>
              <a:rPr lang="de-DE" sz="1600" dirty="0"/>
              <a:t>. Abzweigdosen,</a:t>
            </a:r>
            <a:r>
              <a:rPr lang="de-DE" sz="1600" dirty="0">
                <a:cs typeface="Arial" charset="0"/>
              </a:rPr>
              <a:t> </a:t>
            </a:r>
          </a:p>
        </p:txBody>
      </p:sp>
      <p:sp>
        <p:nvSpPr>
          <p:cNvPr id="9224" name="Text Box 15"/>
          <p:cNvSpPr txBox="1">
            <a:spLocks noChangeArrowheads="1"/>
          </p:cNvSpPr>
          <p:nvPr/>
        </p:nvSpPr>
        <p:spPr bwMode="auto">
          <a:xfrm>
            <a:off x="6625701" y="2636838"/>
            <a:ext cx="2073607" cy="336550"/>
          </a:xfrm>
          <a:prstGeom prst="rect">
            <a:avLst/>
          </a:prstGeom>
          <a:noFill/>
          <a:ln w="9525">
            <a:noFill/>
            <a:miter lim="800000"/>
            <a:headEnd/>
            <a:tailEnd/>
          </a:ln>
        </p:spPr>
        <p:txBody>
          <a:bodyPr>
            <a:spAutoFit/>
          </a:bodyPr>
          <a:lstStyle/>
          <a:p>
            <a:pPr lvl="1">
              <a:spcBef>
                <a:spcPct val="20000"/>
              </a:spcBef>
            </a:pPr>
            <a:r>
              <a:rPr lang="de-DE" sz="1600"/>
              <a:t>Kleinverteiler,</a:t>
            </a:r>
            <a:endParaRPr lang="de-DE" sz="1600">
              <a:cs typeface="Arial" charset="0"/>
            </a:endParaRPr>
          </a:p>
        </p:txBody>
      </p:sp>
      <p:sp>
        <p:nvSpPr>
          <p:cNvPr id="9225" name="Text Box 16"/>
          <p:cNvSpPr txBox="1">
            <a:spLocks noChangeArrowheads="1"/>
          </p:cNvSpPr>
          <p:nvPr/>
        </p:nvSpPr>
        <p:spPr bwMode="auto">
          <a:xfrm>
            <a:off x="1741768" y="2925763"/>
            <a:ext cx="3513700" cy="336550"/>
          </a:xfrm>
          <a:prstGeom prst="rect">
            <a:avLst/>
          </a:prstGeom>
          <a:noFill/>
          <a:ln w="9525">
            <a:noFill/>
            <a:miter lim="800000"/>
            <a:headEnd/>
            <a:tailEnd/>
          </a:ln>
        </p:spPr>
        <p:txBody>
          <a:bodyPr>
            <a:spAutoFit/>
          </a:bodyPr>
          <a:lstStyle/>
          <a:p>
            <a:pPr lvl="1">
              <a:spcBef>
                <a:spcPct val="20000"/>
              </a:spcBef>
              <a:buClr>
                <a:schemeClr val="bg1"/>
              </a:buClr>
            </a:pPr>
            <a:r>
              <a:rPr lang="de-DE" sz="1600"/>
              <a:t>Automatenkästen,</a:t>
            </a:r>
            <a:r>
              <a:rPr lang="de-DE" sz="1600">
                <a:cs typeface="Arial" charset="0"/>
              </a:rPr>
              <a:t> </a:t>
            </a:r>
          </a:p>
        </p:txBody>
      </p:sp>
      <p:sp>
        <p:nvSpPr>
          <p:cNvPr id="9226" name="Text Box 17"/>
          <p:cNvSpPr txBox="1">
            <a:spLocks noChangeArrowheads="1"/>
          </p:cNvSpPr>
          <p:nvPr/>
        </p:nvSpPr>
        <p:spPr bwMode="auto">
          <a:xfrm>
            <a:off x="3585150" y="2925763"/>
            <a:ext cx="2073607" cy="336550"/>
          </a:xfrm>
          <a:prstGeom prst="rect">
            <a:avLst/>
          </a:prstGeom>
          <a:noFill/>
          <a:ln w="9525">
            <a:noFill/>
            <a:miter lim="800000"/>
            <a:headEnd/>
            <a:tailEnd/>
          </a:ln>
        </p:spPr>
        <p:txBody>
          <a:bodyPr>
            <a:spAutoFit/>
          </a:bodyPr>
          <a:lstStyle/>
          <a:p>
            <a:pPr lvl="1">
              <a:spcBef>
                <a:spcPct val="20000"/>
              </a:spcBef>
            </a:pPr>
            <a:r>
              <a:rPr lang="de-DE" sz="1600" dirty="0"/>
              <a:t>Zählerkästen,</a:t>
            </a:r>
            <a:endParaRPr lang="de-DE" sz="1600" dirty="0">
              <a:cs typeface="Arial" charset="0"/>
            </a:endParaRPr>
          </a:p>
        </p:txBody>
      </p:sp>
      <p:sp>
        <p:nvSpPr>
          <p:cNvPr id="9227" name="Text Box 18"/>
          <p:cNvSpPr txBox="1">
            <a:spLocks noChangeArrowheads="1"/>
          </p:cNvSpPr>
          <p:nvPr/>
        </p:nvSpPr>
        <p:spPr bwMode="auto">
          <a:xfrm>
            <a:off x="5025243" y="2925763"/>
            <a:ext cx="2881774" cy="336550"/>
          </a:xfrm>
          <a:prstGeom prst="rect">
            <a:avLst/>
          </a:prstGeom>
          <a:noFill/>
          <a:ln w="9525">
            <a:noFill/>
            <a:miter lim="800000"/>
            <a:headEnd/>
            <a:tailEnd/>
          </a:ln>
        </p:spPr>
        <p:txBody>
          <a:bodyPr>
            <a:spAutoFit/>
          </a:bodyPr>
          <a:lstStyle/>
          <a:p>
            <a:pPr lvl="1">
              <a:spcBef>
                <a:spcPct val="20000"/>
              </a:spcBef>
            </a:pPr>
            <a:r>
              <a:rPr lang="de-DE" sz="1600" dirty="0"/>
              <a:t>Brandschutzprodukte,</a:t>
            </a:r>
            <a:endParaRPr lang="de-DE" sz="1600" dirty="0">
              <a:cs typeface="Arial" charset="0"/>
            </a:endParaRPr>
          </a:p>
        </p:txBody>
      </p:sp>
      <p:pic>
        <p:nvPicPr>
          <p:cNvPr id="9228" name="Picture 22" descr="01"/>
          <p:cNvPicPr>
            <a:picLocks noChangeAspect="1" noChangeArrowheads="1"/>
          </p:cNvPicPr>
          <p:nvPr/>
        </p:nvPicPr>
        <p:blipFill>
          <a:blip r:embed="rId4" cstate="print"/>
          <a:srcRect/>
          <a:stretch>
            <a:fillRect/>
          </a:stretch>
        </p:blipFill>
        <p:spPr bwMode="auto">
          <a:xfrm>
            <a:off x="2145057" y="3625851"/>
            <a:ext cx="466800" cy="523875"/>
          </a:xfrm>
          <a:prstGeom prst="rect">
            <a:avLst/>
          </a:prstGeom>
          <a:noFill/>
          <a:ln w="9525">
            <a:noFill/>
            <a:miter lim="800000"/>
            <a:headEnd/>
            <a:tailEnd/>
          </a:ln>
        </p:spPr>
      </p:pic>
      <p:pic>
        <p:nvPicPr>
          <p:cNvPr id="9229" name="Picture 24" descr="02"/>
          <p:cNvPicPr>
            <a:picLocks noChangeAspect="1" noChangeArrowheads="1"/>
          </p:cNvPicPr>
          <p:nvPr/>
        </p:nvPicPr>
        <p:blipFill>
          <a:blip r:embed="rId5" cstate="print"/>
          <a:srcRect/>
          <a:stretch>
            <a:fillRect/>
          </a:stretch>
        </p:blipFill>
        <p:spPr bwMode="auto">
          <a:xfrm>
            <a:off x="3281889" y="3502026"/>
            <a:ext cx="447747" cy="676275"/>
          </a:xfrm>
          <a:prstGeom prst="rect">
            <a:avLst/>
          </a:prstGeom>
          <a:noFill/>
          <a:ln w="9525">
            <a:noFill/>
            <a:miter lim="800000"/>
            <a:headEnd/>
            <a:tailEnd/>
          </a:ln>
        </p:spPr>
      </p:pic>
      <p:pic>
        <p:nvPicPr>
          <p:cNvPr id="9230" name="Picture 25" descr="03"/>
          <p:cNvPicPr>
            <a:picLocks noChangeAspect="1" noChangeArrowheads="1"/>
          </p:cNvPicPr>
          <p:nvPr/>
        </p:nvPicPr>
        <p:blipFill>
          <a:blip r:embed="rId6" cstate="print"/>
          <a:srcRect/>
          <a:stretch>
            <a:fillRect/>
          </a:stretch>
        </p:blipFill>
        <p:spPr bwMode="auto">
          <a:xfrm>
            <a:off x="4572733" y="3403600"/>
            <a:ext cx="381061" cy="771525"/>
          </a:xfrm>
          <a:prstGeom prst="rect">
            <a:avLst/>
          </a:prstGeom>
          <a:noFill/>
          <a:ln w="9525">
            <a:noFill/>
            <a:miter lim="800000"/>
            <a:headEnd/>
            <a:tailEnd/>
          </a:ln>
        </p:spPr>
      </p:pic>
      <p:pic>
        <p:nvPicPr>
          <p:cNvPr id="9231" name="Picture 26" descr="05"/>
          <p:cNvPicPr>
            <a:picLocks noChangeAspect="1" noChangeArrowheads="1"/>
          </p:cNvPicPr>
          <p:nvPr/>
        </p:nvPicPr>
        <p:blipFill>
          <a:blip r:embed="rId7" cstate="print"/>
          <a:srcRect/>
          <a:stretch>
            <a:fillRect/>
          </a:stretch>
        </p:blipFill>
        <p:spPr bwMode="auto">
          <a:xfrm>
            <a:off x="6682859" y="3597275"/>
            <a:ext cx="476326" cy="552450"/>
          </a:xfrm>
          <a:prstGeom prst="rect">
            <a:avLst/>
          </a:prstGeom>
          <a:noFill/>
          <a:ln w="9525">
            <a:noFill/>
            <a:miter lim="800000"/>
            <a:headEnd/>
            <a:tailEnd/>
          </a:ln>
        </p:spPr>
      </p:pic>
      <p:pic>
        <p:nvPicPr>
          <p:cNvPr id="9232" name="Picture 27" descr="04"/>
          <p:cNvPicPr>
            <a:picLocks noChangeAspect="1" noChangeArrowheads="1"/>
          </p:cNvPicPr>
          <p:nvPr/>
        </p:nvPicPr>
        <p:blipFill>
          <a:blip r:embed="rId8" cstate="print"/>
          <a:srcRect/>
          <a:stretch>
            <a:fillRect/>
          </a:stretch>
        </p:blipFill>
        <p:spPr bwMode="auto">
          <a:xfrm>
            <a:off x="5674635" y="3516313"/>
            <a:ext cx="428694" cy="647700"/>
          </a:xfrm>
          <a:prstGeom prst="rect">
            <a:avLst/>
          </a:prstGeom>
          <a:noFill/>
          <a:ln w="9525">
            <a:noFill/>
            <a:miter lim="800000"/>
            <a:headEnd/>
            <a:tailEnd/>
          </a:ln>
        </p:spPr>
      </p:pic>
      <p:sp>
        <p:nvSpPr>
          <p:cNvPr id="9233" name="Text Box 28"/>
          <p:cNvSpPr txBox="1">
            <a:spLocks noChangeArrowheads="1"/>
          </p:cNvSpPr>
          <p:nvPr/>
        </p:nvSpPr>
        <p:spPr bwMode="auto">
          <a:xfrm>
            <a:off x="1295608" y="4460875"/>
            <a:ext cx="5314215"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Schaltanlagen, z.B. Energieverteilungen</a:t>
            </a:r>
            <a:endParaRPr lang="de-DE" sz="1600">
              <a:cs typeface="Arial" charset="0"/>
            </a:endParaRPr>
          </a:p>
        </p:txBody>
      </p:sp>
      <p:pic>
        <p:nvPicPr>
          <p:cNvPr id="9235" name="Picture 34" descr="Schaltanlagen"/>
          <p:cNvPicPr>
            <a:picLocks noChangeAspect="1" noChangeArrowheads="1"/>
          </p:cNvPicPr>
          <p:nvPr/>
        </p:nvPicPr>
        <p:blipFill>
          <a:blip r:embed="rId9" cstate="print"/>
          <a:srcRect/>
          <a:stretch>
            <a:fillRect/>
          </a:stretch>
        </p:blipFill>
        <p:spPr bwMode="auto">
          <a:xfrm>
            <a:off x="1829093" y="5029201"/>
            <a:ext cx="5715916" cy="866775"/>
          </a:xfrm>
          <a:prstGeom prst="rect">
            <a:avLst/>
          </a:prstGeom>
          <a:noFill/>
          <a:ln w="9525">
            <a:noFill/>
            <a:miter lim="800000"/>
            <a:headEnd/>
            <a:tailEnd/>
          </a:ln>
        </p:spPr>
      </p:pic>
      <p:pic>
        <p:nvPicPr>
          <p:cNvPr id="19" name="Picture 3"/>
          <p:cNvPicPr>
            <a:picLocks noChangeAspect="1" noChangeArrowheads="1"/>
          </p:cNvPicPr>
          <p:nvPr/>
        </p:nvPicPr>
        <p:blipFill>
          <a:blip r:embed="rId10"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6"/>
          <p:cNvSpPr txBox="1">
            <a:spLocks noChangeArrowheads="1"/>
          </p:cNvSpPr>
          <p:nvPr/>
        </p:nvSpPr>
        <p:spPr bwMode="auto">
          <a:xfrm>
            <a:off x="1295608" y="2276475"/>
            <a:ext cx="5458700"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cs typeface="Arial" charset="0"/>
              </a:rPr>
              <a:t> 	</a:t>
            </a:r>
            <a:r>
              <a:rPr lang="de-DE" sz="1600" dirty="0"/>
              <a:t>Hohlwandinstallation, </a:t>
            </a:r>
            <a:r>
              <a:rPr lang="de-DE" sz="1600" dirty="0" err="1"/>
              <a:t>z.B</a:t>
            </a:r>
            <a:r>
              <a:rPr lang="de-DE" sz="1600" dirty="0"/>
              <a:t>. Hohlwanddosen</a:t>
            </a:r>
            <a:r>
              <a:rPr lang="de-DE" sz="1600" dirty="0">
                <a:cs typeface="Arial" charset="0"/>
              </a:rPr>
              <a:t> </a:t>
            </a:r>
          </a:p>
        </p:txBody>
      </p:sp>
      <p:pic>
        <p:nvPicPr>
          <p:cNvPr id="10243" name="Picture 17" descr="Hohlwand"/>
          <p:cNvPicPr>
            <a:picLocks noChangeAspect="1" noChangeArrowheads="1"/>
          </p:cNvPicPr>
          <p:nvPr/>
        </p:nvPicPr>
        <p:blipFill>
          <a:blip r:embed="rId3" cstate="print"/>
          <a:srcRect/>
          <a:stretch>
            <a:fillRect/>
          </a:stretch>
        </p:blipFill>
        <p:spPr bwMode="auto">
          <a:xfrm>
            <a:off x="1830682" y="2852739"/>
            <a:ext cx="5715916" cy="866775"/>
          </a:xfrm>
          <a:prstGeom prst="rect">
            <a:avLst/>
          </a:prstGeom>
          <a:noFill/>
          <a:ln w="9525">
            <a:noFill/>
            <a:miter lim="800000"/>
            <a:headEnd/>
            <a:tailEnd/>
          </a:ln>
        </p:spPr>
      </p:pic>
      <p:sp>
        <p:nvSpPr>
          <p:cNvPr id="10244" name="Text Box 19"/>
          <p:cNvSpPr txBox="1">
            <a:spLocks noChangeArrowheads="1"/>
          </p:cNvSpPr>
          <p:nvPr/>
        </p:nvSpPr>
        <p:spPr bwMode="auto">
          <a:xfrm>
            <a:off x="1295608" y="4005263"/>
            <a:ext cx="5458700"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Kanalinstallation, z.B. Kanaleinbaudosen</a:t>
            </a:r>
            <a:r>
              <a:rPr lang="de-DE" sz="1600">
                <a:cs typeface="Arial" charset="0"/>
              </a:rPr>
              <a:t> </a:t>
            </a:r>
          </a:p>
        </p:txBody>
      </p:sp>
      <p:pic>
        <p:nvPicPr>
          <p:cNvPr id="10245" name="Picture 21" descr="kanaldosen"/>
          <p:cNvPicPr>
            <a:picLocks noChangeAspect="1" noChangeArrowheads="1"/>
          </p:cNvPicPr>
          <p:nvPr/>
        </p:nvPicPr>
        <p:blipFill>
          <a:blip r:embed="rId4" cstate="print"/>
          <a:srcRect/>
          <a:stretch>
            <a:fillRect/>
          </a:stretch>
        </p:blipFill>
        <p:spPr bwMode="auto">
          <a:xfrm>
            <a:off x="1830682" y="4578351"/>
            <a:ext cx="5715916" cy="866775"/>
          </a:xfrm>
          <a:prstGeom prst="rect">
            <a:avLst/>
          </a:prstGeom>
          <a:noFill/>
          <a:ln w="9525">
            <a:noFill/>
            <a:miter lim="800000"/>
            <a:headEnd/>
            <a:tailEnd/>
          </a:ln>
        </p:spPr>
      </p:pic>
      <p:sp>
        <p:nvSpPr>
          <p:cNvPr id="10246" name="Text Box 22"/>
          <p:cNvSpPr txBox="1">
            <a:spLocks noChangeArrowheads="1"/>
          </p:cNvSpPr>
          <p:nvPr/>
        </p:nvSpPr>
        <p:spPr bwMode="auto">
          <a:xfrm>
            <a:off x="3369216" y="571480"/>
            <a:ext cx="5852463" cy="823912"/>
          </a:xfrm>
          <a:prstGeom prst="rect">
            <a:avLst/>
          </a:prstGeom>
          <a:noFill/>
          <a:ln w="9525">
            <a:noFill/>
            <a:miter lim="800000"/>
            <a:headEnd/>
            <a:tailEnd/>
          </a:ln>
        </p:spPr>
        <p:txBody>
          <a:bodyPr>
            <a:spAutoFit/>
          </a:bodyPr>
          <a:lstStyle/>
          <a:p>
            <a:r>
              <a:rPr lang="de-DE" sz="4800" b="1" dirty="0"/>
              <a:t>Qualitätsprodukte</a:t>
            </a:r>
            <a:endParaRPr lang="cs-CZ" sz="4800" b="1" dirty="0"/>
          </a:p>
        </p:txBody>
      </p:sp>
      <p:sp>
        <p:nvSpPr>
          <p:cNvPr id="10247" name="Text Box 23"/>
          <p:cNvSpPr txBox="1">
            <a:spLocks noChangeArrowheads="1"/>
          </p:cNvSpPr>
          <p:nvPr/>
        </p:nvSpPr>
        <p:spPr bwMode="auto">
          <a:xfrm>
            <a:off x="1676669" y="1522413"/>
            <a:ext cx="5087165" cy="336550"/>
          </a:xfrm>
          <a:prstGeom prst="rect">
            <a:avLst/>
          </a:prstGeom>
          <a:noFill/>
          <a:ln w="9525">
            <a:noFill/>
            <a:miter lim="800000"/>
            <a:headEnd/>
            <a:tailEnd/>
          </a:ln>
        </p:spPr>
        <p:txBody>
          <a:bodyPr>
            <a:spAutoFit/>
          </a:bodyPr>
          <a:lstStyle/>
          <a:p>
            <a:r>
              <a:rPr lang="de-DE" sz="1600" b="1" dirty="0">
                <a:solidFill>
                  <a:srgbClr val="CBEDA1"/>
                </a:solidFill>
              </a:rPr>
              <a:t>Die Produktstruktur heute</a:t>
            </a:r>
          </a:p>
        </p:txBody>
      </p:sp>
      <p:pic>
        <p:nvPicPr>
          <p:cNvPr id="8"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23"/>
          <p:cNvSpPr txBox="1">
            <a:spLocks noChangeArrowheads="1"/>
          </p:cNvSpPr>
          <p:nvPr/>
        </p:nvSpPr>
        <p:spPr bwMode="auto">
          <a:xfrm>
            <a:off x="3239282" y="500042"/>
            <a:ext cx="5928675" cy="823913"/>
          </a:xfrm>
          <a:prstGeom prst="rect">
            <a:avLst/>
          </a:prstGeom>
          <a:noFill/>
          <a:ln w="9525">
            <a:noFill/>
            <a:miter lim="800000"/>
            <a:headEnd/>
            <a:tailEnd/>
          </a:ln>
        </p:spPr>
        <p:txBody>
          <a:bodyPr>
            <a:spAutoFit/>
          </a:bodyPr>
          <a:lstStyle/>
          <a:p>
            <a:r>
              <a:rPr lang="de-DE" sz="4800" b="1" dirty="0"/>
              <a:t>Qualitätsprodukte</a:t>
            </a:r>
            <a:endParaRPr lang="cs-CZ" sz="4800" b="1" dirty="0"/>
          </a:p>
        </p:txBody>
      </p:sp>
      <p:sp>
        <p:nvSpPr>
          <p:cNvPr id="11267" name="Text Box 3"/>
          <p:cNvSpPr txBox="1">
            <a:spLocks noChangeArrowheads="1"/>
          </p:cNvSpPr>
          <p:nvPr/>
        </p:nvSpPr>
        <p:spPr bwMode="auto">
          <a:xfrm>
            <a:off x="1676669" y="1220788"/>
            <a:ext cx="5087165" cy="336550"/>
          </a:xfrm>
          <a:prstGeom prst="rect">
            <a:avLst/>
          </a:prstGeom>
          <a:noFill/>
          <a:ln w="9525">
            <a:noFill/>
            <a:miter lim="800000"/>
            <a:headEnd/>
            <a:tailEnd/>
          </a:ln>
        </p:spPr>
        <p:txBody>
          <a:bodyPr>
            <a:spAutoFit/>
          </a:bodyPr>
          <a:lstStyle/>
          <a:p>
            <a:r>
              <a:rPr lang="de-DE" sz="1600" b="1" dirty="0">
                <a:solidFill>
                  <a:srgbClr val="CBEDA1"/>
                </a:solidFill>
              </a:rPr>
              <a:t>Die Produktstruktur heute</a:t>
            </a:r>
          </a:p>
        </p:txBody>
      </p:sp>
      <p:pic>
        <p:nvPicPr>
          <p:cNvPr id="11268" name="Picture 9" descr="Industriegehäuse"/>
          <p:cNvPicPr>
            <a:picLocks noChangeAspect="1" noChangeArrowheads="1"/>
          </p:cNvPicPr>
          <p:nvPr/>
        </p:nvPicPr>
        <p:blipFill>
          <a:blip r:embed="rId3" cstate="print"/>
          <a:srcRect/>
          <a:stretch>
            <a:fillRect/>
          </a:stretch>
        </p:blipFill>
        <p:spPr bwMode="auto">
          <a:xfrm>
            <a:off x="1830682" y="4794251"/>
            <a:ext cx="5715916" cy="866775"/>
          </a:xfrm>
          <a:prstGeom prst="rect">
            <a:avLst/>
          </a:prstGeom>
          <a:noFill/>
          <a:ln w="9525">
            <a:noFill/>
            <a:miter lim="800000"/>
            <a:headEnd/>
            <a:tailEnd/>
          </a:ln>
        </p:spPr>
      </p:pic>
      <p:pic>
        <p:nvPicPr>
          <p:cNvPr id="11269" name="Picture 10" descr="06"/>
          <p:cNvPicPr>
            <a:picLocks noChangeAspect="1" noChangeArrowheads="1"/>
          </p:cNvPicPr>
          <p:nvPr/>
        </p:nvPicPr>
        <p:blipFill>
          <a:blip r:embed="rId4" cstate="print"/>
          <a:srcRect/>
          <a:stretch>
            <a:fillRect/>
          </a:stretch>
        </p:blipFill>
        <p:spPr bwMode="auto">
          <a:xfrm>
            <a:off x="1948176" y="4865689"/>
            <a:ext cx="1133657" cy="752475"/>
          </a:xfrm>
          <a:prstGeom prst="rect">
            <a:avLst/>
          </a:prstGeom>
          <a:noFill/>
          <a:ln w="9525">
            <a:noFill/>
            <a:miter lim="800000"/>
            <a:headEnd/>
            <a:tailEnd/>
          </a:ln>
        </p:spPr>
      </p:pic>
      <p:pic>
        <p:nvPicPr>
          <p:cNvPr id="11270" name="Picture 11" descr="07"/>
          <p:cNvPicPr>
            <a:picLocks noChangeAspect="1" noChangeArrowheads="1"/>
          </p:cNvPicPr>
          <p:nvPr/>
        </p:nvPicPr>
        <p:blipFill>
          <a:blip r:embed="rId5" cstate="print"/>
          <a:srcRect/>
          <a:stretch>
            <a:fillRect/>
          </a:stretch>
        </p:blipFill>
        <p:spPr bwMode="auto">
          <a:xfrm>
            <a:off x="3440665" y="4865688"/>
            <a:ext cx="838334" cy="723900"/>
          </a:xfrm>
          <a:prstGeom prst="rect">
            <a:avLst/>
          </a:prstGeom>
          <a:noFill/>
          <a:ln w="9525">
            <a:noFill/>
            <a:miter lim="800000"/>
            <a:headEnd/>
            <a:tailEnd/>
          </a:ln>
        </p:spPr>
      </p:pic>
      <p:pic>
        <p:nvPicPr>
          <p:cNvPr id="11271" name="Picture 12" descr="08"/>
          <p:cNvPicPr>
            <a:picLocks noChangeAspect="1" noChangeArrowheads="1"/>
          </p:cNvPicPr>
          <p:nvPr/>
        </p:nvPicPr>
        <p:blipFill>
          <a:blip r:embed="rId6" cstate="print"/>
          <a:srcRect/>
          <a:stretch>
            <a:fillRect/>
          </a:stretch>
        </p:blipFill>
        <p:spPr bwMode="auto">
          <a:xfrm>
            <a:off x="4593375" y="5010150"/>
            <a:ext cx="1247975" cy="495300"/>
          </a:xfrm>
          <a:prstGeom prst="rect">
            <a:avLst/>
          </a:prstGeom>
          <a:noFill/>
          <a:ln w="9525">
            <a:noFill/>
            <a:miter lim="800000"/>
            <a:headEnd/>
            <a:tailEnd/>
          </a:ln>
        </p:spPr>
      </p:pic>
      <p:pic>
        <p:nvPicPr>
          <p:cNvPr id="11272" name="Picture 13" descr="09"/>
          <p:cNvPicPr>
            <a:picLocks noChangeAspect="1" noChangeArrowheads="1"/>
          </p:cNvPicPr>
          <p:nvPr/>
        </p:nvPicPr>
        <p:blipFill>
          <a:blip r:embed="rId7" cstate="print"/>
          <a:srcRect/>
          <a:stretch>
            <a:fillRect/>
          </a:stretch>
        </p:blipFill>
        <p:spPr bwMode="auto">
          <a:xfrm>
            <a:off x="6177954" y="4937125"/>
            <a:ext cx="1228922" cy="647700"/>
          </a:xfrm>
          <a:prstGeom prst="rect">
            <a:avLst/>
          </a:prstGeom>
          <a:noFill/>
          <a:ln w="9525">
            <a:noFill/>
            <a:miter lim="800000"/>
            <a:headEnd/>
            <a:tailEnd/>
          </a:ln>
        </p:spPr>
      </p:pic>
      <p:sp>
        <p:nvSpPr>
          <p:cNvPr id="11273" name="Text Box 14"/>
          <p:cNvSpPr txBox="1">
            <a:spLocks noChangeArrowheads="1"/>
          </p:cNvSpPr>
          <p:nvPr/>
        </p:nvSpPr>
        <p:spPr bwMode="auto">
          <a:xfrm>
            <a:off x="1295607" y="3956050"/>
            <a:ext cx="4090056"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Industrie</a:t>
            </a:r>
            <a:r>
              <a:rPr lang="de-DE" sz="1600">
                <a:cs typeface="Arial" charset="0"/>
              </a:rPr>
              <a:t>, </a:t>
            </a:r>
          </a:p>
        </p:txBody>
      </p:sp>
      <p:sp>
        <p:nvSpPr>
          <p:cNvPr id="11274" name="Text Box 15"/>
          <p:cNvSpPr txBox="1">
            <a:spLocks noChangeArrowheads="1"/>
          </p:cNvSpPr>
          <p:nvPr/>
        </p:nvSpPr>
        <p:spPr bwMode="auto">
          <a:xfrm>
            <a:off x="2808739" y="3956050"/>
            <a:ext cx="3513700" cy="336550"/>
          </a:xfrm>
          <a:prstGeom prst="rect">
            <a:avLst/>
          </a:prstGeom>
          <a:noFill/>
          <a:ln w="9525">
            <a:noFill/>
            <a:miter lim="800000"/>
            <a:headEnd/>
            <a:tailEnd/>
          </a:ln>
        </p:spPr>
        <p:txBody>
          <a:bodyPr>
            <a:spAutoFit/>
          </a:bodyPr>
          <a:lstStyle/>
          <a:p>
            <a:pPr lvl="1">
              <a:spcBef>
                <a:spcPct val="20000"/>
              </a:spcBef>
            </a:pPr>
            <a:r>
              <a:rPr lang="de-DE" sz="1600" dirty="0" err="1"/>
              <a:t>z.B</a:t>
            </a:r>
            <a:r>
              <a:rPr lang="de-DE" sz="1600" dirty="0">
                <a:solidFill>
                  <a:srgbClr val="214573"/>
                </a:solidFill>
              </a:rPr>
              <a:t>. </a:t>
            </a:r>
            <a:r>
              <a:rPr lang="de-DE" sz="1600" dirty="0"/>
              <a:t>Kunststoffgehäuse</a:t>
            </a:r>
            <a:r>
              <a:rPr lang="de-DE" sz="1600" dirty="0">
                <a:solidFill>
                  <a:srgbClr val="214573"/>
                </a:solidFill>
              </a:rPr>
              <a:t>,</a:t>
            </a:r>
            <a:endParaRPr lang="de-DE" sz="1600" dirty="0">
              <a:solidFill>
                <a:srgbClr val="163355"/>
              </a:solidFill>
              <a:cs typeface="Arial" charset="0"/>
            </a:endParaRPr>
          </a:p>
        </p:txBody>
      </p:sp>
      <p:sp>
        <p:nvSpPr>
          <p:cNvPr id="11275" name="Text Box 16"/>
          <p:cNvSpPr txBox="1">
            <a:spLocks noChangeArrowheads="1"/>
          </p:cNvSpPr>
          <p:nvPr/>
        </p:nvSpPr>
        <p:spPr bwMode="auto">
          <a:xfrm>
            <a:off x="1784636" y="4244975"/>
            <a:ext cx="2881775" cy="336550"/>
          </a:xfrm>
          <a:prstGeom prst="rect">
            <a:avLst/>
          </a:prstGeom>
          <a:noFill/>
          <a:ln w="9525">
            <a:noFill/>
            <a:miter lim="800000"/>
            <a:headEnd/>
            <a:tailEnd/>
          </a:ln>
        </p:spPr>
        <p:txBody>
          <a:bodyPr>
            <a:spAutoFit/>
          </a:bodyPr>
          <a:lstStyle/>
          <a:p>
            <a:pPr lvl="1">
              <a:spcBef>
                <a:spcPct val="20000"/>
              </a:spcBef>
              <a:buClr>
                <a:schemeClr val="bg1"/>
              </a:buClr>
            </a:pPr>
            <a:r>
              <a:rPr lang="de-DE" sz="1600"/>
              <a:t>Solaranschlussdosen,</a:t>
            </a:r>
            <a:endParaRPr lang="de-DE" sz="1600">
              <a:cs typeface="Arial" charset="0"/>
            </a:endParaRPr>
          </a:p>
        </p:txBody>
      </p:sp>
      <p:sp>
        <p:nvSpPr>
          <p:cNvPr id="11276" name="Text Box 17"/>
          <p:cNvSpPr txBox="1">
            <a:spLocks noChangeArrowheads="1"/>
          </p:cNvSpPr>
          <p:nvPr/>
        </p:nvSpPr>
        <p:spPr bwMode="auto">
          <a:xfrm>
            <a:off x="3945571" y="4244975"/>
            <a:ext cx="3513700" cy="336550"/>
          </a:xfrm>
          <a:prstGeom prst="rect">
            <a:avLst/>
          </a:prstGeom>
          <a:noFill/>
          <a:ln w="9525">
            <a:noFill/>
            <a:miter lim="800000"/>
            <a:headEnd/>
            <a:tailEnd/>
          </a:ln>
        </p:spPr>
        <p:txBody>
          <a:bodyPr>
            <a:spAutoFit/>
          </a:bodyPr>
          <a:lstStyle/>
          <a:p>
            <a:pPr lvl="1">
              <a:spcBef>
                <a:spcPct val="20000"/>
              </a:spcBef>
              <a:buClr>
                <a:schemeClr val="bg1"/>
              </a:buClr>
            </a:pPr>
            <a:r>
              <a:rPr lang="de-DE" sz="1600"/>
              <a:t>Generatorfreischaltgehäuse</a:t>
            </a:r>
            <a:endParaRPr lang="de-DE" sz="1600">
              <a:cs typeface="Arial" charset="0"/>
            </a:endParaRPr>
          </a:p>
        </p:txBody>
      </p:sp>
      <p:sp>
        <p:nvSpPr>
          <p:cNvPr id="11277" name="Text Box 19"/>
          <p:cNvSpPr txBox="1">
            <a:spLocks noChangeArrowheads="1"/>
          </p:cNvSpPr>
          <p:nvPr/>
        </p:nvSpPr>
        <p:spPr bwMode="auto">
          <a:xfrm>
            <a:off x="5169729" y="3956050"/>
            <a:ext cx="3240607" cy="336550"/>
          </a:xfrm>
          <a:prstGeom prst="rect">
            <a:avLst/>
          </a:prstGeom>
          <a:noFill/>
          <a:ln w="9525">
            <a:noFill/>
            <a:miter lim="800000"/>
            <a:headEnd/>
            <a:tailEnd/>
          </a:ln>
        </p:spPr>
        <p:txBody>
          <a:bodyPr>
            <a:spAutoFit/>
          </a:bodyPr>
          <a:lstStyle/>
          <a:p>
            <a:pPr lvl="1">
              <a:spcBef>
                <a:spcPct val="20000"/>
              </a:spcBef>
              <a:buClr>
                <a:schemeClr val="bg1"/>
              </a:buClr>
            </a:pPr>
            <a:r>
              <a:rPr lang="de-DE" sz="1600"/>
              <a:t>Reihenklemmengehäuse,</a:t>
            </a:r>
            <a:endParaRPr lang="de-DE" sz="1600">
              <a:cs typeface="Arial" charset="0"/>
            </a:endParaRPr>
          </a:p>
        </p:txBody>
      </p:sp>
      <p:pic>
        <p:nvPicPr>
          <p:cNvPr id="11278" name="Picture 20" descr="IBT-Betonsystem"/>
          <p:cNvPicPr>
            <a:picLocks noChangeAspect="1" noChangeArrowheads="1"/>
          </p:cNvPicPr>
          <p:nvPr/>
        </p:nvPicPr>
        <p:blipFill>
          <a:blip r:embed="rId8" cstate="print"/>
          <a:srcRect/>
          <a:stretch>
            <a:fillRect/>
          </a:stretch>
        </p:blipFill>
        <p:spPr bwMode="auto">
          <a:xfrm>
            <a:off x="1830682" y="2849564"/>
            <a:ext cx="5715916" cy="866775"/>
          </a:xfrm>
          <a:prstGeom prst="rect">
            <a:avLst/>
          </a:prstGeom>
          <a:noFill/>
          <a:ln w="9525">
            <a:noFill/>
            <a:miter lim="800000"/>
            <a:headEnd/>
            <a:tailEnd/>
          </a:ln>
        </p:spPr>
      </p:pic>
      <p:sp>
        <p:nvSpPr>
          <p:cNvPr id="11279" name="Text Box 21"/>
          <p:cNvSpPr txBox="1">
            <a:spLocks noChangeArrowheads="1"/>
          </p:cNvSpPr>
          <p:nvPr/>
        </p:nvSpPr>
        <p:spPr bwMode="auto">
          <a:xfrm>
            <a:off x="1281319" y="1762125"/>
            <a:ext cx="6697148" cy="874713"/>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cs typeface="Arial" charset="0"/>
              </a:rPr>
              <a:t> 	</a:t>
            </a:r>
            <a:r>
              <a:rPr lang="de-DE" sz="1600" dirty="0"/>
              <a:t>Betonbauinstallation, </a:t>
            </a:r>
            <a:r>
              <a:rPr lang="de-DE" sz="1600" dirty="0" err="1"/>
              <a:t>z.B</a:t>
            </a:r>
            <a:r>
              <a:rPr lang="de-DE" sz="1600" dirty="0"/>
              <a:t>. Schalterdosen und Einbaugehäuse</a:t>
            </a:r>
          </a:p>
          <a:p>
            <a:pPr lvl="1">
              <a:spcBef>
                <a:spcPct val="20000"/>
              </a:spcBef>
              <a:buClr>
                <a:schemeClr val="bg1"/>
              </a:buClr>
            </a:pPr>
            <a:r>
              <a:rPr lang="de-DE" sz="1600" dirty="0"/>
              <a:t>	für LED-, NV- oder HV-Leuchten und Lautsprecher sowie 	</a:t>
            </a:r>
            <a:r>
              <a:rPr lang="de-DE" sz="1600" dirty="0" err="1"/>
              <a:t>z.B</a:t>
            </a:r>
            <a:r>
              <a:rPr lang="de-DE" sz="1600" dirty="0"/>
              <a:t>. Reiheneinbau- und </a:t>
            </a:r>
            <a:r>
              <a:rPr lang="de-DE" sz="1600" dirty="0" err="1"/>
              <a:t>EIB-Komponenten</a:t>
            </a:r>
            <a:r>
              <a:rPr lang="de-DE" sz="1600" dirty="0">
                <a:cs typeface="Arial" charset="0"/>
              </a:rPr>
              <a:t> </a:t>
            </a:r>
          </a:p>
        </p:txBody>
      </p:sp>
      <p:pic>
        <p:nvPicPr>
          <p:cNvPr id="16" name="Picture 3"/>
          <p:cNvPicPr>
            <a:picLocks noChangeAspect="1" noChangeArrowheads="1"/>
          </p:cNvPicPr>
          <p:nvPr/>
        </p:nvPicPr>
        <p:blipFill>
          <a:blip r:embed="rId9"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1038"/>
          <p:cNvSpPr txBox="1">
            <a:spLocks noChangeArrowheads="1"/>
          </p:cNvSpPr>
          <p:nvPr/>
        </p:nvSpPr>
        <p:spPr bwMode="auto">
          <a:xfrm>
            <a:off x="2953530" y="285728"/>
            <a:ext cx="3745513" cy="823913"/>
          </a:xfrm>
          <a:prstGeom prst="rect">
            <a:avLst/>
          </a:prstGeom>
          <a:noFill/>
          <a:ln w="9525">
            <a:noFill/>
            <a:miter lim="800000"/>
            <a:headEnd/>
            <a:tailEnd/>
          </a:ln>
        </p:spPr>
        <p:txBody>
          <a:bodyPr>
            <a:spAutoFit/>
          </a:bodyPr>
          <a:lstStyle/>
          <a:p>
            <a:r>
              <a:rPr lang="de-DE" sz="4800" b="1" dirty="0"/>
              <a:t>Strategie</a:t>
            </a:r>
            <a:endParaRPr lang="cs-CZ" sz="4800" b="1" dirty="0"/>
          </a:p>
        </p:txBody>
      </p:sp>
      <p:sp>
        <p:nvSpPr>
          <p:cNvPr id="12291" name="Text Box 1027"/>
          <p:cNvSpPr txBox="1">
            <a:spLocks noChangeArrowheads="1"/>
          </p:cNvSpPr>
          <p:nvPr/>
        </p:nvSpPr>
        <p:spPr bwMode="auto">
          <a:xfrm>
            <a:off x="1676669" y="1227138"/>
            <a:ext cx="5087165" cy="336550"/>
          </a:xfrm>
          <a:prstGeom prst="rect">
            <a:avLst/>
          </a:prstGeom>
          <a:noFill/>
          <a:ln w="9525">
            <a:noFill/>
            <a:miter lim="800000"/>
            <a:headEnd/>
            <a:tailEnd/>
          </a:ln>
        </p:spPr>
        <p:txBody>
          <a:bodyPr>
            <a:spAutoFit/>
          </a:bodyPr>
          <a:lstStyle/>
          <a:p>
            <a:r>
              <a:rPr lang="de-DE" sz="1600" b="1" dirty="0">
                <a:solidFill>
                  <a:srgbClr val="CBEDA1"/>
                </a:solidFill>
              </a:rPr>
              <a:t>Spelsberg aktuell</a:t>
            </a:r>
          </a:p>
        </p:txBody>
      </p:sp>
      <p:sp>
        <p:nvSpPr>
          <p:cNvPr id="12292" name="Text Box 1028"/>
          <p:cNvSpPr txBox="1">
            <a:spLocks noChangeArrowheads="1"/>
          </p:cNvSpPr>
          <p:nvPr/>
        </p:nvSpPr>
        <p:spPr bwMode="auto">
          <a:xfrm>
            <a:off x="1281319" y="2157413"/>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cs typeface="Arial" charset="0"/>
              </a:rPr>
              <a:t> 	</a:t>
            </a:r>
            <a:r>
              <a:rPr lang="de-DE" sz="1600" dirty="0"/>
              <a:t>Entwicklung und Vertrieb von kundenindividuellen Lösungen</a:t>
            </a:r>
            <a:endParaRPr lang="de-DE" sz="1600" dirty="0">
              <a:cs typeface="Arial" charset="0"/>
            </a:endParaRPr>
          </a:p>
        </p:txBody>
      </p:sp>
      <p:sp>
        <p:nvSpPr>
          <p:cNvPr id="12293" name="Text Box 1030"/>
          <p:cNvSpPr txBox="1">
            <a:spLocks noChangeArrowheads="1"/>
          </p:cNvSpPr>
          <p:nvPr/>
        </p:nvSpPr>
        <p:spPr bwMode="auto">
          <a:xfrm>
            <a:off x="1295608" y="4675188"/>
            <a:ext cx="6898794"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Schaffung von Wachstumsimpulsen für bestehende Märkte</a:t>
            </a:r>
            <a:r>
              <a:rPr lang="de-DE" sz="1600">
                <a:cs typeface="Arial" charset="0"/>
              </a:rPr>
              <a:t> </a:t>
            </a:r>
          </a:p>
        </p:txBody>
      </p:sp>
      <p:pic>
        <p:nvPicPr>
          <p:cNvPr id="12294" name="Picture 1032" descr="SOnderlösungen"/>
          <p:cNvPicPr>
            <a:picLocks noChangeAspect="1" noChangeArrowheads="1"/>
          </p:cNvPicPr>
          <p:nvPr/>
        </p:nvPicPr>
        <p:blipFill>
          <a:blip r:embed="rId3" cstate="print"/>
          <a:srcRect/>
          <a:stretch>
            <a:fillRect/>
          </a:stretch>
        </p:blipFill>
        <p:spPr bwMode="auto">
          <a:xfrm>
            <a:off x="1830682" y="2992439"/>
            <a:ext cx="5715916" cy="866775"/>
          </a:xfrm>
          <a:prstGeom prst="rect">
            <a:avLst/>
          </a:prstGeom>
          <a:noFill/>
          <a:ln w="9525">
            <a:noFill/>
            <a:miter lim="800000"/>
            <a:headEnd/>
            <a:tailEnd/>
          </a:ln>
        </p:spPr>
      </p:pic>
      <p:pic>
        <p:nvPicPr>
          <p:cNvPr id="12295" name="Picture 1033" descr="Brandschutz"/>
          <p:cNvPicPr>
            <a:picLocks noChangeAspect="1" noChangeArrowheads="1"/>
          </p:cNvPicPr>
          <p:nvPr/>
        </p:nvPicPr>
        <p:blipFill>
          <a:blip r:embed="rId4" cstate="print"/>
          <a:srcRect/>
          <a:stretch>
            <a:fillRect/>
          </a:stretch>
        </p:blipFill>
        <p:spPr bwMode="auto">
          <a:xfrm>
            <a:off x="1830682" y="5514976"/>
            <a:ext cx="5715916" cy="866775"/>
          </a:xfrm>
          <a:prstGeom prst="rect">
            <a:avLst/>
          </a:prstGeom>
          <a:noFill/>
          <a:ln w="9525">
            <a:noFill/>
            <a:miter lim="800000"/>
            <a:headEnd/>
            <a:tailEnd/>
          </a:ln>
        </p:spPr>
      </p:pic>
      <p:sp>
        <p:nvSpPr>
          <p:cNvPr id="12296" name="Text Box 1034"/>
          <p:cNvSpPr txBox="1">
            <a:spLocks noChangeArrowheads="1"/>
          </p:cNvSpPr>
          <p:nvPr/>
        </p:nvSpPr>
        <p:spPr bwMode="auto">
          <a:xfrm>
            <a:off x="1281318" y="2468564"/>
            <a:ext cx="7316373" cy="338137"/>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Stärkerer Focus auf die Zielgruppen der Industrie in spez. Branchen</a:t>
            </a:r>
            <a:endParaRPr lang="de-DE" sz="1600">
              <a:cs typeface="Arial" charset="0"/>
            </a:endParaRPr>
          </a:p>
        </p:txBody>
      </p:sp>
      <p:sp>
        <p:nvSpPr>
          <p:cNvPr id="12297" name="Text Box 1035"/>
          <p:cNvSpPr txBox="1">
            <a:spLocks noChangeArrowheads="1"/>
          </p:cNvSpPr>
          <p:nvPr/>
        </p:nvSpPr>
        <p:spPr bwMode="auto">
          <a:xfrm>
            <a:off x="1667142" y="1749425"/>
            <a:ext cx="6166838" cy="336550"/>
          </a:xfrm>
          <a:prstGeom prst="rect">
            <a:avLst/>
          </a:prstGeom>
          <a:noFill/>
          <a:ln w="9525">
            <a:noFill/>
            <a:miter lim="800000"/>
            <a:headEnd/>
            <a:tailEnd/>
          </a:ln>
        </p:spPr>
        <p:txBody>
          <a:bodyPr>
            <a:spAutoFit/>
          </a:bodyPr>
          <a:lstStyle/>
          <a:p>
            <a:pPr>
              <a:buClr>
                <a:schemeClr val="bg1"/>
              </a:buClr>
            </a:pPr>
            <a:r>
              <a:rPr lang="de-DE" sz="1600" b="1" dirty="0"/>
              <a:t>Anhaltende Tendenz vom Serienfertiger zum Auftragsfertiger </a:t>
            </a:r>
          </a:p>
        </p:txBody>
      </p:sp>
      <p:sp>
        <p:nvSpPr>
          <p:cNvPr id="12298" name="Text Box 1036"/>
          <p:cNvSpPr txBox="1">
            <a:spLocks noChangeArrowheads="1"/>
          </p:cNvSpPr>
          <p:nvPr/>
        </p:nvSpPr>
        <p:spPr bwMode="auto">
          <a:xfrm>
            <a:off x="1667143" y="4246564"/>
            <a:ext cx="6716201" cy="338137"/>
          </a:xfrm>
          <a:prstGeom prst="rect">
            <a:avLst/>
          </a:prstGeom>
          <a:noFill/>
          <a:ln w="9525">
            <a:noFill/>
            <a:miter lim="800000"/>
            <a:headEnd/>
            <a:tailEnd/>
          </a:ln>
        </p:spPr>
        <p:txBody>
          <a:bodyPr>
            <a:spAutoFit/>
          </a:bodyPr>
          <a:lstStyle/>
          <a:p>
            <a:pPr>
              <a:buClr>
                <a:schemeClr val="bg1"/>
              </a:buClr>
            </a:pPr>
            <a:r>
              <a:rPr lang="de-DE" sz="1600" b="1"/>
              <a:t>Konzentration auf unsere Kernkompetenzen und (neue) Nischen</a:t>
            </a:r>
          </a:p>
        </p:txBody>
      </p:sp>
      <p:sp>
        <p:nvSpPr>
          <p:cNvPr id="12299" name="Text Box 1037"/>
          <p:cNvSpPr txBox="1">
            <a:spLocks noChangeArrowheads="1"/>
          </p:cNvSpPr>
          <p:nvPr/>
        </p:nvSpPr>
        <p:spPr bwMode="auto">
          <a:xfrm>
            <a:off x="1295608" y="5037139"/>
            <a:ext cx="8802511" cy="338137"/>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Erschließung neuer Märkte durch innovative Nischen-Produkte z.B. Brandschutz</a:t>
            </a:r>
            <a:endParaRPr lang="de-DE" sz="1600">
              <a:cs typeface="Arial" charset="0"/>
            </a:endParaRPr>
          </a:p>
        </p:txBody>
      </p:sp>
      <p:pic>
        <p:nvPicPr>
          <p:cNvPr id="12"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15"/>
          <p:cNvSpPr txBox="1">
            <a:spLocks noChangeArrowheads="1"/>
          </p:cNvSpPr>
          <p:nvPr/>
        </p:nvSpPr>
        <p:spPr bwMode="auto">
          <a:xfrm>
            <a:off x="2739216" y="285728"/>
            <a:ext cx="6424055" cy="823913"/>
          </a:xfrm>
          <a:prstGeom prst="rect">
            <a:avLst/>
          </a:prstGeom>
          <a:noFill/>
          <a:ln w="9525">
            <a:noFill/>
            <a:miter lim="800000"/>
            <a:headEnd/>
            <a:tailEnd/>
          </a:ln>
        </p:spPr>
        <p:txBody>
          <a:bodyPr>
            <a:spAutoFit/>
          </a:bodyPr>
          <a:lstStyle/>
          <a:p>
            <a:r>
              <a:rPr lang="de-DE" sz="4800" b="1" dirty="0"/>
              <a:t>Qualität + Service</a:t>
            </a:r>
            <a:endParaRPr lang="cs-CZ" sz="4800" b="1" dirty="0"/>
          </a:p>
        </p:txBody>
      </p:sp>
      <p:sp>
        <p:nvSpPr>
          <p:cNvPr id="13315" name="Text Box 3"/>
          <p:cNvSpPr txBox="1">
            <a:spLocks noChangeArrowheads="1"/>
          </p:cNvSpPr>
          <p:nvPr/>
        </p:nvSpPr>
        <p:spPr bwMode="auto">
          <a:xfrm>
            <a:off x="1676669" y="1220788"/>
            <a:ext cx="5087165" cy="336550"/>
          </a:xfrm>
          <a:prstGeom prst="rect">
            <a:avLst/>
          </a:prstGeom>
          <a:noFill/>
          <a:ln w="9525">
            <a:noFill/>
            <a:miter lim="800000"/>
            <a:headEnd/>
            <a:tailEnd/>
          </a:ln>
        </p:spPr>
        <p:txBody>
          <a:bodyPr>
            <a:spAutoFit/>
          </a:bodyPr>
          <a:lstStyle/>
          <a:p>
            <a:r>
              <a:rPr lang="de-DE" sz="1600" b="1" dirty="0">
                <a:solidFill>
                  <a:srgbClr val="CBEDA1"/>
                </a:solidFill>
              </a:rPr>
              <a:t>Spelsberg ganz aktuell</a:t>
            </a:r>
          </a:p>
        </p:txBody>
      </p:sp>
      <p:sp>
        <p:nvSpPr>
          <p:cNvPr id="13316" name="Text Box 4"/>
          <p:cNvSpPr txBox="1">
            <a:spLocks noChangeArrowheads="1"/>
          </p:cNvSpPr>
          <p:nvPr/>
        </p:nvSpPr>
        <p:spPr bwMode="auto">
          <a:xfrm>
            <a:off x="1281319" y="2133600"/>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Top Qualität</a:t>
            </a:r>
            <a:endParaRPr lang="de-DE" sz="1600">
              <a:cs typeface="Arial" charset="0"/>
            </a:endParaRPr>
          </a:p>
        </p:txBody>
      </p:sp>
      <p:sp>
        <p:nvSpPr>
          <p:cNvPr id="13317" name="Text Box 8"/>
          <p:cNvSpPr txBox="1">
            <a:spLocks noChangeArrowheads="1"/>
          </p:cNvSpPr>
          <p:nvPr/>
        </p:nvSpPr>
        <p:spPr bwMode="auto">
          <a:xfrm>
            <a:off x="1281319" y="2444750"/>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Gutes Preis- Leistungsverhältnis</a:t>
            </a:r>
            <a:endParaRPr lang="de-DE" sz="1600">
              <a:cs typeface="Arial" charset="0"/>
            </a:endParaRPr>
          </a:p>
        </p:txBody>
      </p:sp>
      <p:sp>
        <p:nvSpPr>
          <p:cNvPr id="13318" name="Text Box 9"/>
          <p:cNvSpPr txBox="1">
            <a:spLocks noChangeArrowheads="1"/>
          </p:cNvSpPr>
          <p:nvPr/>
        </p:nvSpPr>
        <p:spPr bwMode="auto">
          <a:xfrm>
            <a:off x="1667142" y="1725613"/>
            <a:ext cx="6166838" cy="336550"/>
          </a:xfrm>
          <a:prstGeom prst="rect">
            <a:avLst/>
          </a:prstGeom>
          <a:noFill/>
          <a:ln w="9525">
            <a:noFill/>
            <a:miter lim="800000"/>
            <a:headEnd/>
            <a:tailEnd/>
          </a:ln>
        </p:spPr>
        <p:txBody>
          <a:bodyPr>
            <a:spAutoFit/>
          </a:bodyPr>
          <a:lstStyle/>
          <a:p>
            <a:pPr>
              <a:buClr>
                <a:schemeClr val="bg1"/>
              </a:buClr>
            </a:pPr>
            <a:r>
              <a:rPr lang="de-DE" sz="1600" b="1" dirty="0"/>
              <a:t>Warum kaufen Kunden Spelsberg (Repräsentativumfrage)</a:t>
            </a:r>
          </a:p>
        </p:txBody>
      </p:sp>
      <p:sp>
        <p:nvSpPr>
          <p:cNvPr id="13319" name="Text Box 12"/>
          <p:cNvSpPr txBox="1">
            <a:spLocks noChangeArrowheads="1"/>
          </p:cNvSpPr>
          <p:nvPr/>
        </p:nvSpPr>
        <p:spPr bwMode="auto">
          <a:xfrm>
            <a:off x="1281319" y="2733675"/>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Schnelle Verfügbarkeit</a:t>
            </a:r>
            <a:endParaRPr lang="de-DE" sz="1600">
              <a:cs typeface="Arial" charset="0"/>
            </a:endParaRPr>
          </a:p>
        </p:txBody>
      </p:sp>
      <p:pic>
        <p:nvPicPr>
          <p:cNvPr id="13321" name="Picture 17" descr="service"/>
          <p:cNvPicPr>
            <a:picLocks noChangeAspect="1" noChangeArrowheads="1"/>
          </p:cNvPicPr>
          <p:nvPr/>
        </p:nvPicPr>
        <p:blipFill>
          <a:blip r:embed="rId3" cstate="print"/>
          <a:srcRect/>
          <a:stretch>
            <a:fillRect/>
          </a:stretch>
        </p:blipFill>
        <p:spPr bwMode="auto">
          <a:xfrm>
            <a:off x="1798926" y="3381375"/>
            <a:ext cx="5460287" cy="2711450"/>
          </a:xfrm>
          <a:prstGeom prst="rect">
            <a:avLst/>
          </a:prstGeom>
          <a:noFill/>
          <a:ln w="9525">
            <a:noFill/>
            <a:miter lim="800000"/>
            <a:headEnd/>
            <a:tailEnd/>
          </a:ln>
        </p:spPr>
      </p:pic>
      <p:pic>
        <p:nvPicPr>
          <p:cNvPr id="9"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2"/>
          <p:cNvSpPr txBox="1">
            <a:spLocks noChangeArrowheads="1"/>
          </p:cNvSpPr>
          <p:nvPr/>
        </p:nvSpPr>
        <p:spPr bwMode="auto">
          <a:xfrm>
            <a:off x="2721412" y="285728"/>
            <a:ext cx="6424055" cy="823913"/>
          </a:xfrm>
          <a:prstGeom prst="rect">
            <a:avLst/>
          </a:prstGeom>
          <a:noFill/>
          <a:ln w="9525">
            <a:noFill/>
            <a:miter lim="800000"/>
            <a:headEnd/>
            <a:tailEnd/>
          </a:ln>
        </p:spPr>
        <p:txBody>
          <a:bodyPr>
            <a:spAutoFit/>
          </a:bodyPr>
          <a:lstStyle/>
          <a:p>
            <a:r>
              <a:rPr lang="de-DE" sz="4800" b="1" dirty="0" err="1"/>
              <a:t>Spelsberger</a:t>
            </a:r>
            <a:endParaRPr lang="cs-CZ" sz="4800" b="1" dirty="0"/>
          </a:p>
        </p:txBody>
      </p:sp>
      <p:sp>
        <p:nvSpPr>
          <p:cNvPr id="14339" name="Text Box 3"/>
          <p:cNvSpPr txBox="1">
            <a:spLocks noChangeArrowheads="1"/>
          </p:cNvSpPr>
          <p:nvPr/>
        </p:nvSpPr>
        <p:spPr bwMode="auto">
          <a:xfrm>
            <a:off x="1676669" y="1220788"/>
            <a:ext cx="5087165" cy="336550"/>
          </a:xfrm>
          <a:prstGeom prst="rect">
            <a:avLst/>
          </a:prstGeom>
          <a:noFill/>
          <a:ln w="9525">
            <a:noFill/>
            <a:miter lim="800000"/>
            <a:headEnd/>
            <a:tailEnd/>
          </a:ln>
        </p:spPr>
        <p:txBody>
          <a:bodyPr>
            <a:spAutoFit/>
          </a:bodyPr>
          <a:lstStyle/>
          <a:p>
            <a:r>
              <a:rPr lang="de-DE" sz="1600" b="1" dirty="0">
                <a:solidFill>
                  <a:srgbClr val="CBEDA1"/>
                </a:solidFill>
              </a:rPr>
              <a:t>Menschen prägen die Erfolge</a:t>
            </a:r>
          </a:p>
        </p:txBody>
      </p:sp>
      <p:sp>
        <p:nvSpPr>
          <p:cNvPr id="14340" name="Text Box 4"/>
          <p:cNvSpPr txBox="1">
            <a:spLocks noChangeArrowheads="1"/>
          </p:cNvSpPr>
          <p:nvPr/>
        </p:nvSpPr>
        <p:spPr bwMode="auto">
          <a:xfrm>
            <a:off x="1281319" y="2133600"/>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dirty="0">
                <a:cs typeface="Arial" charset="0"/>
              </a:rPr>
              <a:t> 	</a:t>
            </a:r>
            <a:r>
              <a:rPr lang="de-DE" sz="1600" dirty="0"/>
              <a:t>Familienunternehmen – </a:t>
            </a:r>
            <a:r>
              <a:rPr lang="de-DE" sz="1600" u="sng" dirty="0"/>
              <a:t>kein</a:t>
            </a:r>
            <a:r>
              <a:rPr lang="de-DE" sz="1600" dirty="0"/>
              <a:t> Konzern!</a:t>
            </a:r>
            <a:endParaRPr lang="de-DE" sz="1600" dirty="0">
              <a:cs typeface="Arial" charset="0"/>
            </a:endParaRPr>
          </a:p>
        </p:txBody>
      </p:sp>
      <p:sp>
        <p:nvSpPr>
          <p:cNvPr id="14341" name="Text Box 5"/>
          <p:cNvSpPr txBox="1">
            <a:spLocks noChangeArrowheads="1"/>
          </p:cNvSpPr>
          <p:nvPr/>
        </p:nvSpPr>
        <p:spPr bwMode="auto">
          <a:xfrm>
            <a:off x="1281319" y="2444750"/>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Gutes Betriebsklima</a:t>
            </a:r>
            <a:endParaRPr lang="de-DE" sz="1600">
              <a:cs typeface="Arial" charset="0"/>
            </a:endParaRPr>
          </a:p>
        </p:txBody>
      </p:sp>
      <p:sp>
        <p:nvSpPr>
          <p:cNvPr id="14342" name="Text Box 6"/>
          <p:cNvSpPr txBox="1">
            <a:spLocks noChangeArrowheads="1"/>
          </p:cNvSpPr>
          <p:nvPr/>
        </p:nvSpPr>
        <p:spPr bwMode="auto">
          <a:xfrm>
            <a:off x="1667142" y="1725613"/>
            <a:ext cx="6166838" cy="336550"/>
          </a:xfrm>
          <a:prstGeom prst="rect">
            <a:avLst/>
          </a:prstGeom>
          <a:noFill/>
          <a:ln w="9525">
            <a:noFill/>
            <a:miter lim="800000"/>
            <a:headEnd/>
            <a:tailEnd/>
          </a:ln>
        </p:spPr>
        <p:txBody>
          <a:bodyPr>
            <a:spAutoFit/>
          </a:bodyPr>
          <a:lstStyle/>
          <a:p>
            <a:pPr>
              <a:buClr>
                <a:schemeClr val="bg1"/>
              </a:buClr>
            </a:pPr>
            <a:r>
              <a:rPr lang="de-DE" sz="1600" b="1" dirty="0"/>
              <a:t>Warum fühlen sich die Mitarbeiter bei  Spelsberg wohl?</a:t>
            </a:r>
          </a:p>
        </p:txBody>
      </p:sp>
      <p:sp>
        <p:nvSpPr>
          <p:cNvPr id="14343" name="Text Box 7"/>
          <p:cNvSpPr txBox="1">
            <a:spLocks noChangeArrowheads="1"/>
          </p:cNvSpPr>
          <p:nvPr/>
        </p:nvSpPr>
        <p:spPr bwMode="auto">
          <a:xfrm>
            <a:off x="1281319" y="2735263"/>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a:t>
            </a:r>
            <a:r>
              <a:rPr lang="de-DE" sz="1600"/>
              <a:t>Schnelle Entscheidungen, kurze Wege</a:t>
            </a:r>
            <a:endParaRPr lang="de-DE" sz="1600">
              <a:cs typeface="Arial" charset="0"/>
            </a:endParaRPr>
          </a:p>
        </p:txBody>
      </p:sp>
      <p:sp>
        <p:nvSpPr>
          <p:cNvPr id="14345" name="Text Box 10"/>
          <p:cNvSpPr txBox="1">
            <a:spLocks noChangeArrowheads="1"/>
          </p:cNvSpPr>
          <p:nvPr/>
        </p:nvSpPr>
        <p:spPr bwMode="auto">
          <a:xfrm>
            <a:off x="1281319" y="3068638"/>
            <a:ext cx="6697148" cy="336550"/>
          </a:xfrm>
          <a:prstGeom prst="rect">
            <a:avLst/>
          </a:prstGeom>
          <a:noFill/>
          <a:ln w="9525">
            <a:noFill/>
            <a:miter lim="800000"/>
            <a:headEnd/>
            <a:tailEnd/>
          </a:ln>
        </p:spPr>
        <p:txBody>
          <a:bodyPr>
            <a:spAutoFit/>
          </a:bodyPr>
          <a:lstStyle/>
          <a:p>
            <a:pPr lvl="1">
              <a:spcBef>
                <a:spcPct val="20000"/>
              </a:spcBef>
              <a:buClr>
                <a:schemeClr val="bg1"/>
              </a:buClr>
              <a:buFontTx/>
              <a:buChar char="•"/>
            </a:pPr>
            <a:r>
              <a:rPr lang="de-DE" sz="1600">
                <a:cs typeface="Arial" charset="0"/>
              </a:rPr>
              <a:t> 	Sehr e</a:t>
            </a:r>
            <a:r>
              <a:rPr lang="de-DE" sz="1600"/>
              <a:t>rfolgreich</a:t>
            </a:r>
            <a:endParaRPr lang="de-DE" sz="1600">
              <a:cs typeface="Arial" charset="0"/>
            </a:endParaRPr>
          </a:p>
        </p:txBody>
      </p:sp>
      <p:pic>
        <p:nvPicPr>
          <p:cNvPr id="14346" name="Picture 12"/>
          <p:cNvPicPr>
            <a:picLocks noChangeAspect="1" noChangeArrowheads="1"/>
          </p:cNvPicPr>
          <p:nvPr/>
        </p:nvPicPr>
        <p:blipFill>
          <a:blip r:embed="rId3" cstate="print"/>
          <a:srcRect/>
          <a:stretch>
            <a:fillRect/>
          </a:stretch>
        </p:blipFill>
        <p:spPr bwMode="auto">
          <a:xfrm>
            <a:off x="6168427" y="2071688"/>
            <a:ext cx="3575623" cy="1731962"/>
          </a:xfrm>
          <a:prstGeom prst="rect">
            <a:avLst/>
          </a:prstGeom>
          <a:noFill/>
          <a:ln w="9525">
            <a:noFill/>
            <a:miter lim="800000"/>
            <a:headEnd/>
            <a:tailEnd/>
          </a:ln>
        </p:spPr>
      </p:pic>
      <p:pic>
        <p:nvPicPr>
          <p:cNvPr id="14347" name="Picture 13"/>
          <p:cNvPicPr>
            <a:picLocks noChangeAspect="1" noChangeArrowheads="1"/>
          </p:cNvPicPr>
          <p:nvPr/>
        </p:nvPicPr>
        <p:blipFill>
          <a:blip r:embed="rId4" cstate="print"/>
          <a:srcRect/>
          <a:stretch>
            <a:fillRect/>
          </a:stretch>
        </p:blipFill>
        <p:spPr bwMode="auto">
          <a:xfrm>
            <a:off x="6168427" y="3786188"/>
            <a:ext cx="3575623" cy="1731962"/>
          </a:xfrm>
          <a:prstGeom prst="rect">
            <a:avLst/>
          </a:prstGeom>
          <a:noFill/>
          <a:ln w="9525">
            <a:noFill/>
            <a:miter lim="800000"/>
            <a:headEnd/>
            <a:tailEnd/>
          </a:ln>
        </p:spPr>
      </p:pic>
      <p:pic>
        <p:nvPicPr>
          <p:cNvPr id="14348" name="Picture 16"/>
          <p:cNvPicPr>
            <a:picLocks noChangeAspect="1" noChangeArrowheads="1"/>
          </p:cNvPicPr>
          <p:nvPr/>
        </p:nvPicPr>
        <p:blipFill>
          <a:blip r:embed="rId5" cstate="print"/>
          <a:srcRect/>
          <a:stretch>
            <a:fillRect/>
          </a:stretch>
        </p:blipFill>
        <p:spPr bwMode="auto">
          <a:xfrm>
            <a:off x="809755" y="3786188"/>
            <a:ext cx="5355496" cy="1712912"/>
          </a:xfrm>
          <a:prstGeom prst="rect">
            <a:avLst/>
          </a:prstGeom>
          <a:noFill/>
          <a:ln w="9525">
            <a:noFill/>
            <a:miter lim="800000"/>
            <a:headEnd/>
            <a:tailEnd/>
          </a:ln>
        </p:spPr>
      </p:pic>
      <p:pic>
        <p:nvPicPr>
          <p:cNvPr id="12" name="Picture 3"/>
          <p:cNvPicPr>
            <a:picLocks noChangeAspect="1" noChangeArrowheads="1"/>
          </p:cNvPicPr>
          <p:nvPr/>
        </p:nvPicPr>
        <p:blipFill>
          <a:blip r:embed="rId6"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logo_intro.wmv" descr="/PROJEKTE LOKAL/PRINT/SPELSBERG/PPT_PRÄSENTATION/video/logo_intro.wmv">
            <a:hlinkClick r:id="" action="ppaction://media"/>
          </p:cNvPr>
          <p:cNvPicPr>
            <a:picLocks noRot="1" noChangeAspect="1" noChangeArrowheads="1"/>
          </p:cNvPicPr>
          <p:nvPr>
            <a:quickTimeFile r:link="rId1"/>
          </p:nvPr>
        </p:nvPicPr>
        <p:blipFill>
          <a:blip r:embed="rId6" cstate="print"/>
          <a:srcRect/>
          <a:stretch>
            <a:fillRect/>
          </a:stretch>
        </p:blipFill>
        <p:spPr bwMode="auto">
          <a:xfrm>
            <a:off x="1588" y="1428736"/>
            <a:ext cx="9906000" cy="5429264"/>
          </a:xfrm>
          <a:prstGeom prst="rect">
            <a:avLst/>
          </a:prstGeom>
          <a:noFill/>
          <a:ln w="9525">
            <a:noFill/>
            <a:miter lim="800000"/>
            <a:headEnd/>
            <a:tailEnd/>
          </a:ln>
        </p:spPr>
      </p:pic>
      <p:pic>
        <p:nvPicPr>
          <p:cNvPr id="3" name="logo_intro.wmv">
            <a:hlinkClick r:id="" action="ppaction://media"/>
          </p:cNvPr>
          <p:cNvPicPr>
            <a:picLocks noRot="1" noChangeAspect="1"/>
          </p:cNvPicPr>
          <p:nvPr>
            <a:videoFile r:link="rId2"/>
          </p:nvPr>
        </p:nvPicPr>
        <p:blipFill>
          <a:blip r:embed="rId7" cstate="print"/>
          <a:srcRect/>
          <a:stretch>
            <a:fillRect/>
          </a:stretch>
        </p:blipFill>
        <p:spPr bwMode="auto">
          <a:xfrm>
            <a:off x="1238250" y="1428736"/>
            <a:ext cx="7429500" cy="4572014"/>
          </a:xfrm>
          <a:prstGeom prst="rect">
            <a:avLst/>
          </a:prstGeom>
          <a:noFill/>
          <a:ln w="9525">
            <a:noFill/>
            <a:miter lim="800000"/>
            <a:headEnd/>
            <a:tailEnd/>
          </a:ln>
        </p:spPr>
      </p:pic>
      <p:pic>
        <p:nvPicPr>
          <p:cNvPr id="4" name="logo_intro.wmv">
            <a:hlinkClick r:id="" action="ppaction://media"/>
          </p:cNvPr>
          <p:cNvPicPr>
            <a:picLocks noRot="1" noChangeAspect="1"/>
          </p:cNvPicPr>
          <p:nvPr>
            <a:videoFile r:link="rId3"/>
          </p:nvPr>
        </p:nvPicPr>
        <p:blipFill>
          <a:blip r:embed="rId8" cstate="print"/>
          <a:stretch>
            <a:fillRect/>
          </a:stretch>
        </p:blipFill>
        <p:spPr>
          <a:xfrm>
            <a:off x="0" y="1428736"/>
            <a:ext cx="9907588" cy="4572014"/>
          </a:xfrm>
          <a:prstGeom prst="rect">
            <a:avLst/>
          </a:prstGeom>
        </p:spPr>
      </p:pic>
      <p:sp>
        <p:nvSpPr>
          <p:cNvPr id="5" name="Textfeld 4"/>
          <p:cNvSpPr txBox="1"/>
          <p:nvPr/>
        </p:nvSpPr>
        <p:spPr>
          <a:xfrm>
            <a:off x="1593004" y="285728"/>
            <a:ext cx="6657593" cy="1200329"/>
          </a:xfrm>
          <a:prstGeom prst="rect">
            <a:avLst/>
          </a:prstGeom>
          <a:noFill/>
        </p:spPr>
        <p:txBody>
          <a:bodyPr wrap="none" rtlCol="0">
            <a:spAutoFit/>
          </a:bodyPr>
          <a:lstStyle/>
          <a:p>
            <a:pPr algn="ctr"/>
            <a:r>
              <a:rPr lang="de-DE" sz="4000" dirty="0" smtClean="0"/>
              <a:t>Elektrischer  Funktionserhalt</a:t>
            </a:r>
            <a:endParaRPr lang="de-DE" sz="3200" dirty="0" smtClean="0"/>
          </a:p>
          <a:p>
            <a:pPr algn="ctr"/>
            <a:r>
              <a:rPr lang="de-DE" sz="3200" dirty="0" smtClean="0"/>
              <a:t>Verbinden Schützen Verteilen</a:t>
            </a:r>
            <a:endParaRPr lang="de-DE" sz="3200" dirty="0"/>
          </a:p>
        </p:txBody>
      </p:sp>
      <p:pic>
        <p:nvPicPr>
          <p:cNvPr id="6" name="Picture 4" descr="Ramsloh2"/>
          <p:cNvPicPr>
            <a:picLocks noChangeAspect="1" noChangeArrowheads="1"/>
          </p:cNvPicPr>
          <p:nvPr/>
        </p:nvPicPr>
        <p:blipFill>
          <a:blip r:embed="rId9" cstate="print"/>
          <a:srcRect/>
          <a:stretch>
            <a:fillRect/>
          </a:stretch>
        </p:blipFill>
        <p:spPr>
          <a:xfrm>
            <a:off x="-1" y="2428868"/>
            <a:ext cx="9996390" cy="4429133"/>
          </a:xfrm>
          <a:prstGeom prst="rect">
            <a:avLst/>
          </a:prstGeom>
          <a:noFill/>
          <a:ln/>
        </p:spPr>
      </p:pic>
    </p:spTree>
  </p:cSld>
  <p:clrMapOvr>
    <a:masterClrMapping/>
  </p:clrMapOvr>
  <p:transition spd="slow">
    <p:fade thruBlk="1"/>
  </p:transition>
  <p:timing>
    <p:tnLst>
      <p:par>
        <p:cTn id="1" dur="indefinite" restart="never" fill="hold" nodeType="tmRoot">
          <p:childTnLst>
            <p:par>
              <p:cTn id="2" fill="hold" nodeType="interactiveSeq"/>
            </p:par>
            <p:video>
              <p:cMediaNode>
                <p:cTn id="3" repeatCount="indefinite" fill="hold" display="0">
                  <p:stCondLst>
                    <p:cond delay="indefinite"/>
                  </p:stCondLst>
                  <p:endCondLst>
                    <p:cond evt="onNext" delay="0">
                      <p:tgtEl>
                        <p:sldTgt/>
                      </p:tgtEl>
                    </p:cond>
                    <p:cond evt="onPrev" delay="0">
                      <p:tgtEl>
                        <p:sldTgt/>
                      </p:tgtEl>
                    </p:cond>
                  </p:endCondLst>
                </p:cTn>
                <p:tgtEl>
                  <p:spTgt spid="149506"/>
                </p:tgtEl>
              </p:cMediaNode>
            </p:video>
            <p:video>
              <p:cMediaNode>
                <p:cTn id="4" fill="hold" display="0">
                  <p:stCondLst>
                    <p:cond delay="indefinite"/>
                  </p:stCondLst>
                  <p:endCondLst>
                    <p:cond evt="onNext" delay="0">
                      <p:tgtEl>
                        <p:sldTgt/>
                      </p:tgtEl>
                    </p:cond>
                    <p:cond evt="onPrev" delay="0">
                      <p:tgtEl>
                        <p:sldTgt/>
                      </p:tgtEl>
                    </p:cond>
                  </p:endCondLst>
                </p:cTn>
                <p:tgtEl>
                  <p:spTgt spid="3"/>
                </p:tgtEl>
              </p:cMediaNode>
            </p:video>
            <p:video>
              <p:cMediaNode>
                <p:cTn id="5" fill="hold" display="0">
                  <p:stCondLst>
                    <p:cond delay="indefinite"/>
                  </p:stCondLst>
                  <p:endCondLst>
                    <p:cond evt="onNext" delay="0">
                      <p:tgtEl>
                        <p:sldTgt/>
                      </p:tgtEl>
                    </p:cond>
                    <p:cond evt="onPrev" delay="0">
                      <p:tgtEl>
                        <p:sldTgt/>
                      </p:tgtEl>
                    </p:cond>
                  </p:endCondLst>
                </p:cTn>
                <p:tgtEl>
                  <p:spTgt spid="4"/>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310324" y="357166"/>
            <a:ext cx="9215502" cy="1008063"/>
          </a:xfrm>
        </p:spPr>
        <p:txBody>
          <a:bodyPr/>
          <a:lstStyle/>
          <a:p>
            <a:pPr eaLnBrk="1" hangingPunct="1"/>
            <a:r>
              <a:rPr lang="de-DE" dirty="0" smtClean="0"/>
              <a:t>Ist Brandschutz überhaupt wichtig?</a:t>
            </a:r>
          </a:p>
        </p:txBody>
      </p:sp>
      <p:sp>
        <p:nvSpPr>
          <p:cNvPr id="18435" name="Rectangle 3"/>
          <p:cNvSpPr>
            <a:spLocks noGrp="1" noChangeArrowheads="1"/>
          </p:cNvSpPr>
          <p:nvPr>
            <p:ph type="body" idx="1"/>
          </p:nvPr>
        </p:nvSpPr>
        <p:spPr>
          <a:xfrm>
            <a:off x="304800" y="1714488"/>
            <a:ext cx="8413750" cy="1643074"/>
          </a:xfrm>
        </p:spPr>
        <p:txBody>
          <a:bodyPr/>
          <a:lstStyle/>
          <a:p>
            <a:pPr marL="0" indent="0" eaLnBrk="1" hangingPunct="1">
              <a:buFontTx/>
              <a:buNone/>
            </a:pPr>
            <a:r>
              <a:rPr lang="de-DE" dirty="0" smtClean="0"/>
              <a:t>„Es entspricht der Lebenserfahrung, dass mit der Entstehung eines Brandes praktisch jederzeit gerechnet werden muss“</a:t>
            </a:r>
          </a:p>
          <a:p>
            <a:pPr marL="0" indent="0" eaLnBrk="1" hangingPunct="1">
              <a:buFontTx/>
              <a:buNone/>
            </a:pPr>
            <a:r>
              <a:rPr lang="de-DE" sz="1000" b="1" dirty="0" smtClean="0"/>
              <a:t>Quelle: Verwaltungsgericht Gelsenkirchen 5K 1012/85 vom 14.11.1985</a:t>
            </a:r>
          </a:p>
        </p:txBody>
      </p:sp>
      <p:grpSp>
        <p:nvGrpSpPr>
          <p:cNvPr id="2" name="Group 10"/>
          <p:cNvGrpSpPr>
            <a:grpSpLocks/>
          </p:cNvGrpSpPr>
          <p:nvPr/>
        </p:nvGrpSpPr>
        <p:grpSpPr bwMode="auto">
          <a:xfrm>
            <a:off x="0" y="3643314"/>
            <a:ext cx="9907588" cy="3214686"/>
            <a:chOff x="528" y="2256"/>
            <a:chExt cx="4944" cy="1632"/>
          </a:xfrm>
        </p:grpSpPr>
        <p:sp>
          <p:nvSpPr>
            <p:cNvPr id="5125" name="Rectangle 8"/>
            <p:cNvSpPr>
              <a:spLocks noChangeArrowheads="1"/>
            </p:cNvSpPr>
            <p:nvPr/>
          </p:nvSpPr>
          <p:spPr bwMode="auto">
            <a:xfrm>
              <a:off x="2537" y="2256"/>
              <a:ext cx="2935" cy="1632"/>
            </a:xfrm>
            <a:prstGeom prst="rect">
              <a:avLst/>
            </a:prstGeom>
            <a:solidFill>
              <a:srgbClr val="FF6600"/>
            </a:solidFill>
            <a:ln w="9525">
              <a:noFill/>
              <a:miter lim="800000"/>
              <a:headEnd/>
              <a:tailEnd/>
            </a:ln>
          </p:spPr>
          <p:txBody>
            <a:bodyPr/>
            <a:lstStyle/>
            <a:p>
              <a:pPr>
                <a:spcBef>
                  <a:spcPct val="20000"/>
                </a:spcBef>
                <a:buFont typeface="Wingdings" pitchFamily="2" charset="2"/>
                <a:buChar char="Ø"/>
              </a:pPr>
              <a:r>
                <a:rPr lang="de-DE" sz="2800" dirty="0" smtClean="0">
                  <a:solidFill>
                    <a:schemeClr val="bg1"/>
                  </a:solidFill>
                </a:rPr>
                <a:t>Deutschland 2006</a:t>
              </a:r>
            </a:p>
            <a:p>
              <a:pPr>
                <a:spcBef>
                  <a:spcPct val="20000"/>
                </a:spcBef>
                <a:buFont typeface="Wingdings" pitchFamily="2" charset="2"/>
                <a:buChar char="Ø"/>
              </a:pPr>
              <a:endParaRPr lang="de-DE" sz="2800" dirty="0">
                <a:solidFill>
                  <a:schemeClr val="bg1"/>
                </a:solidFill>
              </a:endParaRPr>
            </a:p>
            <a:p>
              <a:pPr>
                <a:spcBef>
                  <a:spcPct val="20000"/>
                </a:spcBef>
                <a:buFont typeface="Wingdings" pitchFamily="2" charset="2"/>
                <a:buChar char="Ø"/>
              </a:pPr>
              <a:r>
                <a:rPr lang="de-DE" sz="2800" dirty="0" smtClean="0">
                  <a:solidFill>
                    <a:schemeClr val="bg1"/>
                  </a:solidFill>
                </a:rPr>
                <a:t>600 Tote</a:t>
              </a:r>
            </a:p>
            <a:p>
              <a:pPr>
                <a:spcBef>
                  <a:spcPct val="20000"/>
                </a:spcBef>
                <a:buFont typeface="Wingdings" pitchFamily="2" charset="2"/>
                <a:buChar char="Ø"/>
              </a:pPr>
              <a:r>
                <a:rPr lang="de-DE" sz="2800" dirty="0" smtClean="0">
                  <a:solidFill>
                    <a:schemeClr val="bg1"/>
                  </a:solidFill>
                </a:rPr>
                <a:t>60.000 </a:t>
              </a:r>
              <a:r>
                <a:rPr lang="de-DE" sz="2800" dirty="0">
                  <a:solidFill>
                    <a:schemeClr val="bg1"/>
                  </a:solidFill>
                </a:rPr>
                <a:t>Verletzte </a:t>
              </a:r>
            </a:p>
            <a:p>
              <a:pPr>
                <a:spcBef>
                  <a:spcPct val="20000"/>
                </a:spcBef>
                <a:buFont typeface="Wingdings" pitchFamily="2" charset="2"/>
                <a:buChar char="Ø"/>
              </a:pPr>
              <a:r>
                <a:rPr lang="de-DE" sz="2800" dirty="0">
                  <a:solidFill>
                    <a:schemeClr val="bg1"/>
                  </a:solidFill>
                </a:rPr>
                <a:t>3,5 </a:t>
              </a:r>
              <a:r>
                <a:rPr lang="de-DE" sz="2800" dirty="0" err="1">
                  <a:solidFill>
                    <a:schemeClr val="bg1"/>
                  </a:solidFill>
                </a:rPr>
                <a:t>MRD</a:t>
              </a:r>
              <a:r>
                <a:rPr lang="de-DE" sz="2800" dirty="0">
                  <a:solidFill>
                    <a:schemeClr val="bg1"/>
                  </a:solidFill>
                </a:rPr>
                <a:t> EUR Schaden</a:t>
              </a:r>
            </a:p>
          </p:txBody>
        </p:sp>
        <p:pic>
          <p:nvPicPr>
            <p:cNvPr id="5126" name="Picture 9"/>
            <p:cNvPicPr>
              <a:picLocks noChangeAspect="1" noChangeArrowheads="1"/>
            </p:cNvPicPr>
            <p:nvPr/>
          </p:nvPicPr>
          <p:blipFill>
            <a:blip r:embed="rId2" cstate="print"/>
            <a:srcRect r="1935"/>
            <a:stretch>
              <a:fillRect/>
            </a:stretch>
          </p:blipFill>
          <p:spPr bwMode="auto">
            <a:xfrm>
              <a:off x="528" y="2256"/>
              <a:ext cx="1957" cy="1632"/>
            </a:xfrm>
            <a:prstGeom prst="rect">
              <a:avLst/>
            </a:prstGeom>
            <a:noFill/>
            <a:ln w="9525">
              <a:noFill/>
              <a:miter lim="800000"/>
              <a:headEnd/>
              <a:tailEnd/>
            </a:ln>
          </p:spPr>
        </p:pic>
      </p:grpSp>
      <p:pic>
        <p:nvPicPr>
          <p:cNvPr id="7"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7" name="Rectangle 2"/>
          <p:cNvSpPr>
            <a:spLocks noGrp="1" noChangeArrowheads="1"/>
          </p:cNvSpPr>
          <p:nvPr>
            <p:ph type="ctrTitle"/>
          </p:nvPr>
        </p:nvSpPr>
        <p:spPr>
          <a:xfrm>
            <a:off x="167448" y="428604"/>
            <a:ext cx="9518853" cy="734998"/>
          </a:xfrm>
        </p:spPr>
        <p:txBody>
          <a:bodyPr/>
          <a:lstStyle/>
          <a:p>
            <a:pPr eaLnBrk="1" hangingPunct="1"/>
            <a:r>
              <a:rPr lang="de-DE" sz="3200" dirty="0" smtClean="0"/>
              <a:t>Brandschutz in der Elektroinstallation</a:t>
            </a:r>
            <a:br>
              <a:rPr lang="de-DE" sz="3200" dirty="0" smtClean="0"/>
            </a:br>
            <a:endParaRPr lang="de-DE" sz="3200" dirty="0" smtClean="0"/>
          </a:p>
        </p:txBody>
      </p:sp>
      <p:sp>
        <p:nvSpPr>
          <p:cNvPr id="265219" name="Rectangle 3"/>
          <p:cNvSpPr>
            <a:spLocks noGrp="1" noChangeArrowheads="1"/>
          </p:cNvSpPr>
          <p:nvPr>
            <p:ph type="subTitle" idx="1"/>
          </p:nvPr>
        </p:nvSpPr>
        <p:spPr>
          <a:xfrm>
            <a:off x="167448" y="1214422"/>
            <a:ext cx="5779426" cy="2643206"/>
          </a:xfrm>
        </p:spPr>
        <p:txBody>
          <a:bodyPr/>
          <a:lstStyle/>
          <a:p>
            <a:pPr algn="l" eaLnBrk="1" hangingPunct="1">
              <a:buClr>
                <a:schemeClr val="bg1"/>
              </a:buClr>
              <a:buFontTx/>
              <a:buChar char="•"/>
            </a:pPr>
            <a:r>
              <a:rPr lang="de-DE" sz="1800" b="1" dirty="0" smtClean="0">
                <a:solidFill>
                  <a:schemeClr val="bg1"/>
                </a:solidFill>
              </a:rPr>
              <a:t> Kabelanlagen mit Funktionserhalt</a:t>
            </a:r>
          </a:p>
          <a:p>
            <a:pPr lvl="1" algn="l" eaLnBrk="1" hangingPunct="1">
              <a:buClr>
                <a:schemeClr val="bg1"/>
              </a:buClr>
            </a:pPr>
            <a:r>
              <a:rPr lang="de-DE" sz="1800" b="1" dirty="0" smtClean="0">
                <a:solidFill>
                  <a:schemeClr val="bg1"/>
                </a:solidFill>
              </a:rPr>
              <a:t>=&gt;Abzweigkästen</a:t>
            </a:r>
          </a:p>
          <a:p>
            <a:pPr algn="l" eaLnBrk="1" hangingPunct="1">
              <a:buClr>
                <a:schemeClr val="bg1"/>
              </a:buClr>
              <a:buFontTx/>
              <a:buChar char="•"/>
            </a:pPr>
            <a:r>
              <a:rPr lang="de-DE" sz="1800" b="1" dirty="0" smtClean="0">
                <a:solidFill>
                  <a:schemeClr val="bg1"/>
                </a:solidFill>
              </a:rPr>
              <a:t> Kabel mit Isolationserhalt </a:t>
            </a:r>
          </a:p>
          <a:p>
            <a:pPr algn="l" eaLnBrk="1" hangingPunct="1">
              <a:buClr>
                <a:schemeClr val="bg1"/>
              </a:buClr>
              <a:buFontTx/>
              <a:buChar char="•"/>
            </a:pPr>
            <a:r>
              <a:rPr lang="de-DE" sz="1800" b="1" dirty="0" smtClean="0">
                <a:solidFill>
                  <a:schemeClr val="bg1"/>
                </a:solidFill>
              </a:rPr>
              <a:t> Kabelschotte</a:t>
            </a:r>
          </a:p>
          <a:p>
            <a:pPr algn="l" eaLnBrk="1" hangingPunct="1">
              <a:buClr>
                <a:schemeClr val="bg1"/>
              </a:buClr>
              <a:buFontTx/>
              <a:buChar char="•"/>
            </a:pPr>
            <a:r>
              <a:rPr lang="de-DE" sz="1800" b="1" dirty="0" smtClean="0">
                <a:solidFill>
                  <a:schemeClr val="bg1"/>
                </a:solidFill>
              </a:rPr>
              <a:t> Schwerentflammbare Produkte</a:t>
            </a:r>
          </a:p>
          <a:p>
            <a:pPr algn="l" eaLnBrk="1" hangingPunct="1">
              <a:buClr>
                <a:schemeClr val="bg1"/>
              </a:buClr>
              <a:buFontTx/>
              <a:buChar char="•"/>
            </a:pPr>
            <a:r>
              <a:rPr lang="de-DE" sz="1800" b="1" dirty="0" smtClean="0">
                <a:solidFill>
                  <a:schemeClr val="bg1"/>
                </a:solidFill>
              </a:rPr>
              <a:t> Halogenfreie Produkte</a:t>
            </a:r>
          </a:p>
          <a:p>
            <a:pPr algn="l" eaLnBrk="1" hangingPunct="1">
              <a:buClr>
                <a:schemeClr val="bg1"/>
              </a:buClr>
              <a:buFontTx/>
              <a:buChar char="•"/>
            </a:pPr>
            <a:r>
              <a:rPr lang="de-DE" sz="1800" b="1" dirty="0" smtClean="0">
                <a:solidFill>
                  <a:schemeClr val="bg1"/>
                </a:solidFill>
              </a:rPr>
              <a:t> Brandweiterleitung</a:t>
            </a:r>
          </a:p>
        </p:txBody>
      </p:sp>
      <p:grpSp>
        <p:nvGrpSpPr>
          <p:cNvPr id="2" name="Group 12"/>
          <p:cNvGrpSpPr>
            <a:grpSpLocks/>
          </p:cNvGrpSpPr>
          <p:nvPr/>
        </p:nvGrpSpPr>
        <p:grpSpPr bwMode="auto">
          <a:xfrm>
            <a:off x="0" y="3929065"/>
            <a:ext cx="9907588" cy="2928935"/>
            <a:chOff x="1350" y="2867"/>
            <a:chExt cx="4179" cy="1344"/>
          </a:xfrm>
        </p:grpSpPr>
        <p:pic>
          <p:nvPicPr>
            <p:cNvPr id="6150" name="Picture 10"/>
            <p:cNvPicPr>
              <a:picLocks noChangeAspect="1" noChangeArrowheads="1"/>
            </p:cNvPicPr>
            <p:nvPr/>
          </p:nvPicPr>
          <p:blipFill>
            <a:blip r:embed="rId3" cstate="print"/>
            <a:srcRect/>
            <a:stretch>
              <a:fillRect/>
            </a:stretch>
          </p:blipFill>
          <p:spPr bwMode="auto">
            <a:xfrm>
              <a:off x="1350" y="2867"/>
              <a:ext cx="2346" cy="1344"/>
            </a:xfrm>
            <a:prstGeom prst="rect">
              <a:avLst/>
            </a:prstGeom>
            <a:noFill/>
            <a:ln w="9525">
              <a:noFill/>
              <a:miter lim="800000"/>
              <a:headEnd/>
              <a:tailEnd/>
            </a:ln>
          </p:spPr>
        </p:pic>
        <p:pic>
          <p:nvPicPr>
            <p:cNvPr id="6151" name="Picture 8"/>
            <p:cNvPicPr>
              <a:picLocks noChangeAspect="1" noChangeArrowheads="1"/>
            </p:cNvPicPr>
            <p:nvPr/>
          </p:nvPicPr>
          <p:blipFill>
            <a:blip r:embed="rId4" cstate="print"/>
            <a:srcRect/>
            <a:stretch>
              <a:fillRect/>
            </a:stretch>
          </p:blipFill>
          <p:spPr bwMode="auto">
            <a:xfrm>
              <a:off x="3555" y="2868"/>
              <a:ext cx="1974" cy="1343"/>
            </a:xfrm>
            <a:prstGeom prst="rect">
              <a:avLst/>
            </a:prstGeom>
            <a:noFill/>
            <a:ln w="9525">
              <a:noFill/>
              <a:miter lim="800000"/>
              <a:headEnd/>
              <a:tailEnd/>
            </a:ln>
          </p:spPr>
        </p:pic>
      </p:grpSp>
      <p:pic>
        <p:nvPicPr>
          <p:cNvPr id="7" name="Picture 3"/>
          <p:cNvPicPr>
            <a:picLocks noChangeAspect="1" noChangeArrowheads="1"/>
          </p:cNvPicPr>
          <p:nvPr/>
        </p:nvPicPr>
        <p:blipFill>
          <a:blip r:embed="rId5" cstate="screen"/>
          <a:srcRect/>
          <a:stretch>
            <a:fillRect/>
          </a:stretch>
        </p:blipFill>
        <p:spPr bwMode="auto">
          <a:xfrm>
            <a:off x="310324" y="6324600"/>
            <a:ext cx="1247775" cy="342900"/>
          </a:xfrm>
          <a:prstGeom prst="rect">
            <a:avLst/>
          </a:prstGeom>
          <a:noFill/>
          <a:ln w="9525">
            <a:noFill/>
            <a:round/>
            <a:headEnd/>
            <a:tailEnd/>
          </a:ln>
        </p:spPr>
      </p:pic>
      <p:pic>
        <p:nvPicPr>
          <p:cNvPr id="8" name="Picture 8" descr="\\ntserver11\DatenMS\Bilddatenbank\Print\Brandschutz\Sonstige\Allianz-Arena klein.jpg"/>
          <p:cNvPicPr>
            <a:picLocks noChangeAspect="1" noChangeArrowheads="1"/>
          </p:cNvPicPr>
          <p:nvPr/>
        </p:nvPicPr>
        <p:blipFill>
          <a:blip r:embed="rId6" cstate="print"/>
          <a:srcRect/>
          <a:stretch>
            <a:fillRect/>
          </a:stretch>
        </p:blipFill>
        <p:spPr bwMode="auto">
          <a:xfrm>
            <a:off x="0" y="3929067"/>
            <a:ext cx="5239546" cy="2928934"/>
          </a:xfrm>
          <a:prstGeom prst="rect">
            <a:avLst/>
          </a:prstGeom>
          <a:noFill/>
          <a:ln w="9525">
            <a:noFill/>
            <a:miter lim="800000"/>
            <a:headEnd/>
            <a:tailEnd/>
          </a:ln>
        </p:spPr>
      </p:pic>
      <p:pic>
        <p:nvPicPr>
          <p:cNvPr id="9"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1" name="Rectangle 2"/>
          <p:cNvSpPr>
            <a:spLocks noGrp="1" noChangeArrowheads="1"/>
          </p:cNvSpPr>
          <p:nvPr>
            <p:ph type="title"/>
          </p:nvPr>
        </p:nvSpPr>
        <p:spPr>
          <a:xfrm>
            <a:off x="3239282" y="428604"/>
            <a:ext cx="7860518" cy="1008063"/>
          </a:xfrm>
        </p:spPr>
        <p:txBody>
          <a:bodyPr/>
          <a:lstStyle/>
          <a:p>
            <a:pPr eaLnBrk="1" hangingPunct="1"/>
            <a:r>
              <a:rPr lang="de-DE" sz="3200" dirty="0" smtClean="0"/>
              <a:t>Brandschutz in der Elektroinstallation</a:t>
            </a:r>
            <a:br>
              <a:rPr lang="de-DE" sz="3200" dirty="0" smtClean="0"/>
            </a:br>
            <a:r>
              <a:rPr lang="de-DE" sz="3200" dirty="0" smtClean="0"/>
              <a:t> </a:t>
            </a:r>
            <a:r>
              <a:rPr lang="de-DE" sz="2000" dirty="0" smtClean="0"/>
              <a:t>Warum wird ein Funktionserhalt benötigt?</a:t>
            </a:r>
            <a:r>
              <a:rPr lang="de-DE" dirty="0" smtClean="0"/>
              <a:t> </a:t>
            </a:r>
          </a:p>
        </p:txBody>
      </p:sp>
      <p:pic>
        <p:nvPicPr>
          <p:cNvPr id="7172" name="Picture 5" descr="Ansammlung"/>
          <p:cNvPicPr>
            <a:picLocks noChangeAspect="1" noChangeArrowheads="1"/>
          </p:cNvPicPr>
          <p:nvPr/>
        </p:nvPicPr>
        <p:blipFill>
          <a:blip r:embed="rId3" cstate="print"/>
          <a:srcRect/>
          <a:stretch>
            <a:fillRect/>
          </a:stretch>
        </p:blipFill>
        <p:spPr bwMode="auto">
          <a:xfrm>
            <a:off x="0" y="1885936"/>
            <a:ext cx="4138400" cy="4972064"/>
          </a:xfrm>
          <a:prstGeom prst="rect">
            <a:avLst/>
          </a:prstGeom>
          <a:noFill/>
          <a:ln w="9525">
            <a:noFill/>
            <a:miter lim="800000"/>
            <a:headEnd/>
            <a:tailEnd/>
          </a:ln>
        </p:spPr>
      </p:pic>
      <p:sp>
        <p:nvSpPr>
          <p:cNvPr id="280582" name="Rectangle 6"/>
          <p:cNvSpPr>
            <a:spLocks noGrp="1" noChangeArrowheads="1"/>
          </p:cNvSpPr>
          <p:nvPr>
            <p:ph type="body" idx="1"/>
          </p:nvPr>
        </p:nvSpPr>
        <p:spPr>
          <a:xfrm>
            <a:off x="3963035" y="2071678"/>
            <a:ext cx="5944553" cy="3848112"/>
          </a:xfrm>
        </p:spPr>
        <p:txBody>
          <a:bodyPr/>
          <a:lstStyle/>
          <a:p>
            <a:pPr eaLnBrk="1" hangingPunct="1">
              <a:lnSpc>
                <a:spcPct val="90000"/>
              </a:lnSpc>
            </a:pPr>
            <a:r>
              <a:rPr lang="de-DE" sz="2800" dirty="0" smtClean="0"/>
              <a:t>Die meisten Todesfälle entstehen durch </a:t>
            </a:r>
            <a:r>
              <a:rPr lang="de-DE" sz="2800" dirty="0" err="1" smtClean="0"/>
              <a:t>Brandgase</a:t>
            </a:r>
            <a:r>
              <a:rPr lang="de-DE" sz="2800" dirty="0" smtClean="0"/>
              <a:t>!</a:t>
            </a:r>
          </a:p>
          <a:p>
            <a:pPr eaLnBrk="1" hangingPunct="1">
              <a:lnSpc>
                <a:spcPct val="90000"/>
              </a:lnSpc>
              <a:buFontTx/>
              <a:buNone/>
            </a:pPr>
            <a:endParaRPr lang="de-DE" sz="2800" dirty="0" smtClean="0"/>
          </a:p>
          <a:p>
            <a:pPr eaLnBrk="1" hangingPunct="1">
              <a:lnSpc>
                <a:spcPct val="90000"/>
              </a:lnSpc>
              <a:buClr>
                <a:schemeClr val="tx1"/>
              </a:buClr>
            </a:pPr>
            <a:r>
              <a:rPr lang="de-DE" sz="2800" dirty="0" smtClean="0"/>
              <a:t>Aus diesem Grund müssen diese Sicherungssysteme  für eine ausreichende Zeit  im Brandfall zuverlässig funktionieren.</a:t>
            </a:r>
          </a:p>
          <a:p>
            <a:pPr eaLnBrk="1" hangingPunct="1">
              <a:lnSpc>
                <a:spcPct val="90000"/>
              </a:lnSpc>
            </a:pPr>
            <a:endParaRPr lang="de-DE" sz="2800" b="1" dirty="0" smtClean="0"/>
          </a:p>
        </p:txBody>
      </p:sp>
      <p:pic>
        <p:nvPicPr>
          <p:cNvPr id="6" name="Picture 3"/>
          <p:cNvPicPr>
            <a:picLocks noChangeAspect="1" noChangeArrowheads="1"/>
          </p:cNvPicPr>
          <p:nvPr/>
        </p:nvPicPr>
        <p:blipFill>
          <a:blip r:embed="rId4" cstate="screen"/>
          <a:srcRect/>
          <a:stretch>
            <a:fillRect/>
          </a:stretch>
        </p:blipFill>
        <p:spPr bwMode="auto">
          <a:xfrm>
            <a:off x="8382000" y="628652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a:xfrm>
            <a:off x="179388" y="765175"/>
            <a:ext cx="6035675" cy="1008063"/>
          </a:xfrm>
          <a:prstGeom prst="rect">
            <a:avLst/>
          </a:prstGeom>
        </p:spPr>
        <p:txBody>
          <a:bodyPr/>
          <a:lstStyle/>
          <a:p>
            <a:pPr marL="0" marR="0" lvl="0" indent="0" algn="l" defTabSz="449263" rtl="0" eaLnBrk="1" fontAlgn="base" latinLnBrk="0" hangingPunct="1">
              <a:lnSpc>
                <a:spcPct val="100000"/>
              </a:lnSpc>
              <a:spcBef>
                <a:spcPct val="0"/>
              </a:spcBef>
              <a:spcAft>
                <a:spcPct val="0"/>
              </a:spcAft>
              <a:buClr>
                <a:srgbClr val="000000"/>
              </a:buClr>
              <a:buSzPct val="100000"/>
              <a:buFont typeface="Times New Roman" pitchFamily="-108" charset="0"/>
              <a:buNone/>
              <a:tabLst/>
              <a:defRPr/>
            </a:pPr>
            <a:r>
              <a:rPr kumimoji="0" lang="de-DE" sz="4400" b="0" i="0" u="none" strike="noStrike" kern="0" cap="none" spc="0" normalizeH="0" baseline="0" noProof="0" dirty="0" smtClean="0">
                <a:ln>
                  <a:noFill/>
                </a:ln>
                <a:solidFill>
                  <a:srgbClr val="FFFFFF"/>
                </a:solidFill>
                <a:effectLst/>
                <a:uLnTx/>
                <a:uFillTx/>
                <a:latin typeface="+mj-lt"/>
                <a:ea typeface="+mj-ea"/>
                <a:cs typeface="+mj-cs"/>
              </a:rPr>
              <a:t>Übersicht DIN 4102 </a:t>
            </a:r>
            <a:br>
              <a:rPr kumimoji="0" lang="de-DE" sz="4400" b="0" i="0" u="none" strike="noStrike" kern="0" cap="none" spc="0" normalizeH="0" baseline="0" noProof="0" dirty="0" smtClean="0">
                <a:ln>
                  <a:noFill/>
                </a:ln>
                <a:solidFill>
                  <a:srgbClr val="FFFFFF"/>
                </a:solidFill>
                <a:effectLst/>
                <a:uLnTx/>
                <a:uFillTx/>
                <a:latin typeface="+mj-lt"/>
                <a:ea typeface="+mj-ea"/>
                <a:cs typeface="+mj-cs"/>
              </a:rPr>
            </a:br>
            <a:r>
              <a:rPr kumimoji="0" lang="de-DE" sz="1800" b="0" i="0" u="none" strike="noStrike" kern="0" cap="none" spc="0" normalizeH="0" baseline="0" noProof="0" dirty="0" smtClean="0">
                <a:ln>
                  <a:noFill/>
                </a:ln>
                <a:solidFill>
                  <a:srgbClr val="FFFFFF"/>
                </a:solidFill>
                <a:effectLst/>
                <a:uLnTx/>
                <a:uFillTx/>
                <a:latin typeface="+mj-lt"/>
                <a:ea typeface="+mj-ea"/>
                <a:cs typeface="+mj-cs"/>
              </a:rPr>
              <a:t>(Brandverhalten von Baustoffen und Bauteilen)</a:t>
            </a:r>
          </a:p>
        </p:txBody>
      </p:sp>
      <p:pic>
        <p:nvPicPr>
          <p:cNvPr id="3" name="Picture 8"/>
          <p:cNvPicPr>
            <a:picLocks noChangeAspect="1" noChangeArrowheads="1"/>
          </p:cNvPicPr>
          <p:nvPr/>
        </p:nvPicPr>
        <p:blipFill>
          <a:blip r:embed="rId2" cstate="print"/>
          <a:srcRect r="1180" b="19112"/>
          <a:stretch>
            <a:fillRect/>
          </a:stretch>
        </p:blipFill>
        <p:spPr bwMode="auto">
          <a:xfrm>
            <a:off x="0" y="2102772"/>
            <a:ext cx="8181734" cy="4755228"/>
          </a:xfrm>
          <a:prstGeom prst="rect">
            <a:avLst/>
          </a:prstGeom>
          <a:noFill/>
          <a:ln w="9525">
            <a:noFill/>
            <a:miter lim="800000"/>
            <a:headEnd/>
            <a:tailEnd/>
          </a:ln>
        </p:spPr>
      </p:pic>
      <p:pic>
        <p:nvPicPr>
          <p:cNvPr id="4"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381762" y="214290"/>
            <a:ext cx="8902830" cy="1008063"/>
          </a:xfrm>
        </p:spPr>
        <p:txBody>
          <a:bodyPr/>
          <a:lstStyle/>
          <a:p>
            <a:pPr eaLnBrk="1" hangingPunct="1"/>
            <a:r>
              <a:rPr lang="de-DE" sz="4000" dirty="0" smtClean="0"/>
              <a:t>Übersicht DIN EN 13501 – 2 bis 4</a:t>
            </a:r>
            <a:br>
              <a:rPr lang="de-DE" sz="4000" dirty="0" smtClean="0"/>
            </a:br>
            <a:endParaRPr lang="de-DE" sz="1800" dirty="0" smtClean="0"/>
          </a:p>
        </p:txBody>
      </p:sp>
      <p:graphicFrame>
        <p:nvGraphicFramePr>
          <p:cNvPr id="3" name="Tabelle 2"/>
          <p:cNvGraphicFramePr>
            <a:graphicFrameLocks noGrp="1"/>
          </p:cNvGraphicFramePr>
          <p:nvPr/>
        </p:nvGraphicFramePr>
        <p:xfrm>
          <a:off x="738952" y="1000108"/>
          <a:ext cx="8643996" cy="5760117"/>
        </p:xfrm>
        <a:graphic>
          <a:graphicData uri="http://schemas.openxmlformats.org/drawingml/2006/table">
            <a:tbl>
              <a:tblPr/>
              <a:tblGrid>
                <a:gridCol w="1108937"/>
                <a:gridCol w="691766"/>
                <a:gridCol w="982957"/>
                <a:gridCol w="952305"/>
                <a:gridCol w="732541"/>
                <a:gridCol w="805796"/>
                <a:gridCol w="879051"/>
                <a:gridCol w="952305"/>
                <a:gridCol w="805796"/>
                <a:gridCol w="732542"/>
              </a:tblGrid>
              <a:tr h="182411">
                <a:tc rowSpan="3">
                  <a:txBody>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de-DE" sz="1400" b="0" i="0" u="none" strike="noStrike" cap="none" normalizeH="0" baseline="0" dirty="0" smtClean="0">
                          <a:ln>
                            <a:noFill/>
                          </a:ln>
                          <a:solidFill>
                            <a:schemeClr val="bg1"/>
                          </a:solidFill>
                          <a:effectLst/>
                          <a:latin typeface="Arial" pitchFamily="34" charset="0"/>
                          <a:cs typeface="Times New Roman" pitchFamily="18" charset="0"/>
                        </a:rPr>
                        <a:t>Bauaufsichtliche Anforderungen</a:t>
                      </a:r>
                      <a:endParaRPr kumimoji="0" lang="de-DE" sz="24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gridSpan="9">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de-DE" sz="1600" b="0" i="0" u="none" strike="noStrike" cap="none" normalizeH="0" baseline="0" dirty="0" smtClean="0">
                          <a:ln>
                            <a:noFill/>
                          </a:ln>
                          <a:solidFill>
                            <a:schemeClr val="bg1"/>
                          </a:solidFill>
                          <a:effectLst/>
                          <a:latin typeface="Arial" pitchFamily="34" charset="0"/>
                          <a:cs typeface="Times New Roman" pitchFamily="18" charset="0"/>
                        </a:rPr>
                        <a:t>Sonderbauteil</a:t>
                      </a:r>
                      <a:endParaRPr kumimoji="0" lang="de-DE" sz="2800" b="0" i="0" u="none" strike="noStrike" cap="none" normalizeH="0" baseline="0" dirty="0" smtClean="0">
                        <a:ln>
                          <a:noFill/>
                        </a:ln>
                        <a:solidFill>
                          <a:schemeClr val="bg1"/>
                        </a:solidFill>
                        <a:effectLst/>
                        <a:latin typeface="Times New Roman" pitchFamily="18" charset="0"/>
                        <a:cs typeface="Times New Roman" pitchFamily="18" charset="0"/>
                      </a:endParaRPr>
                    </a:p>
                  </a:txBody>
                  <a:tcPr marL="30190" marR="3019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c hMerge="1">
                  <a:txBody>
                    <a:bodyPr/>
                    <a:lstStyle/>
                    <a:p>
                      <a:endParaRPr lang="de-DE"/>
                    </a:p>
                  </a:txBody>
                  <a:tcPr/>
                </a:tc>
              </a:tr>
              <a:tr h="343749">
                <a:tc vMerge="1">
                  <a:txBody>
                    <a:bodyPr/>
                    <a:lstStyle/>
                    <a:p>
                      <a:endParaRPr lang="de-DE"/>
                    </a:p>
                  </a:txBody>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Feuerschutzabschlüsse</a:t>
                      </a:r>
                      <a:br>
                        <a:rPr kumimoji="0" lang="de-DE" sz="1200" b="0" i="0" u="none" strike="noStrike" cap="none" normalizeH="0" baseline="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(auch in Förderanlagen)</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hMerge="1">
                  <a:txBody>
                    <a:bodyPr/>
                    <a:lstStyle/>
                    <a:p>
                      <a:endParaRPr lang="de-DE"/>
                    </a:p>
                  </a:txBody>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Kabel-schottungen</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Rohrab-schottungen</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Lüftungs-leitungen</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Klappen in </a:t>
                      </a: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Lüftungs-leitungen</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Installationsschächte und ‑</a:t>
                      </a: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kanäle</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bg1"/>
                          </a:solidFill>
                          <a:effectLst/>
                          <a:latin typeface="Arial" pitchFamily="34" charset="0"/>
                          <a:cs typeface="Times New Roman" pitchFamily="18" charset="0"/>
                        </a:rPr>
                        <a:t>elektrische</a:t>
                      </a:r>
                      <a:br>
                        <a:rPr kumimoji="0" lang="de-DE" sz="1200" b="0" i="0" u="none" strike="noStrike" cap="none" normalizeH="0" baseline="0" smtClean="0">
                          <a:ln>
                            <a:noFill/>
                          </a:ln>
                          <a:solidFill>
                            <a:schemeClr val="bg1"/>
                          </a:solidFill>
                          <a:effectLst/>
                          <a:latin typeface="Arial" pitchFamily="34" charset="0"/>
                          <a:cs typeface="Times New Roman" pitchFamily="18" charset="0"/>
                        </a:rPr>
                      </a:br>
                      <a:r>
                        <a:rPr kumimoji="0" lang="de-DE" sz="1200" b="0" i="0" u="none" strike="noStrike" cap="none" normalizeH="0" baseline="0" smtClean="0">
                          <a:ln>
                            <a:noFill/>
                          </a:ln>
                          <a:solidFill>
                            <a:schemeClr val="bg1"/>
                          </a:solidFill>
                          <a:effectLst/>
                          <a:latin typeface="Arial" pitchFamily="34" charset="0"/>
                          <a:cs typeface="Times New Roman" pitchFamily="18" charset="0"/>
                        </a:rPr>
                        <a:t>Leitungs-</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bg1"/>
                          </a:solidFill>
                          <a:effectLst/>
                          <a:latin typeface="Arial" pitchFamily="34" charset="0"/>
                          <a:cs typeface="Times New Roman" pitchFamily="18" charset="0"/>
                        </a:rPr>
                        <a:t>anlagen mit Funktionserhalt</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row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bg1"/>
                          </a:solidFill>
                          <a:effectLst/>
                          <a:latin typeface="Arial" pitchFamily="34" charset="0"/>
                          <a:cs typeface="Times New Roman" pitchFamily="18" charset="0"/>
                        </a:rPr>
                        <a:t>Abgas-anlagen</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639477">
                <a:tc vMerge="1">
                  <a:txBody>
                    <a:bodyPr/>
                    <a:lstStyle/>
                    <a:p>
                      <a:endParaRPr lang="de-DE"/>
                    </a:p>
                  </a:txBody>
                  <a:tcPr/>
                </a:tc>
                <a:tc>
                  <a:txBody>
                    <a:bodyPr/>
                    <a:lstStyle/>
                    <a:p>
                      <a:pPr marL="0" marR="0" lvl="0" indent="0" algn="just" defTabSz="914400" rtl="0" eaLnBrk="1" fontAlgn="base" latinLnBrk="0" hangingPunct="1">
                        <a:lnSpc>
                          <a:spcPct val="100000"/>
                        </a:lnSpc>
                        <a:spcBef>
                          <a:spcPts val="600"/>
                        </a:spcBef>
                        <a:spcAft>
                          <a:spcPts val="60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ohne </a:t>
                      </a:r>
                      <a:r>
                        <a:rPr kumimoji="0" lang="de-DE" sz="1200" b="0" i="0" u="none" strike="noStrike" cap="none" normalizeH="0" baseline="0" dirty="0" err="1" smtClean="0">
                          <a:ln>
                            <a:noFill/>
                          </a:ln>
                          <a:solidFill>
                            <a:schemeClr val="bg1"/>
                          </a:solidFill>
                          <a:effectLst/>
                          <a:latin typeface="Arial" pitchFamily="34" charset="0"/>
                          <a:cs typeface="Times New Roman" pitchFamily="18" charset="0"/>
                        </a:rPr>
                        <a:t>Rauch-schutz</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mit </a:t>
                      </a:r>
                      <a:br>
                        <a:rPr kumimoji="0" lang="de-DE" sz="1200" b="0" i="0" u="none" strike="noStrike" cap="none" normalizeH="0" baseline="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Rauchschutz</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c vMerge="1">
                  <a:txBody>
                    <a:bodyPr/>
                    <a:lstStyle/>
                    <a:p>
                      <a:endParaRPr lang="de-DE"/>
                    </a:p>
                  </a:txBody>
                  <a:tcPr/>
                </a:tc>
              </a:tr>
              <a:tr h="713409">
                <a:tc>
                  <a:txBody>
                    <a:bodyPr/>
                    <a:lstStyle/>
                    <a:p>
                      <a:pPr marL="0" marR="0" lvl="0" indent="0" algn="just" defTabSz="914400" rtl="0" eaLnBrk="1" fontAlgn="base" latinLnBrk="0" hangingPunct="1">
                        <a:lnSpc>
                          <a:spcPct val="100000"/>
                        </a:lnSpc>
                        <a:spcBef>
                          <a:spcPts val="600"/>
                        </a:spcBef>
                        <a:spcAft>
                          <a:spcPts val="600"/>
                        </a:spcAft>
                        <a:buClrTx/>
                        <a:buSzTx/>
                        <a:buFontTx/>
                        <a:buNone/>
                        <a:tabLst/>
                      </a:pPr>
                      <a:r>
                        <a:rPr kumimoji="0" lang="de-DE" sz="1400" b="0" i="0" u="none" strike="noStrike" cap="none" normalizeH="0" baseline="0" dirty="0" smtClean="0">
                          <a:ln>
                            <a:noFill/>
                          </a:ln>
                          <a:solidFill>
                            <a:schemeClr val="bg1"/>
                          </a:solidFill>
                          <a:effectLst/>
                          <a:latin typeface="Arial" pitchFamily="34" charset="0"/>
                          <a:cs typeface="Times New Roman" pitchFamily="18" charset="0"/>
                        </a:rPr>
                        <a:t>feuerhemmend</a:t>
                      </a:r>
                      <a:endParaRPr kumimoji="0" lang="de-DE" sz="24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30-C..</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30-C..S</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m</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30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30-U/U</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r>
                      <a:br>
                        <a:rPr kumimoji="0" lang="de-DE" sz="1200" b="0" i="0" u="none" strike="noStrike" cap="none" normalizeH="0" baseline="3000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30-C/U</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30(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30(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30(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bg1"/>
                          </a:solidFill>
                          <a:effectLst/>
                          <a:latin typeface="Arial" pitchFamily="34" charset="0"/>
                          <a:cs typeface="Times New Roman" pitchFamily="18" charset="0"/>
                        </a:rPr>
                        <a:t>P 30</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bg1"/>
                          </a:solidFill>
                          <a:effectLst/>
                          <a:latin typeface="Arial" pitchFamily="34" charset="0"/>
                          <a:cs typeface="Times New Roman" pitchFamily="18" charset="0"/>
                        </a:rPr>
                        <a:t>EI 30(i</a:t>
                      </a:r>
                      <a:r>
                        <a:rPr kumimoji="0" lang="de-DE" sz="1200" b="0" i="0" u="none" strike="noStrike" cap="none" normalizeH="0" baseline="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smtClean="0">
                          <a:ln>
                            <a:noFill/>
                          </a:ln>
                          <a:solidFill>
                            <a:schemeClr val="bg1"/>
                          </a:solidFill>
                          <a:effectLst/>
                          <a:latin typeface="Arial" pitchFamily="34" charset="0"/>
                          <a:cs typeface="Times New Roman" pitchFamily="18" charset="0"/>
                        </a:rPr>
                        <a:t>o)-O</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oder</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EI 30 (i</a:t>
                      </a:r>
                      <a:r>
                        <a:rPr kumimoji="0" lang="it-IT" sz="1200" b="0" i="0" u="none" strike="noStrike" cap="none" normalizeH="0" baseline="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smtClean="0">
                          <a:ln>
                            <a:noFill/>
                          </a:ln>
                          <a:solidFill>
                            <a:schemeClr val="bg1"/>
                          </a:solidFill>
                          <a:effectLst/>
                          <a:latin typeface="Arial" pitchFamily="34" charset="0"/>
                          <a:cs typeface="Times New Roman" pitchFamily="18" charset="0"/>
                        </a:rPr>
                        <a:t>o)</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und Gxx</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29143">
                <a:tc>
                  <a:txBody>
                    <a:bodyPr/>
                    <a:lstStyle/>
                    <a:p>
                      <a:pPr marL="0" marR="0" lvl="0" indent="0" algn="l" defTabSz="914400" rtl="0" eaLnBrk="1" fontAlgn="base" latinLnBrk="0" hangingPunct="1">
                        <a:lnSpc>
                          <a:spcPct val="100000"/>
                        </a:lnSpc>
                        <a:spcBef>
                          <a:spcPts val="600"/>
                        </a:spcBef>
                        <a:spcAft>
                          <a:spcPts val="600"/>
                        </a:spcAft>
                        <a:buClrTx/>
                        <a:buSzTx/>
                        <a:buFontTx/>
                        <a:buNone/>
                        <a:tabLst/>
                      </a:pPr>
                      <a:r>
                        <a:rPr kumimoji="0" lang="de-DE" sz="1400" b="0" i="0" u="none" strike="noStrike" cap="none" normalizeH="0" baseline="0" dirty="0" smtClean="0">
                          <a:ln>
                            <a:noFill/>
                          </a:ln>
                          <a:solidFill>
                            <a:schemeClr val="bg1"/>
                          </a:solidFill>
                          <a:effectLst/>
                          <a:latin typeface="Arial" pitchFamily="34" charset="0"/>
                          <a:cs typeface="Times New Roman" pitchFamily="18" charset="0"/>
                        </a:rPr>
                        <a:t>hochfeuer-</a:t>
                      </a:r>
                      <a:br>
                        <a:rPr kumimoji="0" lang="de-DE" sz="1400" b="0" i="0" u="none" strike="noStrike" cap="none" normalizeH="0" baseline="0" dirty="0" smtClean="0">
                          <a:ln>
                            <a:noFill/>
                          </a:ln>
                          <a:solidFill>
                            <a:schemeClr val="bg1"/>
                          </a:solidFill>
                          <a:effectLst/>
                          <a:latin typeface="Arial" pitchFamily="34" charset="0"/>
                          <a:cs typeface="Times New Roman" pitchFamily="18" charset="0"/>
                        </a:rPr>
                      </a:br>
                      <a:r>
                        <a:rPr kumimoji="0" lang="de-DE" sz="1400" b="0" i="0" u="none" strike="noStrike" cap="none" normalizeH="0" baseline="0" dirty="0" smtClean="0">
                          <a:ln>
                            <a:noFill/>
                          </a:ln>
                          <a:solidFill>
                            <a:schemeClr val="bg1"/>
                          </a:solidFill>
                          <a:effectLst/>
                          <a:latin typeface="Arial" pitchFamily="34" charset="0"/>
                          <a:cs typeface="Times New Roman" pitchFamily="18" charset="0"/>
                        </a:rPr>
                        <a:t>hemmend</a:t>
                      </a:r>
                      <a:endParaRPr kumimoji="0" lang="de-DE" sz="24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60-C..</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60-C..S</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m</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60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60-U/U</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r>
                      <a:br>
                        <a:rPr kumimoji="0" lang="de-DE" sz="1200" b="0" i="0" u="none" strike="noStrike" cap="none" normalizeH="0" baseline="3000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60-C/U</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60(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60(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60(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P 60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smtClean="0">
                          <a:ln>
                            <a:noFill/>
                          </a:ln>
                          <a:solidFill>
                            <a:schemeClr val="bg1"/>
                          </a:solidFill>
                          <a:effectLst/>
                          <a:latin typeface="Arial" pitchFamily="34" charset="0"/>
                          <a:cs typeface="Times New Roman" pitchFamily="18" charset="0"/>
                        </a:rPr>
                        <a:t>EI 60 (i</a:t>
                      </a:r>
                      <a:r>
                        <a:rPr kumimoji="0" lang="de-DE" sz="1200" b="0" i="0" u="none" strike="noStrike" cap="none" normalizeH="0" baseline="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smtClean="0">
                          <a:ln>
                            <a:noFill/>
                          </a:ln>
                          <a:solidFill>
                            <a:schemeClr val="bg1"/>
                          </a:solidFill>
                          <a:effectLst/>
                          <a:latin typeface="Arial" pitchFamily="34" charset="0"/>
                          <a:cs typeface="Times New Roman" pitchFamily="18" charset="0"/>
                        </a:rPr>
                        <a:t>o)-O</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oder</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EI 60 (i</a:t>
                      </a:r>
                      <a:r>
                        <a:rPr kumimoji="0" lang="it-IT" sz="1200" b="0" i="0" u="none" strike="noStrike" cap="none" normalizeH="0" baseline="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smtClean="0">
                          <a:ln>
                            <a:noFill/>
                          </a:ln>
                          <a:solidFill>
                            <a:schemeClr val="bg1"/>
                          </a:solidFill>
                          <a:effectLst/>
                          <a:latin typeface="Arial" pitchFamily="34" charset="0"/>
                          <a:cs typeface="Times New Roman" pitchFamily="18" charset="0"/>
                        </a:rPr>
                        <a:t>o)</a:t>
                      </a:r>
                      <a:br>
                        <a:rPr kumimoji="0" lang="it-IT" sz="1200" b="0" i="0" u="none" strike="noStrike" cap="none" normalizeH="0" baseline="0" smtClean="0">
                          <a:ln>
                            <a:noFill/>
                          </a:ln>
                          <a:solidFill>
                            <a:schemeClr val="bg1"/>
                          </a:solidFill>
                          <a:effectLst/>
                          <a:latin typeface="Arial" pitchFamily="34" charset="0"/>
                          <a:cs typeface="Times New Roman" pitchFamily="18" charset="0"/>
                        </a:rPr>
                      </a:br>
                      <a:r>
                        <a:rPr kumimoji="0" lang="it-IT" sz="1200" b="0" i="0" u="none" strike="noStrike" cap="none" normalizeH="0" baseline="0" smtClean="0">
                          <a:ln>
                            <a:noFill/>
                          </a:ln>
                          <a:solidFill>
                            <a:schemeClr val="bg1"/>
                          </a:solidFill>
                          <a:effectLst/>
                          <a:latin typeface="Arial" pitchFamily="34" charset="0"/>
                          <a:cs typeface="Times New Roman" pitchFamily="18" charset="0"/>
                        </a:rPr>
                        <a:t>und Gxx</a:t>
                      </a:r>
                      <a:endParaRPr kumimoji="0" lang="de-DE" sz="2000" b="0" i="0" u="none" strike="noStrike" cap="none" normalizeH="0" baseline="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82914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400" b="0" i="0" u="none" strike="noStrike" cap="none" normalizeH="0" baseline="0" dirty="0" smtClean="0">
                          <a:ln>
                            <a:noFill/>
                          </a:ln>
                          <a:solidFill>
                            <a:schemeClr val="bg1"/>
                          </a:solidFill>
                          <a:effectLst/>
                          <a:latin typeface="Arial" pitchFamily="34" charset="0"/>
                          <a:cs typeface="Times New Roman" pitchFamily="18" charset="0"/>
                        </a:rPr>
                        <a:t>Feuerbeständig</a:t>
                      </a:r>
                      <a:endParaRPr kumimoji="0" lang="de-DE" sz="24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90-C..</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2</a:t>
                      </a:r>
                      <a:r>
                        <a:rPr kumimoji="0" lang="de-DE" sz="1200" b="0" i="0" u="none" strike="noStrike" cap="none" normalizeH="0" baseline="0" dirty="0" smtClean="0">
                          <a:ln>
                            <a:noFill/>
                          </a:ln>
                          <a:solidFill>
                            <a:schemeClr val="bg1"/>
                          </a:solidFill>
                          <a:effectLst/>
                          <a:latin typeface="Arial" pitchFamily="34" charset="0"/>
                          <a:cs typeface="Times New Roman" pitchFamily="18" charset="0"/>
                        </a:rPr>
                        <a:t>90-C..S</a:t>
                      </a:r>
                      <a:r>
                        <a:rPr kumimoji="0" lang="de-DE" sz="1200" b="0" i="0" u="none" strike="noStrike" cap="none" normalizeH="0" baseline="-25000" dirty="0" smtClean="0">
                          <a:ln>
                            <a:noFill/>
                          </a:ln>
                          <a:solidFill>
                            <a:schemeClr val="bg1"/>
                          </a:solidFill>
                          <a:effectLst/>
                          <a:latin typeface="Arial" pitchFamily="34" charset="0"/>
                          <a:cs typeface="Times New Roman" pitchFamily="18" charset="0"/>
                        </a:rPr>
                        <a:t>m</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90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90-U/U</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r>
                      <a:br>
                        <a:rPr kumimoji="0" lang="de-DE" sz="1200" b="0" i="0" u="none" strike="noStrike" cap="none" normalizeH="0" baseline="3000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90-C/U</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90(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90(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o)-S</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90(</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v</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e</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h</a:t>
                      </a:r>
                      <a:r>
                        <a:rPr kumimoji="0" lang="it-IT" sz="1200" b="0" i="0" u="none" strike="noStrike" cap="none" normalizeH="0" baseline="-25000" dirty="0" err="1" smtClean="0">
                          <a:ln>
                            <a:noFill/>
                          </a:ln>
                          <a:solidFill>
                            <a:schemeClr val="bg1"/>
                          </a:solidFill>
                          <a:effectLst/>
                          <a:latin typeface="Arial" pitchFamily="34" charset="0"/>
                          <a:cs typeface="Times New Roman" pitchFamily="18" charset="0"/>
                        </a:rPr>
                        <a:t>o</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P 90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90 (i</a:t>
                      </a:r>
                      <a:r>
                        <a:rPr kumimoji="0" lang="de-DE"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o)-O</a:t>
                      </a:r>
                      <a:br>
                        <a:rPr kumimoji="0" lang="it-IT" sz="1200" b="0" i="0" u="none" strike="noStrike" cap="none" normalizeH="0" baseline="0" dirty="0" smtClean="0">
                          <a:ln>
                            <a:noFill/>
                          </a:ln>
                          <a:solidFill>
                            <a:schemeClr val="bg1"/>
                          </a:solidFill>
                          <a:effectLst/>
                          <a:latin typeface="Arial" pitchFamily="34" charset="0"/>
                          <a:cs typeface="Times New Roman" pitchFamily="18" charset="0"/>
                        </a:rPr>
                      </a:b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oder</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
                      </a:r>
                      <a:br>
                        <a:rPr kumimoji="0" lang="it-IT" sz="1200" b="0" i="0" u="none" strike="noStrike" cap="none" normalizeH="0" baseline="0" dirty="0" smtClean="0">
                          <a:ln>
                            <a:noFill/>
                          </a:ln>
                          <a:solidFill>
                            <a:schemeClr val="bg1"/>
                          </a:solidFill>
                          <a:effectLst/>
                          <a:latin typeface="Arial" pitchFamily="34" charset="0"/>
                          <a:cs typeface="Times New Roman" pitchFamily="18" charset="0"/>
                        </a:rPr>
                      </a:br>
                      <a:r>
                        <a:rPr kumimoji="0" lang="it-IT" sz="1200" b="0" i="0" u="none" strike="noStrike" cap="none" normalizeH="0" baseline="0" dirty="0" smtClean="0">
                          <a:ln>
                            <a:noFill/>
                          </a:ln>
                          <a:solidFill>
                            <a:schemeClr val="bg1"/>
                          </a:solidFill>
                          <a:effectLst/>
                          <a:latin typeface="Arial" pitchFamily="34" charset="0"/>
                          <a:cs typeface="Times New Roman" pitchFamily="18" charset="0"/>
                        </a:rPr>
                        <a:t>EI 90 (i</a:t>
                      </a:r>
                      <a:r>
                        <a:rPr kumimoji="0" lang="it-IT" sz="1200" b="0" i="0" u="none" strike="noStrike" cap="none" normalizeH="0" baseline="0" dirty="0" smtClean="0">
                          <a:ln>
                            <a:noFill/>
                          </a:ln>
                          <a:solidFill>
                            <a:schemeClr val="bg1"/>
                          </a:solidFill>
                          <a:effectLst/>
                          <a:latin typeface="Arial" pitchFamily="34" charset="0"/>
                          <a:cs typeface="Times New Roman" pitchFamily="18" charset="0"/>
                          <a:sym typeface="Symbol" pitchFamily="18" charset="2"/>
                        </a:rPr>
                        <a:t></a:t>
                      </a:r>
                      <a:r>
                        <a:rPr kumimoji="0" lang="it-IT" sz="1200" b="0" i="0" u="none" strike="noStrike" cap="none" normalizeH="0" baseline="0" dirty="0" smtClean="0">
                          <a:ln>
                            <a:noFill/>
                          </a:ln>
                          <a:solidFill>
                            <a:schemeClr val="bg1"/>
                          </a:solidFill>
                          <a:effectLst/>
                          <a:latin typeface="Arial" pitchFamily="34" charset="0"/>
                          <a:cs typeface="Times New Roman" pitchFamily="18" charset="0"/>
                        </a:rPr>
                        <a:t>o)</a:t>
                      </a:r>
                      <a:br>
                        <a:rPr kumimoji="0" lang="it-IT" sz="1200" b="0" i="0" u="none" strike="noStrike" cap="none" normalizeH="0" baseline="0" dirty="0" smtClean="0">
                          <a:ln>
                            <a:noFill/>
                          </a:ln>
                          <a:solidFill>
                            <a:schemeClr val="bg1"/>
                          </a:solidFill>
                          <a:effectLst/>
                          <a:latin typeface="Arial" pitchFamily="34" charset="0"/>
                          <a:cs typeface="Times New Roman" pitchFamily="18" charset="0"/>
                        </a:rPr>
                      </a:br>
                      <a:r>
                        <a:rPr kumimoji="0" lang="it-IT" sz="1200" b="0" i="0" u="none" strike="noStrike" cap="none" normalizeH="0" baseline="0" dirty="0" smtClean="0">
                          <a:ln>
                            <a:noFill/>
                          </a:ln>
                          <a:solidFill>
                            <a:schemeClr val="bg1"/>
                          </a:solidFill>
                          <a:effectLst/>
                          <a:latin typeface="Arial" pitchFamily="34" charset="0"/>
                          <a:cs typeface="Times New Roman" pitchFamily="18" charset="0"/>
                        </a:rPr>
                        <a:t>und </a:t>
                      </a:r>
                      <a:r>
                        <a:rPr kumimoji="0" lang="it-IT" sz="1200" b="0" i="0" u="none" strike="noStrike" cap="none" normalizeH="0" baseline="0" dirty="0" err="1" smtClean="0">
                          <a:ln>
                            <a:noFill/>
                          </a:ln>
                          <a:solidFill>
                            <a:schemeClr val="bg1"/>
                          </a:solidFill>
                          <a:effectLst/>
                          <a:latin typeface="Arial" pitchFamily="34" charset="0"/>
                          <a:cs typeface="Times New Roman" pitchFamily="18" charset="0"/>
                        </a:rPr>
                        <a:t>Gxx</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r h="57176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400" b="0" i="0" u="none" strike="noStrike" cap="none" normalizeH="0" baseline="0" dirty="0" err="1" smtClean="0">
                          <a:ln>
                            <a:noFill/>
                          </a:ln>
                          <a:solidFill>
                            <a:schemeClr val="bg1"/>
                          </a:solidFill>
                          <a:effectLst/>
                          <a:latin typeface="Arial" pitchFamily="34" charset="0"/>
                          <a:cs typeface="Times New Roman" pitchFamily="18" charset="0"/>
                        </a:rPr>
                        <a:t>Feuerwider-standsfähigkeit</a:t>
                      </a:r>
                      <a:r>
                        <a:rPr kumimoji="0" lang="de-DE" sz="1400" b="0" i="0" u="none" strike="noStrike" cap="none" normalizeH="0" baseline="0" dirty="0" smtClean="0">
                          <a:ln>
                            <a:noFill/>
                          </a:ln>
                          <a:solidFill>
                            <a:schemeClr val="bg1"/>
                          </a:solidFill>
                          <a:effectLst/>
                          <a:latin typeface="Arial" pitchFamily="34" charset="0"/>
                          <a:cs typeface="Times New Roman" pitchFamily="18" charset="0"/>
                        </a:rPr>
                        <a:t> </a:t>
                      </a:r>
                      <a:br>
                        <a:rPr kumimoji="0" lang="de-DE" sz="1400" b="0" i="0" u="none" strike="noStrike" cap="none" normalizeH="0" baseline="0" dirty="0" smtClean="0">
                          <a:ln>
                            <a:noFill/>
                          </a:ln>
                          <a:solidFill>
                            <a:schemeClr val="bg1"/>
                          </a:solidFill>
                          <a:effectLst/>
                          <a:latin typeface="Arial" pitchFamily="34" charset="0"/>
                          <a:cs typeface="Times New Roman" pitchFamily="18" charset="0"/>
                        </a:rPr>
                      </a:br>
                      <a:r>
                        <a:rPr kumimoji="0" lang="de-DE" sz="1400" b="0" i="0" u="none" strike="noStrike" cap="none" normalizeH="0" baseline="0" dirty="0" smtClean="0">
                          <a:ln>
                            <a:noFill/>
                          </a:ln>
                          <a:solidFill>
                            <a:schemeClr val="bg1"/>
                          </a:solidFill>
                          <a:effectLst/>
                          <a:latin typeface="Arial" pitchFamily="34" charset="0"/>
                          <a:cs typeface="Times New Roman" pitchFamily="18" charset="0"/>
                        </a:rPr>
                        <a:t>120 Minuten</a:t>
                      </a:r>
                      <a:endParaRPr kumimoji="0" lang="de-DE" sz="24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ts val="600"/>
                        </a:spcBef>
                        <a:spcAft>
                          <a:spcPts val="60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120</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120-U/U</a:t>
                      </a:r>
                      <a:r>
                        <a:rPr kumimoji="0" lang="de-DE" sz="1200" b="0" i="0" u="none" strike="noStrike" cap="none" normalizeH="0" baseline="30000" dirty="0" smtClean="0">
                          <a:ln>
                            <a:noFill/>
                          </a:ln>
                          <a:solidFill>
                            <a:schemeClr val="bg1"/>
                          </a:solidFill>
                          <a:effectLst/>
                          <a:latin typeface="Arial" pitchFamily="34" charset="0"/>
                          <a:cs typeface="Times New Roman" pitchFamily="18" charset="0"/>
                        </a:rPr>
                        <a:t/>
                      </a:r>
                      <a:br>
                        <a:rPr kumimoji="0" lang="de-DE" sz="1200" b="0" i="0" u="none" strike="noStrike" cap="none" normalizeH="0" baseline="30000" dirty="0" smtClean="0">
                          <a:ln>
                            <a:noFill/>
                          </a:ln>
                          <a:solidFill>
                            <a:schemeClr val="bg1"/>
                          </a:solidFill>
                          <a:effectLst/>
                          <a:latin typeface="Arial" pitchFamily="34" charset="0"/>
                          <a:cs typeface="Times New Roman" pitchFamily="18" charset="0"/>
                        </a:rPr>
                      </a:br>
                      <a:r>
                        <a:rPr kumimoji="0" lang="de-DE" sz="1200" b="0" i="0" u="none" strike="noStrike" cap="none" normalizeH="0" baseline="0" dirty="0" smtClean="0">
                          <a:ln>
                            <a:noFill/>
                          </a:ln>
                          <a:solidFill>
                            <a:schemeClr val="bg1"/>
                          </a:solidFill>
                          <a:effectLst/>
                          <a:latin typeface="Arial" pitchFamily="34" charset="0"/>
                          <a:cs typeface="Times New Roman" pitchFamily="18" charset="0"/>
                        </a:rPr>
                        <a:t>EI 120-C/U</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bg1"/>
                          </a:solidFill>
                          <a:effectLst/>
                          <a:latin typeface="Arial" pitchFamily="34" charset="0"/>
                          <a:cs typeface="Times New Roman" pitchFamily="18" charset="0"/>
                        </a:rPr>
                        <a:t>--</a:t>
                      </a:r>
                      <a:endParaRPr kumimoji="0" lang="de-DE" sz="20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de-DE" sz="1200" b="0" i="0" u="none" strike="noStrike" cap="none" normalizeH="0" baseline="0" dirty="0" smtClean="0">
                        <a:ln>
                          <a:noFill/>
                        </a:ln>
                        <a:solidFill>
                          <a:schemeClr val="bg1"/>
                        </a:solidFill>
                        <a:effectLst/>
                        <a:latin typeface="Arial" pitchFamily="34" charset="0"/>
                        <a:cs typeface="Times New Roman" pitchFamily="18" charset="0"/>
                      </a:endParaRPr>
                    </a:p>
                  </a:txBody>
                  <a:tcPr marL="30190" marR="30190" marT="0" marB="0"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noFill/>
                  </a:tcPr>
                </a:tc>
              </a:tr>
            </a:tbl>
          </a:graphicData>
        </a:graphic>
      </p:graphicFrame>
      <p:pic>
        <p:nvPicPr>
          <p:cNvPr id="4"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2266070" y="785794"/>
            <a:ext cx="5402368" cy="1008063"/>
          </a:xfrm>
        </p:spPr>
        <p:txBody>
          <a:bodyPr/>
          <a:lstStyle/>
          <a:p>
            <a:pPr eaLnBrk="1" hangingPunct="1"/>
            <a:r>
              <a:rPr lang="de-DE" sz="3200" dirty="0" smtClean="0"/>
              <a:t>Elektrischer Funktionserhalt</a:t>
            </a:r>
            <a:br>
              <a:rPr lang="de-DE" sz="3200" dirty="0" smtClean="0"/>
            </a:br>
            <a:r>
              <a:rPr lang="de-DE" sz="3200" dirty="0" smtClean="0"/>
              <a:t> </a:t>
            </a:r>
            <a:r>
              <a:rPr lang="de-DE" sz="2000" dirty="0" smtClean="0"/>
              <a:t>Was ist Elektrischer Funktionserhalt?</a:t>
            </a:r>
          </a:p>
        </p:txBody>
      </p:sp>
      <p:sp>
        <p:nvSpPr>
          <p:cNvPr id="278531" name="Rectangle 3"/>
          <p:cNvSpPr>
            <a:spLocks noChangeArrowheads="1"/>
          </p:cNvSpPr>
          <p:nvPr/>
        </p:nvSpPr>
        <p:spPr bwMode="auto">
          <a:xfrm>
            <a:off x="0" y="2895600"/>
            <a:ext cx="9907588" cy="2973122"/>
          </a:xfrm>
          <a:prstGeom prst="rect">
            <a:avLst/>
          </a:prstGeom>
          <a:noFill/>
          <a:ln w="9525">
            <a:noFill/>
            <a:miter lim="800000"/>
            <a:headEnd/>
            <a:tailEnd/>
          </a:ln>
        </p:spPr>
        <p:txBody>
          <a:bodyPr>
            <a:spAutoFit/>
          </a:bodyPr>
          <a:lstStyle/>
          <a:p>
            <a:pPr algn="ctr">
              <a:spcBef>
                <a:spcPct val="20000"/>
              </a:spcBef>
              <a:buClr>
                <a:schemeClr val="tx1"/>
              </a:buClr>
              <a:buSzPct val="75000"/>
              <a:buFont typeface="Wingdings" pitchFamily="2" charset="2"/>
              <a:buNone/>
            </a:pPr>
            <a:r>
              <a:rPr lang="de-DE" sz="2400" dirty="0"/>
              <a:t>Es wird immer eine komplette Kabelanlage geprüft</a:t>
            </a:r>
            <a:r>
              <a:rPr lang="de-DE" sz="2400" b="0" dirty="0"/>
              <a:t>, </a:t>
            </a:r>
          </a:p>
          <a:p>
            <a:pPr algn="ctr">
              <a:spcBef>
                <a:spcPct val="20000"/>
              </a:spcBef>
              <a:buClr>
                <a:schemeClr val="tx1"/>
              </a:buClr>
              <a:buSzPct val="75000"/>
              <a:buFont typeface="Wingdings" pitchFamily="2" charset="2"/>
              <a:buNone/>
            </a:pPr>
            <a:r>
              <a:rPr lang="de-DE" sz="2400" b="0" dirty="0"/>
              <a:t> </a:t>
            </a:r>
          </a:p>
          <a:p>
            <a:pPr algn="ctr">
              <a:spcBef>
                <a:spcPct val="20000"/>
              </a:spcBef>
              <a:buClr>
                <a:schemeClr val="tx1"/>
              </a:buClr>
              <a:buSzPct val="75000"/>
              <a:buFont typeface="Wingdings" pitchFamily="2" charset="2"/>
              <a:buNone/>
            </a:pPr>
            <a:r>
              <a:rPr lang="de-DE" sz="2400" b="0" dirty="0" err="1"/>
              <a:t>d.h</a:t>
            </a:r>
            <a:r>
              <a:rPr lang="de-DE" sz="2400" b="0" dirty="0"/>
              <a:t>. Funktionserhalt kann nur eine komplette Leitungsanlage    (mit Verbindungsdosen) einschließlich Verlegesystem haben.</a:t>
            </a:r>
          </a:p>
          <a:p>
            <a:pPr algn="ctr">
              <a:spcBef>
                <a:spcPct val="20000"/>
              </a:spcBef>
              <a:buClr>
                <a:schemeClr val="tx1"/>
              </a:buClr>
              <a:buSzPct val="75000"/>
              <a:buFont typeface="Wingdings" pitchFamily="2" charset="2"/>
              <a:buNone/>
            </a:pPr>
            <a:endParaRPr lang="de-DE" sz="2400" b="0" dirty="0"/>
          </a:p>
          <a:p>
            <a:pPr lvl="1" algn="ctr">
              <a:spcBef>
                <a:spcPct val="20000"/>
              </a:spcBef>
              <a:buClr>
                <a:schemeClr val="tx1"/>
              </a:buClr>
              <a:buSzPct val="100000"/>
            </a:pPr>
            <a:r>
              <a:rPr lang="de-DE" sz="2400" b="0" dirty="0"/>
              <a:t> Auch Dübel, Kabel und sonstiges Befestigungsmaterial    müssen einen bauaufsichtlichen Verwendbarkeitsnachweis haben! </a:t>
            </a:r>
          </a:p>
        </p:txBody>
      </p:sp>
      <p:sp>
        <p:nvSpPr>
          <p:cNvPr id="12293" name="Text Box 4"/>
          <p:cNvSpPr txBox="1">
            <a:spLocks noChangeArrowheads="1"/>
          </p:cNvSpPr>
          <p:nvPr/>
        </p:nvSpPr>
        <p:spPr bwMode="auto">
          <a:xfrm>
            <a:off x="3239282" y="1928802"/>
            <a:ext cx="3429024" cy="519113"/>
          </a:xfrm>
          <a:prstGeom prst="rect">
            <a:avLst/>
          </a:prstGeom>
          <a:noFill/>
          <a:ln w="9525">
            <a:noFill/>
            <a:miter lim="800000"/>
            <a:headEnd/>
            <a:tailEnd/>
          </a:ln>
        </p:spPr>
        <p:txBody>
          <a:bodyPr wrap="square">
            <a:spAutoFit/>
          </a:bodyPr>
          <a:lstStyle/>
          <a:p>
            <a:pPr algn="ctr">
              <a:spcBef>
                <a:spcPct val="50000"/>
              </a:spcBef>
            </a:pPr>
            <a:r>
              <a:rPr lang="de-DE" sz="2800" dirty="0"/>
              <a:t>DIN 4102 Teil 12</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Grp="1" noChangeArrowheads="1"/>
          </p:cNvSpPr>
          <p:nvPr>
            <p:ph type="title"/>
          </p:nvPr>
        </p:nvSpPr>
        <p:spPr>
          <a:xfrm>
            <a:off x="194368" y="214290"/>
            <a:ext cx="9217840" cy="1008063"/>
          </a:xfrm>
        </p:spPr>
        <p:txBody>
          <a:bodyPr/>
          <a:lstStyle/>
          <a:p>
            <a:pPr eaLnBrk="1" hangingPunct="1"/>
            <a:r>
              <a:rPr lang="de-DE" sz="3200" dirty="0" smtClean="0"/>
              <a:t>Elektrischer Funktionserhalt</a:t>
            </a:r>
            <a:br>
              <a:rPr lang="de-DE" sz="3200" dirty="0" smtClean="0"/>
            </a:br>
            <a:r>
              <a:rPr lang="de-DE" sz="3200" dirty="0" smtClean="0"/>
              <a:t> </a:t>
            </a:r>
            <a:r>
              <a:rPr lang="de-DE" sz="2000" dirty="0" smtClean="0"/>
              <a:t>Wie wird der Funktionserhalt geprüft?</a:t>
            </a:r>
          </a:p>
        </p:txBody>
      </p:sp>
      <p:sp>
        <p:nvSpPr>
          <p:cNvPr id="13316" name="Rectangle 3"/>
          <p:cNvSpPr>
            <a:spLocks noChangeArrowheads="1"/>
          </p:cNvSpPr>
          <p:nvPr/>
        </p:nvSpPr>
        <p:spPr bwMode="auto">
          <a:xfrm>
            <a:off x="4375851" y="2514600"/>
            <a:ext cx="5531737" cy="1676400"/>
          </a:xfrm>
          <a:prstGeom prst="rect">
            <a:avLst/>
          </a:prstGeom>
          <a:noFill/>
          <a:ln w="9525">
            <a:noFill/>
            <a:miter lim="800000"/>
            <a:headEnd/>
            <a:tailEnd/>
          </a:ln>
        </p:spPr>
        <p:txBody>
          <a:bodyPr anchor="ctr"/>
          <a:lstStyle/>
          <a:p>
            <a:endParaRPr lang="de-DE" sz="2600"/>
          </a:p>
        </p:txBody>
      </p:sp>
      <p:sp>
        <p:nvSpPr>
          <p:cNvPr id="13317" name="Text Box 4"/>
          <p:cNvSpPr txBox="1">
            <a:spLocks noChangeArrowheads="1"/>
          </p:cNvSpPr>
          <p:nvPr/>
        </p:nvSpPr>
        <p:spPr bwMode="auto">
          <a:xfrm>
            <a:off x="381762" y="1571612"/>
            <a:ext cx="4045598" cy="461665"/>
          </a:xfrm>
          <a:prstGeom prst="rect">
            <a:avLst/>
          </a:prstGeom>
          <a:noFill/>
          <a:ln w="9525">
            <a:noFill/>
            <a:miter lim="800000"/>
            <a:headEnd/>
            <a:tailEnd/>
          </a:ln>
        </p:spPr>
        <p:txBody>
          <a:bodyPr>
            <a:spAutoFit/>
          </a:bodyPr>
          <a:lstStyle/>
          <a:p>
            <a:pPr>
              <a:spcBef>
                <a:spcPct val="50000"/>
              </a:spcBef>
            </a:pPr>
            <a:r>
              <a:rPr lang="de-DE" dirty="0"/>
              <a:t>    Prüfung nach DIN 4102</a:t>
            </a:r>
          </a:p>
        </p:txBody>
      </p:sp>
      <p:sp>
        <p:nvSpPr>
          <p:cNvPr id="13318" name="Text Box 5"/>
          <p:cNvSpPr txBox="1">
            <a:spLocks noChangeArrowheads="1"/>
          </p:cNvSpPr>
          <p:nvPr/>
        </p:nvSpPr>
        <p:spPr bwMode="auto">
          <a:xfrm>
            <a:off x="5118920" y="1858352"/>
            <a:ext cx="3715346" cy="784830"/>
          </a:xfrm>
          <a:prstGeom prst="rect">
            <a:avLst/>
          </a:prstGeom>
          <a:noFill/>
          <a:ln w="9525">
            <a:noFill/>
            <a:miter lim="800000"/>
            <a:headEnd/>
            <a:tailEnd/>
          </a:ln>
        </p:spPr>
        <p:txBody>
          <a:bodyPr>
            <a:spAutoFit/>
          </a:bodyPr>
          <a:lstStyle/>
          <a:p>
            <a:pPr>
              <a:spcBef>
                <a:spcPct val="50000"/>
              </a:spcBef>
              <a:buClr>
                <a:schemeClr val="bg1"/>
              </a:buClr>
              <a:buFont typeface="Wingdings" pitchFamily="2" charset="2"/>
              <a:buChar char="Ø"/>
            </a:pPr>
            <a:r>
              <a:rPr lang="de-DE" dirty="0"/>
              <a:t> </a:t>
            </a:r>
            <a:r>
              <a:rPr lang="de-DE" dirty="0" err="1"/>
              <a:t>ETK</a:t>
            </a:r>
            <a:endParaRPr lang="de-DE" dirty="0"/>
          </a:p>
          <a:p>
            <a:pPr>
              <a:spcBef>
                <a:spcPct val="50000"/>
              </a:spcBef>
              <a:buFont typeface="Wingdings" pitchFamily="2" charset="2"/>
              <a:buNone/>
            </a:pPr>
            <a:r>
              <a:rPr lang="de-DE" sz="1400" dirty="0"/>
              <a:t>      Einheits-Temperaturzeitkurve</a:t>
            </a:r>
          </a:p>
        </p:txBody>
      </p:sp>
      <p:graphicFrame>
        <p:nvGraphicFramePr>
          <p:cNvPr id="18" name="Diagramm 17"/>
          <p:cNvGraphicFramePr>
            <a:graphicFrameLocks noGrp="1"/>
          </p:cNvGraphicFramePr>
          <p:nvPr/>
        </p:nvGraphicFramePr>
        <p:xfrm>
          <a:off x="4668042" y="2857496"/>
          <a:ext cx="4953794" cy="3152776"/>
        </p:xfrm>
        <a:graphic>
          <a:graphicData uri="http://schemas.openxmlformats.org/drawingml/2006/chart">
            <c:chart xmlns:c="http://schemas.openxmlformats.org/drawingml/2006/chart" xmlns:r="http://schemas.openxmlformats.org/officeDocument/2006/relationships" r:id="rId3"/>
          </a:graphicData>
        </a:graphic>
      </p:graphicFrame>
      <p:pic>
        <p:nvPicPr>
          <p:cNvPr id="10" name="Grafik 9" descr="Bild1.jpg"/>
          <p:cNvPicPr>
            <a:picLocks noChangeAspect="1"/>
          </p:cNvPicPr>
          <p:nvPr/>
        </p:nvPicPr>
        <p:blipFill>
          <a:blip r:embed="rId4" cstate="print"/>
          <a:srcRect r="23789" b="7764"/>
          <a:stretch>
            <a:fillRect/>
          </a:stretch>
        </p:blipFill>
        <p:spPr>
          <a:xfrm>
            <a:off x="0" y="2857496"/>
            <a:ext cx="4668042" cy="3478026"/>
          </a:xfrm>
          <a:prstGeom prst="rect">
            <a:avLst/>
          </a:prstGeom>
        </p:spPr>
      </p:pic>
      <p:pic>
        <p:nvPicPr>
          <p:cNvPr id="8"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fik 5" descr="Bild3.jpg"/>
          <p:cNvPicPr>
            <a:picLocks noChangeAspect="1"/>
          </p:cNvPicPr>
          <p:nvPr/>
        </p:nvPicPr>
        <p:blipFill>
          <a:blip r:embed="rId2" cstate="print"/>
          <a:srcRect l="9494" r="16457" b="23824"/>
          <a:stretch>
            <a:fillRect/>
          </a:stretch>
        </p:blipFill>
        <p:spPr>
          <a:xfrm>
            <a:off x="2329541" y="2068015"/>
            <a:ext cx="7624913" cy="4790009"/>
          </a:xfrm>
          <a:prstGeom prst="rect">
            <a:avLst/>
          </a:prstGeom>
        </p:spPr>
      </p:pic>
      <p:sp>
        <p:nvSpPr>
          <p:cNvPr id="14339" name="Rectangle 3"/>
          <p:cNvSpPr>
            <a:spLocks noChangeArrowheads="1"/>
          </p:cNvSpPr>
          <p:nvPr/>
        </p:nvSpPr>
        <p:spPr bwMode="auto">
          <a:xfrm>
            <a:off x="167448" y="285728"/>
            <a:ext cx="8309645" cy="1008063"/>
          </a:xfrm>
          <a:prstGeom prst="rect">
            <a:avLst/>
          </a:prstGeom>
          <a:noFill/>
          <a:ln w="9525">
            <a:noFill/>
            <a:miter lim="800000"/>
            <a:headEnd/>
            <a:tailEnd/>
          </a:ln>
        </p:spPr>
        <p:txBody>
          <a:bodyPr anchor="ctr"/>
          <a:lstStyle/>
          <a:p>
            <a:r>
              <a:rPr lang="de-DE" sz="3200" dirty="0" smtClean="0">
                <a:latin typeface="Frutiger 45 Light"/>
              </a:rPr>
              <a:t>Elektrischer Funktionserhalt</a:t>
            </a:r>
          </a:p>
          <a:p>
            <a:r>
              <a:rPr lang="de-DE" dirty="0" smtClean="0">
                <a:latin typeface="Frutiger 45 Light"/>
              </a:rPr>
              <a:t>Brandversuch </a:t>
            </a:r>
            <a:r>
              <a:rPr lang="de-DE" dirty="0">
                <a:latin typeface="Frutiger 45 Light"/>
              </a:rPr>
              <a:t>nach DIN 4102 Teil 12</a:t>
            </a:r>
          </a:p>
        </p:txBody>
      </p:sp>
      <p:sp>
        <p:nvSpPr>
          <p:cNvPr id="14341" name="Textfeld 4"/>
          <p:cNvSpPr txBox="1">
            <a:spLocks noChangeArrowheads="1"/>
          </p:cNvSpPr>
          <p:nvPr/>
        </p:nvSpPr>
        <p:spPr bwMode="auto">
          <a:xfrm>
            <a:off x="310324" y="2000240"/>
            <a:ext cx="1780270" cy="461665"/>
          </a:xfrm>
          <a:prstGeom prst="rect">
            <a:avLst/>
          </a:prstGeom>
          <a:noFill/>
          <a:ln w="9525">
            <a:noFill/>
            <a:miter lim="800000"/>
            <a:headEnd/>
            <a:tailEnd/>
          </a:ln>
        </p:spPr>
        <p:txBody>
          <a:bodyPr>
            <a:spAutoFit/>
          </a:bodyPr>
          <a:lstStyle/>
          <a:p>
            <a:r>
              <a:rPr lang="de-DE" dirty="0"/>
              <a:t>Brandofen</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1" name="Picture 3" descr="DCP_4140"/>
          <p:cNvPicPr>
            <a:picLocks noChangeAspect="1" noChangeArrowheads="1"/>
          </p:cNvPicPr>
          <p:nvPr/>
        </p:nvPicPr>
        <p:blipFill>
          <a:blip r:embed="rId2" cstate="print"/>
          <a:srcRect/>
          <a:stretch>
            <a:fillRect/>
          </a:stretch>
        </p:blipFill>
        <p:spPr bwMode="auto">
          <a:xfrm>
            <a:off x="2688889" y="2407581"/>
            <a:ext cx="7265565" cy="4450443"/>
          </a:xfrm>
          <a:prstGeom prst="rect">
            <a:avLst/>
          </a:prstGeom>
          <a:noFill/>
          <a:ln w="9525">
            <a:noFill/>
            <a:miter lim="800000"/>
            <a:headEnd/>
            <a:tailEnd/>
          </a:ln>
        </p:spPr>
      </p:pic>
      <p:sp>
        <p:nvSpPr>
          <p:cNvPr id="73732" name="Rectangle 4"/>
          <p:cNvSpPr>
            <a:spLocks noChangeArrowheads="1"/>
          </p:cNvSpPr>
          <p:nvPr/>
        </p:nvSpPr>
        <p:spPr bwMode="auto">
          <a:xfrm>
            <a:off x="194368" y="765176"/>
            <a:ext cx="8309645" cy="1008063"/>
          </a:xfrm>
          <a:prstGeom prst="rect">
            <a:avLst/>
          </a:prstGeom>
          <a:noFill/>
          <a:ln w="9525">
            <a:noFill/>
            <a:miter lim="800000"/>
            <a:headEnd/>
            <a:tailEnd/>
          </a:ln>
        </p:spPr>
        <p:txBody>
          <a:bodyPr anchor="ctr"/>
          <a:lstStyle/>
          <a:p>
            <a:r>
              <a:rPr lang="de-DE" sz="3200" dirty="0" smtClean="0">
                <a:latin typeface="Frutiger 45 Light"/>
              </a:rPr>
              <a:t>Elektrischer Funktionserhalt</a:t>
            </a:r>
            <a:r>
              <a:rPr lang="de-DE" sz="3200" dirty="0">
                <a:latin typeface="Frutiger 45 Light"/>
              </a:rPr>
              <a:t/>
            </a:r>
            <a:br>
              <a:rPr lang="de-DE" sz="3200" dirty="0">
                <a:latin typeface="Frutiger 45 Light"/>
              </a:rPr>
            </a:br>
            <a:r>
              <a:rPr lang="de-DE" sz="2800" dirty="0">
                <a:latin typeface="Frutiger 45 Light"/>
              </a:rPr>
              <a:t> </a:t>
            </a:r>
            <a:r>
              <a:rPr lang="de-DE" dirty="0">
                <a:latin typeface="Frutiger 45 Light"/>
              </a:rPr>
              <a:t>Prüfaufbau Außenansicht Ofen</a:t>
            </a:r>
          </a:p>
        </p:txBody>
      </p:sp>
      <p:pic>
        <p:nvPicPr>
          <p:cNvPr id="4"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liennummernplatzhalter 5"/>
          <p:cNvSpPr>
            <a:spLocks noGrp="1"/>
          </p:cNvSpPr>
          <p:nvPr>
            <p:ph type="sldNum" sz="quarter" idx="4294967295"/>
          </p:nvPr>
        </p:nvSpPr>
        <p:spPr>
          <a:xfrm>
            <a:off x="7100438" y="6245225"/>
            <a:ext cx="2311771" cy="476250"/>
          </a:xfrm>
          <a:prstGeom prst="rect">
            <a:avLst/>
          </a:prstGeom>
          <a:noFill/>
        </p:spPr>
        <p:txBody>
          <a:bodyPr/>
          <a:lstStyle/>
          <a:p>
            <a:fld id="{AEEC351A-FB6D-4749-9138-91986FA66584}" type="slidenum">
              <a:rPr lang="de-DE" smtClean="0">
                <a:latin typeface="Arial" pitchFamily="34" charset="0"/>
                <a:cs typeface="Arial" pitchFamily="34" charset="0"/>
              </a:rPr>
              <a:pPr/>
              <a:t>26</a:t>
            </a:fld>
            <a:endParaRPr lang="de-DE" smtClean="0">
              <a:latin typeface="Arial" pitchFamily="34" charset="0"/>
              <a:cs typeface="Arial" pitchFamily="34" charset="0"/>
            </a:endParaRPr>
          </a:p>
        </p:txBody>
      </p:sp>
      <p:pic>
        <p:nvPicPr>
          <p:cNvPr id="15363" name="Picture 1027" descr="MPA-Deckenaufbau"/>
          <p:cNvPicPr>
            <a:picLocks noChangeAspect="1" noChangeArrowheads="1"/>
          </p:cNvPicPr>
          <p:nvPr/>
        </p:nvPicPr>
        <p:blipFill>
          <a:blip r:embed="rId3" cstate="print"/>
          <a:srcRect/>
          <a:stretch>
            <a:fillRect/>
          </a:stretch>
        </p:blipFill>
        <p:spPr bwMode="auto">
          <a:xfrm>
            <a:off x="2358637" y="2508274"/>
            <a:ext cx="7595817" cy="4349750"/>
          </a:xfrm>
          <a:prstGeom prst="rect">
            <a:avLst/>
          </a:prstGeom>
          <a:noFill/>
          <a:ln w="9525">
            <a:noFill/>
            <a:miter lim="800000"/>
            <a:headEnd/>
            <a:tailEnd/>
          </a:ln>
        </p:spPr>
      </p:pic>
      <p:sp>
        <p:nvSpPr>
          <p:cNvPr id="15364" name="Text Box 1028"/>
          <p:cNvSpPr txBox="1">
            <a:spLocks noChangeArrowheads="1"/>
          </p:cNvSpPr>
          <p:nvPr/>
        </p:nvSpPr>
        <p:spPr bwMode="auto">
          <a:xfrm>
            <a:off x="238886" y="1857364"/>
            <a:ext cx="1981518" cy="3170099"/>
          </a:xfrm>
          <a:prstGeom prst="rect">
            <a:avLst/>
          </a:prstGeom>
          <a:noFill/>
          <a:ln w="9525">
            <a:noFill/>
            <a:miter lim="800000"/>
            <a:headEnd/>
            <a:tailEnd/>
          </a:ln>
        </p:spPr>
        <p:txBody>
          <a:bodyPr>
            <a:spAutoFit/>
          </a:bodyPr>
          <a:lstStyle/>
          <a:p>
            <a:pPr>
              <a:spcBef>
                <a:spcPct val="50000"/>
              </a:spcBef>
            </a:pPr>
            <a:r>
              <a:rPr lang="de-DE" sz="2000" b="0" dirty="0"/>
              <a:t>Deckenaufbau mit Prüflingen </a:t>
            </a:r>
            <a:r>
              <a:rPr lang="de-DE" sz="2000" b="0" dirty="0" err="1"/>
              <a:t>WKE</a:t>
            </a:r>
            <a:r>
              <a:rPr lang="de-DE" sz="2000" b="0" dirty="0"/>
              <a:t> 200 und </a:t>
            </a:r>
            <a:r>
              <a:rPr lang="de-DE" sz="2000" b="0" dirty="0" err="1"/>
              <a:t>WKE</a:t>
            </a:r>
            <a:r>
              <a:rPr lang="de-DE" sz="2000" b="0" dirty="0"/>
              <a:t> 400</a:t>
            </a:r>
          </a:p>
          <a:p>
            <a:pPr>
              <a:spcBef>
                <a:spcPct val="50000"/>
              </a:spcBef>
            </a:pPr>
            <a:endParaRPr lang="de-DE" sz="2000" b="0" dirty="0"/>
          </a:p>
          <a:p>
            <a:pPr>
              <a:spcBef>
                <a:spcPct val="50000"/>
              </a:spcBef>
            </a:pPr>
            <a:r>
              <a:rPr lang="de-DE" sz="2000" b="0" dirty="0"/>
              <a:t>Befestigung der Kabel mit zugelassenen Materialien</a:t>
            </a:r>
          </a:p>
        </p:txBody>
      </p:sp>
      <p:sp>
        <p:nvSpPr>
          <p:cNvPr id="15365" name="Rectangle 1029"/>
          <p:cNvSpPr>
            <a:spLocks noGrp="1" noChangeArrowheads="1"/>
          </p:cNvSpPr>
          <p:nvPr>
            <p:ph type="title"/>
          </p:nvPr>
        </p:nvSpPr>
        <p:spPr>
          <a:xfrm>
            <a:off x="167448" y="285728"/>
            <a:ext cx="8309645" cy="1008063"/>
          </a:xfrm>
        </p:spPr>
        <p:txBody>
          <a:bodyPr/>
          <a:lstStyle/>
          <a:p>
            <a:pPr eaLnBrk="1" hangingPunct="1"/>
            <a:r>
              <a:rPr lang="de-DE" sz="3200" dirty="0" smtClean="0"/>
              <a:t>Elektrischer Funktionserhalt</a:t>
            </a:r>
            <a:br>
              <a:rPr lang="de-DE" sz="3200" dirty="0" smtClean="0"/>
            </a:br>
            <a:r>
              <a:rPr lang="de-DE" dirty="0" smtClean="0"/>
              <a:t> </a:t>
            </a:r>
            <a:r>
              <a:rPr lang="de-DE" sz="2000" dirty="0" smtClean="0"/>
              <a:t>Wie wird der Funktionserhalt geprüft?</a:t>
            </a:r>
          </a:p>
        </p:txBody>
      </p:sp>
      <p:pic>
        <p:nvPicPr>
          <p:cNvPr id="6"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el 1"/>
          <p:cNvSpPr>
            <a:spLocks noGrp="1"/>
          </p:cNvSpPr>
          <p:nvPr>
            <p:ph type="title"/>
          </p:nvPr>
        </p:nvSpPr>
        <p:spPr>
          <a:xfrm>
            <a:off x="194369" y="765176"/>
            <a:ext cx="9326205" cy="1008063"/>
          </a:xfrm>
        </p:spPr>
        <p:txBody>
          <a:bodyPr/>
          <a:lstStyle/>
          <a:p>
            <a:r>
              <a:rPr lang="de-DE" sz="3200" smtClean="0"/>
              <a:t>Brandschutz in der Elektroinstallation</a:t>
            </a:r>
            <a:r>
              <a:rPr lang="de-DE" smtClean="0"/>
              <a:t/>
            </a:r>
            <a:br>
              <a:rPr lang="de-DE" smtClean="0"/>
            </a:br>
            <a:r>
              <a:rPr lang="de-DE" sz="2400" smtClean="0"/>
              <a:t> </a:t>
            </a:r>
            <a:r>
              <a:rPr lang="de-DE" sz="2000" smtClean="0"/>
              <a:t>Wie wird der Funktionserhalt geprüft?</a:t>
            </a:r>
          </a:p>
        </p:txBody>
      </p:sp>
      <p:sp>
        <p:nvSpPr>
          <p:cNvPr id="16387" name="Inhaltsplatzhalter 2"/>
          <p:cNvSpPr>
            <a:spLocks noGrp="1"/>
          </p:cNvSpPr>
          <p:nvPr>
            <p:ph idx="1"/>
          </p:nvPr>
        </p:nvSpPr>
        <p:spPr>
          <a:xfrm>
            <a:off x="0" y="1785926"/>
            <a:ext cx="2941315" cy="1366837"/>
          </a:xfrm>
        </p:spPr>
        <p:txBody>
          <a:bodyPr/>
          <a:lstStyle/>
          <a:p>
            <a:r>
              <a:rPr lang="de-DE" sz="2000" dirty="0" smtClean="0"/>
              <a:t>Aufbau in einen Wandofen nach DIN 4102</a:t>
            </a:r>
          </a:p>
        </p:txBody>
      </p:sp>
      <p:pic>
        <p:nvPicPr>
          <p:cNvPr id="16389" name="Picture 2" descr="C:\Dokumente und Einstellungen\wwi\Desktop\Vortrag\IMG_2709.jpg"/>
          <p:cNvPicPr>
            <a:picLocks noChangeAspect="1" noChangeArrowheads="1"/>
          </p:cNvPicPr>
          <p:nvPr/>
        </p:nvPicPr>
        <p:blipFill>
          <a:blip r:embed="rId2" cstate="print"/>
          <a:srcRect/>
          <a:stretch>
            <a:fillRect/>
          </a:stretch>
        </p:blipFill>
        <p:spPr bwMode="auto">
          <a:xfrm>
            <a:off x="3714702" y="2571728"/>
            <a:ext cx="6192886" cy="4286272"/>
          </a:xfrm>
          <a:prstGeom prst="rect">
            <a:avLst/>
          </a:prstGeom>
          <a:noFill/>
          <a:ln w="9525">
            <a:noFill/>
            <a:miter lim="800000"/>
            <a:headEnd/>
            <a:tailEnd/>
          </a:ln>
        </p:spPr>
      </p:pic>
      <p:pic>
        <p:nvPicPr>
          <p:cNvPr id="5" name="Picture 3"/>
          <p:cNvPicPr>
            <a:picLocks noChangeAspect="1" noChangeArrowheads="1"/>
          </p:cNvPicPr>
          <p:nvPr/>
        </p:nvPicPr>
        <p:blipFill>
          <a:blip r:embed="rId3" cstate="screen"/>
          <a:srcRect/>
          <a:stretch>
            <a:fillRect/>
          </a:stretch>
        </p:blipFill>
        <p:spPr bwMode="auto">
          <a:xfrm>
            <a:off x="4532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Rectangle 1027"/>
          <p:cNvSpPr>
            <a:spLocks noChangeArrowheads="1"/>
          </p:cNvSpPr>
          <p:nvPr/>
        </p:nvSpPr>
        <p:spPr bwMode="auto">
          <a:xfrm>
            <a:off x="383576" y="271463"/>
            <a:ext cx="9907588" cy="461665"/>
          </a:xfrm>
          <a:prstGeom prst="rect">
            <a:avLst/>
          </a:prstGeom>
          <a:noFill/>
          <a:ln w="9525">
            <a:noFill/>
            <a:miter lim="800000"/>
            <a:headEnd/>
            <a:tailEnd/>
          </a:ln>
        </p:spPr>
        <p:txBody>
          <a:bodyPr>
            <a:spAutoFit/>
          </a:bodyPr>
          <a:lstStyle/>
          <a:p>
            <a:pPr>
              <a:spcBef>
                <a:spcPct val="20000"/>
              </a:spcBef>
              <a:buFont typeface="Wingdings" pitchFamily="2" charset="2"/>
              <a:buChar char="Ø"/>
            </a:pPr>
            <a:endParaRPr lang="de-DE"/>
          </a:p>
        </p:txBody>
      </p:sp>
      <p:sp>
        <p:nvSpPr>
          <p:cNvPr id="17412" name="Text Box 1030"/>
          <p:cNvSpPr txBox="1">
            <a:spLocks noChangeArrowheads="1"/>
          </p:cNvSpPr>
          <p:nvPr/>
        </p:nvSpPr>
        <p:spPr bwMode="auto">
          <a:xfrm>
            <a:off x="7265565" y="2565400"/>
            <a:ext cx="2642023" cy="3600986"/>
          </a:xfrm>
          <a:prstGeom prst="rect">
            <a:avLst/>
          </a:prstGeom>
          <a:noFill/>
          <a:ln w="9525">
            <a:noFill/>
            <a:miter lim="800000"/>
            <a:headEnd/>
            <a:tailEnd/>
          </a:ln>
        </p:spPr>
        <p:txBody>
          <a:bodyPr>
            <a:spAutoFit/>
          </a:bodyPr>
          <a:lstStyle/>
          <a:p>
            <a:pPr marL="342900" indent="-342900">
              <a:spcBef>
                <a:spcPct val="50000"/>
              </a:spcBef>
              <a:buClr>
                <a:schemeClr val="bg1"/>
              </a:buClr>
            </a:pPr>
            <a:r>
              <a:rPr lang="de-DE" sz="2400" dirty="0"/>
              <a:t>Überwachung</a:t>
            </a:r>
          </a:p>
          <a:p>
            <a:pPr marL="342900" indent="-342900">
              <a:spcBef>
                <a:spcPct val="50000"/>
              </a:spcBef>
              <a:buClr>
                <a:schemeClr val="bg1"/>
              </a:buClr>
            </a:pPr>
            <a:r>
              <a:rPr lang="de-DE" sz="2400" dirty="0"/>
              <a:t>auf </a:t>
            </a:r>
          </a:p>
          <a:p>
            <a:pPr marL="342900" indent="-342900">
              <a:spcBef>
                <a:spcPct val="50000"/>
              </a:spcBef>
              <a:buClr>
                <a:schemeClr val="bg1"/>
              </a:buClr>
              <a:buFontTx/>
              <a:buChar char="•"/>
            </a:pPr>
            <a:r>
              <a:rPr lang="de-DE" sz="2400" dirty="0" err="1"/>
              <a:t>Unter-brechung</a:t>
            </a:r>
            <a:endParaRPr lang="de-DE" sz="2400" dirty="0"/>
          </a:p>
          <a:p>
            <a:pPr marL="342900" indent="-342900">
              <a:spcBef>
                <a:spcPct val="50000"/>
              </a:spcBef>
              <a:buClr>
                <a:schemeClr val="bg1"/>
              </a:buClr>
            </a:pPr>
            <a:r>
              <a:rPr lang="de-DE" sz="2400" dirty="0"/>
              <a:t>    und</a:t>
            </a:r>
          </a:p>
          <a:p>
            <a:pPr marL="342900" indent="-342900">
              <a:spcBef>
                <a:spcPct val="50000"/>
              </a:spcBef>
              <a:buClr>
                <a:schemeClr val="bg1"/>
              </a:buClr>
              <a:buFontTx/>
              <a:buChar char="•"/>
            </a:pPr>
            <a:r>
              <a:rPr lang="de-DE" sz="2400" dirty="0"/>
              <a:t>Kurzschluss</a:t>
            </a:r>
          </a:p>
          <a:p>
            <a:pPr marL="342900" indent="-342900">
              <a:spcBef>
                <a:spcPct val="50000"/>
              </a:spcBef>
            </a:pPr>
            <a:endParaRPr lang="de-DE" sz="2400" dirty="0"/>
          </a:p>
        </p:txBody>
      </p:sp>
      <p:pic>
        <p:nvPicPr>
          <p:cNvPr id="17413" name="Picture 1031"/>
          <p:cNvPicPr>
            <a:picLocks noChangeAspect="1" noChangeArrowheads="1"/>
          </p:cNvPicPr>
          <p:nvPr/>
        </p:nvPicPr>
        <p:blipFill>
          <a:blip r:embed="rId2" cstate="print"/>
          <a:srcRect/>
          <a:stretch>
            <a:fillRect/>
          </a:stretch>
        </p:blipFill>
        <p:spPr bwMode="auto">
          <a:xfrm>
            <a:off x="0" y="2557462"/>
            <a:ext cx="6687622" cy="4300538"/>
          </a:xfrm>
          <a:prstGeom prst="rect">
            <a:avLst/>
          </a:prstGeom>
          <a:noFill/>
          <a:ln w="9525">
            <a:noFill/>
            <a:miter lim="800000"/>
            <a:headEnd/>
            <a:tailEnd/>
          </a:ln>
        </p:spPr>
      </p:pic>
      <p:sp>
        <p:nvSpPr>
          <p:cNvPr id="17414" name="Rectangle 1033"/>
          <p:cNvSpPr>
            <a:spLocks noGrp="1" noChangeArrowheads="1"/>
          </p:cNvSpPr>
          <p:nvPr>
            <p:ph type="title"/>
          </p:nvPr>
        </p:nvSpPr>
        <p:spPr>
          <a:xfrm>
            <a:off x="194368" y="765176"/>
            <a:ext cx="8309645" cy="1008063"/>
          </a:xfrm>
        </p:spPr>
        <p:txBody>
          <a:bodyPr/>
          <a:lstStyle/>
          <a:p>
            <a:pPr eaLnBrk="1" hangingPunct="1"/>
            <a:r>
              <a:rPr lang="de-DE" sz="3200" smtClean="0"/>
              <a:t>Brandschutz in der Elektroinstallation</a:t>
            </a:r>
            <a:r>
              <a:rPr lang="de-DE" smtClean="0"/>
              <a:t/>
            </a:r>
            <a:br>
              <a:rPr lang="de-DE" smtClean="0"/>
            </a:br>
            <a:r>
              <a:rPr lang="de-DE" smtClean="0"/>
              <a:t> </a:t>
            </a:r>
            <a:r>
              <a:rPr lang="de-DE" sz="2000" smtClean="0"/>
              <a:t>Prüfaufbau Starkstromkabel</a:t>
            </a:r>
          </a:p>
        </p:txBody>
      </p:sp>
      <p:pic>
        <p:nvPicPr>
          <p:cNvPr id="6"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26" name="Object 3"/>
          <p:cNvGraphicFramePr>
            <a:graphicFrameLocks noChangeAspect="1"/>
          </p:cNvGraphicFramePr>
          <p:nvPr/>
        </p:nvGraphicFramePr>
        <p:xfrm>
          <a:off x="0" y="5745162"/>
          <a:ext cx="3219966" cy="1112838"/>
        </p:xfrm>
        <a:graphic>
          <a:graphicData uri="http://schemas.openxmlformats.org/presentationml/2006/ole">
            <p:oleObj spid="_x0000_s1026" name="Bilddokument" r:id="rId3" imgW="2867040" imgH="1362240" progId="">
              <p:embed/>
            </p:oleObj>
          </a:graphicData>
        </a:graphic>
      </p:graphicFrame>
      <p:graphicFrame>
        <p:nvGraphicFramePr>
          <p:cNvPr id="1027" name="Object 4"/>
          <p:cNvGraphicFramePr>
            <a:graphicFrameLocks noChangeAspect="1"/>
          </p:cNvGraphicFramePr>
          <p:nvPr>
            <p:ph type="body" idx="1"/>
          </p:nvPr>
        </p:nvGraphicFramePr>
        <p:xfrm>
          <a:off x="0" y="2928934"/>
          <a:ext cx="7183001" cy="2820988"/>
        </p:xfrm>
        <a:graphic>
          <a:graphicData uri="http://schemas.openxmlformats.org/presentationml/2006/ole">
            <p:oleObj spid="_x0000_s1027" name="Bilddokument" r:id="rId4" imgW="9601200" imgH="4086360" progId="">
              <p:embed/>
            </p:oleObj>
          </a:graphicData>
        </a:graphic>
      </p:graphicFrame>
      <p:sp>
        <p:nvSpPr>
          <p:cNvPr id="1029" name="Text Box 5"/>
          <p:cNvSpPr txBox="1">
            <a:spLocks noChangeArrowheads="1"/>
          </p:cNvSpPr>
          <p:nvPr/>
        </p:nvSpPr>
        <p:spPr bwMode="auto">
          <a:xfrm>
            <a:off x="7265565" y="2420938"/>
            <a:ext cx="2642023" cy="3462486"/>
          </a:xfrm>
          <a:prstGeom prst="rect">
            <a:avLst/>
          </a:prstGeom>
          <a:noFill/>
          <a:ln w="9525">
            <a:noFill/>
            <a:miter lim="800000"/>
            <a:headEnd/>
            <a:tailEnd/>
          </a:ln>
        </p:spPr>
        <p:txBody>
          <a:bodyPr>
            <a:spAutoFit/>
          </a:bodyPr>
          <a:lstStyle/>
          <a:p>
            <a:pPr marL="342900" indent="-342900">
              <a:spcBef>
                <a:spcPct val="50000"/>
              </a:spcBef>
            </a:pPr>
            <a:r>
              <a:rPr lang="de-DE" sz="2400"/>
              <a:t>Überwachung</a:t>
            </a:r>
          </a:p>
          <a:p>
            <a:pPr marL="342900" indent="-342900">
              <a:spcBef>
                <a:spcPct val="50000"/>
              </a:spcBef>
            </a:pPr>
            <a:r>
              <a:rPr lang="de-DE" sz="2400"/>
              <a:t>auf </a:t>
            </a:r>
          </a:p>
          <a:p>
            <a:pPr marL="342900" indent="-342900">
              <a:spcBef>
                <a:spcPct val="50000"/>
              </a:spcBef>
              <a:buFontTx/>
              <a:buChar char="•"/>
            </a:pPr>
            <a:r>
              <a:rPr lang="de-DE" sz="2400"/>
              <a:t>Unter-brechung</a:t>
            </a:r>
          </a:p>
          <a:p>
            <a:pPr marL="342900" indent="-342900">
              <a:spcBef>
                <a:spcPct val="50000"/>
              </a:spcBef>
            </a:pPr>
            <a:r>
              <a:rPr lang="de-DE" sz="2400"/>
              <a:t>     und</a:t>
            </a:r>
          </a:p>
          <a:p>
            <a:pPr marL="342900" indent="-342900">
              <a:spcBef>
                <a:spcPct val="50000"/>
              </a:spcBef>
              <a:buFontTx/>
              <a:buChar char="•"/>
            </a:pPr>
            <a:r>
              <a:rPr lang="de-DE" sz="2400"/>
              <a:t>Kurzschluss</a:t>
            </a:r>
          </a:p>
          <a:p>
            <a:pPr marL="342900" indent="-342900">
              <a:spcBef>
                <a:spcPct val="50000"/>
              </a:spcBef>
            </a:pPr>
            <a:endParaRPr lang="de-DE" sz="1800" b="0"/>
          </a:p>
        </p:txBody>
      </p:sp>
      <p:sp>
        <p:nvSpPr>
          <p:cNvPr id="1030" name="Rectangle 6"/>
          <p:cNvSpPr>
            <a:spLocks noChangeArrowheads="1"/>
          </p:cNvSpPr>
          <p:nvPr/>
        </p:nvSpPr>
        <p:spPr bwMode="auto">
          <a:xfrm>
            <a:off x="194368" y="765176"/>
            <a:ext cx="8309645" cy="1008063"/>
          </a:xfrm>
          <a:prstGeom prst="rect">
            <a:avLst/>
          </a:prstGeom>
          <a:noFill/>
          <a:ln w="9525">
            <a:noFill/>
            <a:miter lim="800000"/>
            <a:headEnd/>
            <a:tailEnd/>
          </a:ln>
        </p:spPr>
        <p:txBody>
          <a:bodyPr anchor="ctr"/>
          <a:lstStyle/>
          <a:p>
            <a:r>
              <a:rPr lang="de-DE" sz="3200" dirty="0">
                <a:latin typeface="Frutiger 45 Light"/>
              </a:rPr>
              <a:t>Brandschutz in der Elektroinstallation</a:t>
            </a:r>
            <a:br>
              <a:rPr lang="de-DE" sz="3200" dirty="0">
                <a:latin typeface="Frutiger 45 Light"/>
              </a:rPr>
            </a:br>
            <a:r>
              <a:rPr lang="de-DE" sz="3200" dirty="0">
                <a:latin typeface="Frutiger 45 Light"/>
              </a:rPr>
              <a:t> </a:t>
            </a:r>
            <a:r>
              <a:rPr lang="de-DE" dirty="0">
                <a:latin typeface="Frutiger 45 Light"/>
              </a:rPr>
              <a:t>Prüfaufbau Steuerleitungen</a:t>
            </a:r>
          </a:p>
        </p:txBody>
      </p:sp>
      <p:sp>
        <p:nvSpPr>
          <p:cNvPr id="7" name="Rechteck 6"/>
          <p:cNvSpPr/>
          <p:nvPr/>
        </p:nvSpPr>
        <p:spPr bwMode="auto">
          <a:xfrm>
            <a:off x="3096406" y="5715016"/>
            <a:ext cx="4071966" cy="1142984"/>
          </a:xfrm>
          <a:prstGeom prst="rect">
            <a:avLst/>
          </a:prstGeom>
          <a:solidFill>
            <a:schemeClr val="bg1"/>
          </a:solidFill>
          <a:ln w="9525" cap="flat" cmpd="sng" algn="ctr">
            <a:solidFill>
              <a:schemeClr val="bg1"/>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pPr>
            <a:endParaRPr kumimoji="0" lang="de-DE" sz="2400" b="0" i="0" u="none" strike="noStrike" cap="none" normalizeH="0" baseline="0">
              <a:ln>
                <a:noFill/>
              </a:ln>
              <a:solidFill>
                <a:schemeClr val="bg1"/>
              </a:solidFill>
              <a:effectLst/>
              <a:latin typeface="Frutiger Next LT-Light" pitchFamily="-106" charset="0"/>
            </a:endParaRPr>
          </a:p>
        </p:txBody>
      </p:sp>
      <p:pic>
        <p:nvPicPr>
          <p:cNvPr id="8"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descr="IMG_0985"/>
          <p:cNvPicPr>
            <a:picLocks noChangeAspect="1" noChangeArrowheads="1"/>
          </p:cNvPicPr>
          <p:nvPr/>
        </p:nvPicPr>
        <p:blipFill>
          <a:blip r:embed="rId2" cstate="print"/>
          <a:srcRect r="14957"/>
          <a:stretch>
            <a:fillRect/>
          </a:stretch>
        </p:blipFill>
        <p:spPr bwMode="auto">
          <a:xfrm>
            <a:off x="-1" y="0"/>
            <a:ext cx="4739481" cy="6858000"/>
          </a:xfrm>
          <a:prstGeom prst="rect">
            <a:avLst/>
          </a:prstGeom>
          <a:noFill/>
          <a:ln w="9525">
            <a:noFill/>
            <a:miter lim="800000"/>
            <a:headEnd/>
            <a:tailEnd/>
          </a:ln>
        </p:spPr>
      </p:pic>
      <p:sp>
        <p:nvSpPr>
          <p:cNvPr id="4" name="Rectangle 8"/>
          <p:cNvSpPr txBox="1">
            <a:spLocks noChangeArrowheads="1"/>
          </p:cNvSpPr>
          <p:nvPr/>
        </p:nvSpPr>
        <p:spPr>
          <a:xfrm>
            <a:off x="4810919" y="214290"/>
            <a:ext cx="5096670" cy="3286148"/>
          </a:xfrm>
          <a:prstGeom prst="rect">
            <a:avLst/>
          </a:prstGeom>
        </p:spPr>
        <p:txBody>
          <a:bodyPr/>
          <a:lstStyle/>
          <a:p>
            <a:pPr marL="0" marR="0" lvl="0" indent="0" algn="l" defTabSz="449263" rtl="0" eaLnBrk="1" fontAlgn="base" latinLnBrk="0" hangingPunct="1">
              <a:lnSpc>
                <a:spcPct val="100000"/>
              </a:lnSpc>
              <a:spcBef>
                <a:spcPct val="0"/>
              </a:spcBef>
              <a:spcAft>
                <a:spcPct val="0"/>
              </a:spcAft>
              <a:buClr>
                <a:srgbClr val="000000"/>
              </a:buClr>
              <a:buSzPct val="100000"/>
              <a:buFont typeface="Times New Roman" pitchFamily="-108" charset="0"/>
              <a:buNone/>
              <a:tabLst/>
              <a:defRPr/>
            </a:pPr>
            <a:r>
              <a:rPr kumimoji="0" lang="de-DE" sz="2800" b="0" i="0" u="none" strike="noStrike" kern="0" cap="none" spc="0" normalizeH="0" baseline="0" noProof="0" dirty="0" smtClean="0">
                <a:ln>
                  <a:noFill/>
                </a:ln>
                <a:solidFill>
                  <a:srgbClr val="FFFFFF"/>
                </a:solidFill>
                <a:effectLst/>
                <a:uLnTx/>
                <a:uFillTx/>
                <a:latin typeface="+mj-lt"/>
                <a:ea typeface="+mj-ea"/>
                <a:cs typeface="+mj-cs"/>
              </a:rPr>
              <a:t>Elektrischer Funktionserhalt DIN 4102-12</a:t>
            </a:r>
            <a:r>
              <a:rPr kumimoji="0" lang="de-DE" sz="3200" b="0" i="0" u="none" strike="noStrike" kern="0" cap="none" spc="0" normalizeH="0" baseline="0" noProof="0" dirty="0" smtClean="0">
                <a:ln>
                  <a:noFill/>
                </a:ln>
                <a:solidFill>
                  <a:srgbClr val="FFFFFF"/>
                </a:solidFill>
                <a:effectLst/>
                <a:uLnTx/>
                <a:uFillTx/>
                <a:latin typeface="+mj-lt"/>
                <a:ea typeface="+mj-ea"/>
                <a:cs typeface="+mj-cs"/>
              </a:rPr>
              <a:t/>
            </a:r>
            <a:br>
              <a:rPr kumimoji="0" lang="de-DE" sz="3200" b="0" i="0" u="none" strike="noStrike" kern="0" cap="none" spc="0" normalizeH="0" baseline="0" noProof="0" dirty="0" smtClean="0">
                <a:ln>
                  <a:noFill/>
                </a:ln>
                <a:solidFill>
                  <a:srgbClr val="FFFFFF"/>
                </a:solidFill>
                <a:effectLst/>
                <a:uLnTx/>
                <a:uFillTx/>
                <a:latin typeface="+mj-lt"/>
                <a:ea typeface="+mj-ea"/>
                <a:cs typeface="+mj-cs"/>
              </a:rPr>
            </a:br>
            <a:r>
              <a:rPr kumimoji="0" lang="de-DE" sz="4400" b="0" i="0" u="none" strike="noStrike" kern="0" cap="none" spc="0" normalizeH="0" baseline="0" noProof="0" dirty="0" smtClean="0">
                <a:ln>
                  <a:noFill/>
                </a:ln>
                <a:solidFill>
                  <a:srgbClr val="FFFFFF"/>
                </a:solidFill>
                <a:effectLst/>
                <a:uLnTx/>
                <a:uFillTx/>
                <a:latin typeface="+mj-lt"/>
                <a:ea typeface="+mj-ea"/>
                <a:cs typeface="+mj-cs"/>
              </a:rPr>
              <a:t> </a:t>
            </a:r>
            <a:r>
              <a:rPr kumimoji="0" lang="de-DE" sz="2000" b="0" i="0" u="none" strike="noStrike" kern="0" cap="none" spc="0" normalizeH="0" baseline="0" noProof="0" dirty="0" smtClean="0">
                <a:ln>
                  <a:noFill/>
                </a:ln>
                <a:solidFill>
                  <a:srgbClr val="FFFFFF"/>
                </a:solidFill>
                <a:effectLst/>
                <a:uLnTx/>
                <a:uFillTx/>
                <a:latin typeface="+mj-lt"/>
                <a:ea typeface="+mj-ea"/>
                <a:cs typeface="+mj-cs"/>
              </a:rPr>
              <a:t>Wie wird der Funktionserhalt geprüft?</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6" name="Rectangle 4"/>
          <p:cNvSpPr>
            <a:spLocks noChangeArrowheads="1"/>
          </p:cNvSpPr>
          <p:nvPr/>
        </p:nvSpPr>
        <p:spPr bwMode="auto">
          <a:xfrm>
            <a:off x="194368" y="765176"/>
            <a:ext cx="9713220" cy="1008063"/>
          </a:xfrm>
          <a:prstGeom prst="rect">
            <a:avLst/>
          </a:prstGeom>
          <a:noFill/>
          <a:ln w="9525">
            <a:noFill/>
            <a:miter lim="800000"/>
            <a:headEnd/>
            <a:tailEnd/>
          </a:ln>
        </p:spPr>
        <p:txBody>
          <a:bodyPr anchor="ctr"/>
          <a:lstStyle/>
          <a:p>
            <a:r>
              <a:rPr lang="de-DE" sz="3200" dirty="0">
                <a:latin typeface="Frutiger 45 Light"/>
              </a:rPr>
              <a:t>Brandschutz in der Elektroinstallation</a:t>
            </a:r>
            <a:br>
              <a:rPr lang="de-DE" sz="3200" dirty="0">
                <a:latin typeface="Frutiger 45 Light"/>
              </a:rPr>
            </a:br>
            <a:r>
              <a:rPr lang="de-DE" sz="2800" dirty="0">
                <a:latin typeface="Frutiger 45 Light"/>
              </a:rPr>
              <a:t> </a:t>
            </a:r>
            <a:r>
              <a:rPr lang="de-DE" sz="1600" dirty="0">
                <a:latin typeface="Frutiger 45 Light"/>
              </a:rPr>
              <a:t>Kontrollverteiler mit Lampen (Durchgang) und Sicherungen (</a:t>
            </a:r>
            <a:r>
              <a:rPr lang="de-DE" sz="1600" dirty="0" err="1">
                <a:latin typeface="Frutiger 45 Light"/>
              </a:rPr>
              <a:t>Kurzschluß</a:t>
            </a:r>
            <a:r>
              <a:rPr lang="de-DE" sz="1600" dirty="0">
                <a:latin typeface="Frutiger 45 Light"/>
              </a:rPr>
              <a:t>)</a:t>
            </a:r>
          </a:p>
        </p:txBody>
      </p:sp>
      <p:sp>
        <p:nvSpPr>
          <p:cNvPr id="18437" name="Textfeld 4"/>
          <p:cNvSpPr txBox="1">
            <a:spLocks noChangeArrowheads="1"/>
          </p:cNvSpPr>
          <p:nvPr/>
        </p:nvSpPr>
        <p:spPr bwMode="auto">
          <a:xfrm>
            <a:off x="6882620" y="1857364"/>
            <a:ext cx="3173525" cy="4154984"/>
          </a:xfrm>
          <a:prstGeom prst="rect">
            <a:avLst/>
          </a:prstGeom>
          <a:noFill/>
          <a:ln w="9525">
            <a:noFill/>
            <a:miter lim="800000"/>
            <a:headEnd/>
            <a:tailEnd/>
          </a:ln>
        </p:spPr>
        <p:txBody>
          <a:bodyPr>
            <a:spAutoFit/>
          </a:bodyPr>
          <a:lstStyle/>
          <a:p>
            <a:r>
              <a:rPr lang="de-DE" dirty="0"/>
              <a:t>Der Funktionserhalt ist gegeben wenn in der Kabelanlage bei einer Brandprüfung </a:t>
            </a:r>
          </a:p>
          <a:p>
            <a:endParaRPr lang="de-DE" dirty="0"/>
          </a:p>
          <a:p>
            <a:r>
              <a:rPr lang="de-DE" sz="2400" dirty="0"/>
              <a:t>kein Kurzschluss </a:t>
            </a:r>
          </a:p>
          <a:p>
            <a:endParaRPr lang="de-DE" dirty="0"/>
          </a:p>
          <a:p>
            <a:r>
              <a:rPr lang="de-DE" sz="2400" dirty="0"/>
              <a:t>keine Unterbrechung </a:t>
            </a:r>
          </a:p>
          <a:p>
            <a:endParaRPr lang="de-DE" dirty="0"/>
          </a:p>
          <a:p>
            <a:r>
              <a:rPr lang="de-DE" dirty="0"/>
              <a:t>des Stromflusses auftritt.</a:t>
            </a:r>
          </a:p>
        </p:txBody>
      </p:sp>
      <p:pic>
        <p:nvPicPr>
          <p:cNvPr id="18438" name="Picture 5" descr="C:\Dokumente und Einstellungen\wwi\Desktop\Vortrag\IMG_9579.jpg"/>
          <p:cNvPicPr>
            <a:picLocks noChangeAspect="1" noChangeArrowheads="1"/>
          </p:cNvPicPr>
          <p:nvPr/>
        </p:nvPicPr>
        <p:blipFill>
          <a:blip r:embed="rId2" cstate="print"/>
          <a:srcRect/>
          <a:stretch>
            <a:fillRect/>
          </a:stretch>
        </p:blipFill>
        <p:spPr bwMode="auto">
          <a:xfrm>
            <a:off x="0" y="2668325"/>
            <a:ext cx="6811182" cy="4189675"/>
          </a:xfrm>
          <a:prstGeom prst="rect">
            <a:avLst/>
          </a:prstGeom>
          <a:noFill/>
          <a:ln w="9525">
            <a:noFill/>
            <a:miter lim="800000"/>
            <a:headEnd/>
            <a:tailEnd/>
          </a:ln>
        </p:spPr>
      </p:pic>
      <p:pic>
        <p:nvPicPr>
          <p:cNvPr id="6"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9" name="Picture 3" descr="MPA-Feuer_2"/>
          <p:cNvPicPr>
            <a:picLocks noChangeAspect="1" noChangeArrowheads="1"/>
          </p:cNvPicPr>
          <p:nvPr/>
        </p:nvPicPr>
        <p:blipFill>
          <a:blip r:embed="rId2" cstate="print"/>
          <a:srcRect/>
          <a:stretch>
            <a:fillRect/>
          </a:stretch>
        </p:blipFill>
        <p:spPr bwMode="auto">
          <a:xfrm>
            <a:off x="0" y="2679700"/>
            <a:ext cx="7183001" cy="4178300"/>
          </a:xfrm>
          <a:prstGeom prst="rect">
            <a:avLst/>
          </a:prstGeom>
          <a:noFill/>
          <a:ln w="9525">
            <a:noFill/>
            <a:miter lim="800000"/>
            <a:headEnd/>
            <a:tailEnd/>
          </a:ln>
        </p:spPr>
      </p:pic>
      <p:sp>
        <p:nvSpPr>
          <p:cNvPr id="19460" name="Text Box 4"/>
          <p:cNvSpPr txBox="1">
            <a:spLocks noChangeArrowheads="1"/>
          </p:cNvSpPr>
          <p:nvPr/>
        </p:nvSpPr>
        <p:spPr bwMode="auto">
          <a:xfrm>
            <a:off x="7265565" y="2514601"/>
            <a:ext cx="2229207" cy="2868613"/>
          </a:xfrm>
          <a:prstGeom prst="rect">
            <a:avLst/>
          </a:prstGeom>
          <a:noFill/>
          <a:ln w="9525">
            <a:noFill/>
            <a:miter lim="800000"/>
            <a:headEnd/>
            <a:tailEnd/>
          </a:ln>
        </p:spPr>
        <p:txBody>
          <a:bodyPr>
            <a:spAutoFit/>
          </a:bodyPr>
          <a:lstStyle/>
          <a:p>
            <a:pPr>
              <a:spcBef>
                <a:spcPct val="50000"/>
              </a:spcBef>
            </a:pPr>
            <a:r>
              <a:rPr lang="de-DE" sz="2800" b="0" dirty="0"/>
              <a:t>Nach ca. 5 Minuten,</a:t>
            </a:r>
          </a:p>
          <a:p>
            <a:pPr>
              <a:spcBef>
                <a:spcPct val="50000"/>
              </a:spcBef>
            </a:pPr>
            <a:r>
              <a:rPr lang="de-DE" sz="2800" b="0" dirty="0"/>
              <a:t>Temperatur nach der </a:t>
            </a:r>
            <a:r>
              <a:rPr lang="de-DE" sz="2800" b="0" dirty="0" err="1"/>
              <a:t>ETK</a:t>
            </a:r>
            <a:r>
              <a:rPr lang="de-DE" sz="2800" b="0" dirty="0"/>
              <a:t> ca. 500°C</a:t>
            </a:r>
          </a:p>
        </p:txBody>
      </p:sp>
      <p:sp>
        <p:nvSpPr>
          <p:cNvPr id="19461" name="Rectangle 8"/>
          <p:cNvSpPr>
            <a:spLocks noGrp="1" noChangeArrowheads="1"/>
          </p:cNvSpPr>
          <p:nvPr>
            <p:ph type="title"/>
          </p:nvPr>
        </p:nvSpPr>
        <p:spPr>
          <a:xfrm>
            <a:off x="194368" y="765176"/>
            <a:ext cx="8309645" cy="1008063"/>
          </a:xfrm>
        </p:spPr>
        <p:txBody>
          <a:bodyPr/>
          <a:lstStyle/>
          <a:p>
            <a:pPr eaLnBrk="1" hangingPunct="1"/>
            <a:r>
              <a:rPr lang="de-DE" sz="3200" dirty="0" smtClean="0"/>
              <a:t>Elektrischer Funktionserhalt DIN 4102-12</a:t>
            </a:r>
            <a:br>
              <a:rPr lang="de-DE" sz="3200" dirty="0" smtClean="0"/>
            </a:br>
            <a:r>
              <a:rPr lang="de-DE" dirty="0" smtClean="0"/>
              <a:t> </a:t>
            </a:r>
            <a:r>
              <a:rPr lang="de-DE" sz="2000" dirty="0" smtClean="0"/>
              <a:t>Wie wird der Funktionserhalt geprüft?</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3" name="Picture 1027" descr="MPA-Feuer_1"/>
          <p:cNvPicPr>
            <a:picLocks noChangeAspect="1" noChangeArrowheads="1"/>
          </p:cNvPicPr>
          <p:nvPr/>
        </p:nvPicPr>
        <p:blipFill>
          <a:blip r:embed="rId2" cstate="print"/>
          <a:srcRect/>
          <a:stretch>
            <a:fillRect/>
          </a:stretch>
        </p:blipFill>
        <p:spPr bwMode="auto">
          <a:xfrm>
            <a:off x="2807150" y="2657475"/>
            <a:ext cx="7100438" cy="4200525"/>
          </a:xfrm>
          <a:prstGeom prst="rect">
            <a:avLst/>
          </a:prstGeom>
          <a:noFill/>
          <a:ln w="9525">
            <a:noFill/>
            <a:miter lim="800000"/>
            <a:headEnd/>
            <a:tailEnd/>
          </a:ln>
        </p:spPr>
      </p:pic>
      <p:sp>
        <p:nvSpPr>
          <p:cNvPr id="20484" name="Text Box 1028"/>
          <p:cNvSpPr txBox="1">
            <a:spLocks noChangeArrowheads="1"/>
          </p:cNvSpPr>
          <p:nvPr/>
        </p:nvSpPr>
        <p:spPr bwMode="auto">
          <a:xfrm>
            <a:off x="0" y="2071678"/>
            <a:ext cx="2229207" cy="1384995"/>
          </a:xfrm>
          <a:prstGeom prst="rect">
            <a:avLst/>
          </a:prstGeom>
          <a:noFill/>
          <a:ln w="9525">
            <a:noFill/>
            <a:miter lim="800000"/>
            <a:headEnd/>
            <a:tailEnd/>
          </a:ln>
        </p:spPr>
        <p:txBody>
          <a:bodyPr>
            <a:spAutoFit/>
          </a:bodyPr>
          <a:lstStyle/>
          <a:p>
            <a:pPr>
              <a:spcBef>
                <a:spcPct val="50000"/>
              </a:spcBef>
            </a:pPr>
            <a:r>
              <a:rPr lang="de-DE" sz="2800" b="0" dirty="0"/>
              <a:t>Befeuerung mittels </a:t>
            </a:r>
            <a:r>
              <a:rPr lang="de-DE" sz="2800" b="0" dirty="0" smtClean="0"/>
              <a:t>Ölbrennern</a:t>
            </a:r>
            <a:endParaRPr lang="de-DE" sz="2800" b="0" dirty="0"/>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
        <p:nvSpPr>
          <p:cNvPr id="7" name="Rectangle 8"/>
          <p:cNvSpPr txBox="1">
            <a:spLocks noChangeArrowheads="1"/>
          </p:cNvSpPr>
          <p:nvPr/>
        </p:nvSpPr>
        <p:spPr bwMode="auto">
          <a:xfrm>
            <a:off x="346768" y="706425"/>
            <a:ext cx="8309645" cy="1008063"/>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1" fontAlgn="base" latinLnBrk="0" hangingPunct="1">
              <a:lnSpc>
                <a:spcPct val="100000"/>
              </a:lnSpc>
              <a:spcBef>
                <a:spcPct val="0"/>
              </a:spcBef>
              <a:spcAft>
                <a:spcPct val="0"/>
              </a:spcAft>
              <a:buClr>
                <a:srgbClr val="000000"/>
              </a:buClr>
              <a:buSzPct val="100000"/>
              <a:buFont typeface="Times New Roman" pitchFamily="-108" charset="0"/>
              <a:buNone/>
              <a:tabLst/>
              <a:defRPr/>
            </a:pPr>
            <a:r>
              <a:rPr kumimoji="0" lang="de-DE" sz="3200" b="0" i="0" u="none" strike="noStrike" kern="0" cap="none" spc="0" normalizeH="0" baseline="0" noProof="0" dirty="0" smtClean="0">
                <a:ln>
                  <a:noFill/>
                </a:ln>
                <a:solidFill>
                  <a:srgbClr val="FFFFFF"/>
                </a:solidFill>
                <a:effectLst/>
                <a:uLnTx/>
                <a:uFillTx/>
                <a:latin typeface="+mj-lt"/>
                <a:ea typeface="+mj-ea"/>
                <a:cs typeface="+mj-cs"/>
              </a:rPr>
              <a:t>Elektrischer Funktionserhalt DIN 4102-12</a:t>
            </a:r>
            <a:br>
              <a:rPr kumimoji="0" lang="de-DE" sz="3200" b="0" i="0" u="none" strike="noStrike" kern="0" cap="none" spc="0" normalizeH="0" baseline="0" noProof="0" dirty="0" smtClean="0">
                <a:ln>
                  <a:noFill/>
                </a:ln>
                <a:solidFill>
                  <a:srgbClr val="FFFFFF"/>
                </a:solidFill>
                <a:effectLst/>
                <a:uLnTx/>
                <a:uFillTx/>
                <a:latin typeface="+mj-lt"/>
                <a:ea typeface="+mj-ea"/>
                <a:cs typeface="+mj-cs"/>
              </a:rPr>
            </a:br>
            <a:r>
              <a:rPr kumimoji="0" lang="de-DE" sz="4400" b="0" i="0" u="none" strike="noStrike" kern="0" cap="none" spc="0" normalizeH="0" baseline="0" noProof="0" dirty="0" smtClean="0">
                <a:ln>
                  <a:noFill/>
                </a:ln>
                <a:solidFill>
                  <a:srgbClr val="FFFFFF"/>
                </a:solidFill>
                <a:effectLst/>
                <a:uLnTx/>
                <a:uFillTx/>
                <a:latin typeface="+mj-lt"/>
                <a:ea typeface="+mj-ea"/>
                <a:cs typeface="+mj-cs"/>
              </a:rPr>
              <a:t> </a:t>
            </a:r>
            <a:r>
              <a:rPr kumimoji="0" lang="de-DE" sz="2000" b="0" i="0" u="none" strike="noStrike" kern="0" cap="none" spc="0" normalizeH="0" baseline="0" noProof="0" dirty="0" smtClean="0">
                <a:ln>
                  <a:noFill/>
                </a:ln>
                <a:solidFill>
                  <a:srgbClr val="FFFFFF"/>
                </a:solidFill>
                <a:effectLst/>
                <a:uLnTx/>
                <a:uFillTx/>
                <a:latin typeface="+mj-lt"/>
                <a:ea typeface="+mj-ea"/>
                <a:cs typeface="+mj-cs"/>
              </a:rPr>
              <a:t>Wie wird der Funktionserhalt geprüft?</a:t>
            </a:r>
          </a:p>
        </p:txBody>
      </p:sp>
    </p:spTree>
  </p:cSld>
  <p:clrMapOvr>
    <a:masterClrMapping/>
  </p:clrMapOvr>
  <p:transition spd="slow">
    <p:fade thruBlk="1"/>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7" name="Picture 3" descr="IMG_2193"/>
          <p:cNvPicPr>
            <a:picLocks noChangeAspect="1" noChangeArrowheads="1"/>
          </p:cNvPicPr>
          <p:nvPr/>
        </p:nvPicPr>
        <p:blipFill>
          <a:blip r:embed="rId2" cstate="print"/>
          <a:srcRect/>
          <a:stretch>
            <a:fillRect/>
          </a:stretch>
        </p:blipFill>
        <p:spPr bwMode="auto">
          <a:xfrm>
            <a:off x="2559460" y="2606675"/>
            <a:ext cx="7348128" cy="4251325"/>
          </a:xfrm>
          <a:prstGeom prst="rect">
            <a:avLst/>
          </a:prstGeom>
          <a:noFill/>
          <a:ln w="9525">
            <a:noFill/>
            <a:miter lim="800000"/>
            <a:headEnd/>
            <a:tailEnd/>
          </a:ln>
        </p:spPr>
      </p:pic>
      <p:sp>
        <p:nvSpPr>
          <p:cNvPr id="21509" name="Text Box 6"/>
          <p:cNvSpPr txBox="1">
            <a:spLocks noChangeArrowheads="1"/>
          </p:cNvSpPr>
          <p:nvPr/>
        </p:nvSpPr>
        <p:spPr bwMode="auto">
          <a:xfrm>
            <a:off x="0" y="2214554"/>
            <a:ext cx="2786082" cy="461665"/>
          </a:xfrm>
          <a:prstGeom prst="rect">
            <a:avLst/>
          </a:prstGeom>
          <a:noFill/>
          <a:ln w="9525">
            <a:noFill/>
            <a:miter lim="800000"/>
            <a:headEnd/>
            <a:tailEnd/>
          </a:ln>
        </p:spPr>
        <p:txBody>
          <a:bodyPr wrap="square">
            <a:spAutoFit/>
          </a:bodyPr>
          <a:lstStyle/>
          <a:p>
            <a:pPr marL="742950" indent="-285750">
              <a:spcBef>
                <a:spcPct val="50000"/>
              </a:spcBef>
              <a:buFont typeface="Wingdings" pitchFamily="2" charset="2"/>
              <a:buNone/>
            </a:pPr>
            <a:r>
              <a:rPr lang="de-DE" dirty="0"/>
              <a:t>„Nachglühen“</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
        <p:nvSpPr>
          <p:cNvPr id="6" name="Rectangle 8"/>
          <p:cNvSpPr>
            <a:spLocks noGrp="1" noChangeArrowheads="1"/>
          </p:cNvSpPr>
          <p:nvPr>
            <p:ph type="title"/>
          </p:nvPr>
        </p:nvSpPr>
        <p:spPr>
          <a:xfrm>
            <a:off x="194368" y="765176"/>
            <a:ext cx="8309645" cy="1008063"/>
          </a:xfrm>
        </p:spPr>
        <p:txBody>
          <a:bodyPr/>
          <a:lstStyle/>
          <a:p>
            <a:pPr eaLnBrk="1" hangingPunct="1"/>
            <a:r>
              <a:rPr lang="de-DE" sz="3200" dirty="0" smtClean="0"/>
              <a:t>Elektrischer Funktionserhalt DIN 4102-12</a:t>
            </a:r>
            <a:br>
              <a:rPr lang="de-DE" sz="3200" dirty="0" smtClean="0"/>
            </a:br>
            <a:r>
              <a:rPr lang="de-DE" dirty="0" smtClean="0"/>
              <a:t> </a:t>
            </a:r>
            <a:r>
              <a:rPr lang="de-DE" sz="2000" dirty="0" smtClean="0"/>
              <a:t>Wie wird der Funktionserhalt geprüft?</a:t>
            </a:r>
          </a:p>
        </p:txBody>
      </p:sp>
    </p:spTree>
  </p:cSld>
  <p:clrMapOvr>
    <a:masterClrMapping/>
  </p:clrMapOvr>
  <p:transition spd="slow">
    <p:fade thruBlk="1"/>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nhaltsplatzhalter 2"/>
          <p:cNvSpPr txBox="1">
            <a:spLocks/>
          </p:cNvSpPr>
          <p:nvPr/>
        </p:nvSpPr>
        <p:spPr>
          <a:xfrm>
            <a:off x="667514" y="0"/>
            <a:ext cx="8215370" cy="1081087"/>
          </a:xfrm>
          <a:prstGeom prst="rect">
            <a:avLst/>
          </a:prstGeom>
        </p:spPr>
        <p:txBody>
          <a:bodyPr/>
          <a:lstStyle/>
          <a:p>
            <a:pPr marL="342900" marR="0" lvl="0" indent="-342900" algn="l" defTabSz="449263" rtl="0" eaLnBrk="0" fontAlgn="base" latinLnBrk="0" hangingPunct="0">
              <a:lnSpc>
                <a:spcPct val="100000"/>
              </a:lnSpc>
              <a:spcBef>
                <a:spcPts val="800"/>
              </a:spcBef>
              <a:spcAft>
                <a:spcPct val="0"/>
              </a:spcAft>
              <a:buClr>
                <a:srgbClr val="000000"/>
              </a:buClr>
              <a:buSzPct val="100000"/>
              <a:buFontTx/>
              <a:buNone/>
              <a:tabLst/>
              <a:defRPr/>
            </a:pPr>
            <a:r>
              <a:rPr kumimoji="0" lang="de-DE" sz="3200" b="0" i="0" u="none" strike="noStrike" kern="0" cap="none" spc="0" normalizeH="0" baseline="0" noProof="0" dirty="0" smtClean="0">
                <a:ln>
                  <a:noFill/>
                </a:ln>
                <a:solidFill>
                  <a:srgbClr val="FFFFFF"/>
                </a:solidFill>
                <a:effectLst/>
                <a:uLnTx/>
                <a:uFillTx/>
                <a:latin typeface="+mn-lt"/>
                <a:ea typeface="+mn-ea"/>
                <a:cs typeface="+mn-cs"/>
              </a:rPr>
              <a:t>Elektrischer Funktionserhalt</a:t>
            </a:r>
          </a:p>
          <a:p>
            <a:pPr marL="342900" marR="0" lvl="0" indent="-342900" algn="l" defTabSz="449263" rtl="0" eaLnBrk="0" fontAlgn="base" latinLnBrk="0" hangingPunct="0">
              <a:lnSpc>
                <a:spcPct val="100000"/>
              </a:lnSpc>
              <a:spcBef>
                <a:spcPts val="800"/>
              </a:spcBef>
              <a:spcAft>
                <a:spcPct val="0"/>
              </a:spcAft>
              <a:buClr>
                <a:srgbClr val="000000"/>
              </a:buClr>
              <a:buSzPct val="100000"/>
              <a:buFontTx/>
              <a:buNone/>
              <a:tabLst/>
              <a:defRPr/>
            </a:pPr>
            <a:r>
              <a:rPr kumimoji="0" lang="de-DE" sz="2000" b="0" i="0" u="none" strike="noStrike" kern="0" cap="none" spc="0" normalizeH="0" baseline="0" noProof="0" dirty="0" smtClean="0">
                <a:ln>
                  <a:noFill/>
                </a:ln>
                <a:solidFill>
                  <a:srgbClr val="FFFFFF"/>
                </a:solidFill>
                <a:effectLst/>
                <a:uLnTx/>
                <a:uFillTx/>
                <a:latin typeface="+mn-lt"/>
                <a:ea typeface="+mn-ea"/>
                <a:cs typeface="+mn-cs"/>
              </a:rPr>
              <a:t>Brandversuch 90 Min.</a:t>
            </a:r>
          </a:p>
        </p:txBody>
      </p:sp>
      <p:pic>
        <p:nvPicPr>
          <p:cNvPr id="7" name="Grafik 6" descr="image008.jpg"/>
          <p:cNvPicPr>
            <a:picLocks noChangeAspect="1"/>
          </p:cNvPicPr>
          <p:nvPr/>
        </p:nvPicPr>
        <p:blipFill>
          <a:blip r:embed="rId2" cstate="print"/>
          <a:stretch>
            <a:fillRect/>
          </a:stretch>
        </p:blipFill>
        <p:spPr>
          <a:xfrm rot="-5400000">
            <a:off x="-925830" y="2228874"/>
            <a:ext cx="5554980" cy="3703320"/>
          </a:xfrm>
          <a:prstGeom prst="rect">
            <a:avLst/>
          </a:prstGeom>
        </p:spPr>
      </p:pic>
      <p:pic>
        <p:nvPicPr>
          <p:cNvPr id="8" name="Grafik 7" descr="image013.jpg"/>
          <p:cNvPicPr>
            <a:picLocks noChangeAspect="1"/>
          </p:cNvPicPr>
          <p:nvPr/>
        </p:nvPicPr>
        <p:blipFill>
          <a:blip r:embed="rId3" cstate="print"/>
          <a:stretch>
            <a:fillRect/>
          </a:stretch>
        </p:blipFill>
        <p:spPr>
          <a:xfrm>
            <a:off x="4352608" y="2000240"/>
            <a:ext cx="5554980" cy="3703320"/>
          </a:xfrm>
          <a:prstGeom prst="rect">
            <a:avLst/>
          </a:prstGeom>
        </p:spPr>
      </p:pic>
      <p:sp>
        <p:nvSpPr>
          <p:cNvPr id="10" name="Textfeld 9"/>
          <p:cNvSpPr txBox="1"/>
          <p:nvPr/>
        </p:nvSpPr>
        <p:spPr>
          <a:xfrm>
            <a:off x="4167976" y="642918"/>
            <a:ext cx="5143536" cy="1384995"/>
          </a:xfrm>
          <a:prstGeom prst="rect">
            <a:avLst/>
          </a:prstGeom>
          <a:noFill/>
        </p:spPr>
        <p:txBody>
          <a:bodyPr wrap="square" rtlCol="0">
            <a:spAutoFit/>
          </a:bodyPr>
          <a:lstStyle/>
          <a:p>
            <a:r>
              <a:rPr lang="de-DE" sz="1400" dirty="0" smtClean="0"/>
              <a:t>Film:	</a:t>
            </a:r>
            <a:r>
              <a:rPr lang="de-DE" sz="900" dirty="0" smtClean="0">
                <a:hlinkClick r:id="rId4" action="ppaction://hlinkfile"/>
              </a:rPr>
              <a:t>..\Brandtest\Brandtest 2008\Brandtest KW48-08\Brandtest 25.11.2008\VIDEO_TS</a:t>
            </a:r>
            <a:endParaRPr lang="de-DE" sz="1400" dirty="0" smtClean="0"/>
          </a:p>
          <a:p>
            <a:r>
              <a:rPr lang="de-DE" sz="1400" dirty="0" smtClean="0"/>
              <a:t>01 bis 20	</a:t>
            </a:r>
            <a:r>
              <a:rPr lang="de-DE" sz="600" dirty="0" smtClean="0">
                <a:hlinkClick r:id="rId5" action="ppaction://hlinkfile"/>
              </a:rPr>
              <a:t>..\Brandtest\Brandtest 2008\Brandtest KW48-08\Brandtest 25.11.2008\VIDEO_TS\</a:t>
            </a:r>
            <a:r>
              <a:rPr lang="de-DE" sz="600" dirty="0" err="1" smtClean="0">
                <a:hlinkClick r:id="rId5" action="ppaction://hlinkfile"/>
              </a:rPr>
              <a:t>VTS</a:t>
            </a:r>
            <a:r>
              <a:rPr lang="de-DE" sz="600" dirty="0" smtClean="0">
                <a:hlinkClick r:id="rId5" action="ppaction://hlinkfile"/>
              </a:rPr>
              <a:t>_01_1.VOB</a:t>
            </a:r>
            <a:r>
              <a:rPr lang="de-DE" sz="1400" dirty="0" smtClean="0"/>
              <a:t>	</a:t>
            </a:r>
          </a:p>
          <a:p>
            <a:r>
              <a:rPr lang="de-DE" sz="1400" dirty="0" smtClean="0"/>
              <a:t>20 bis 40	</a:t>
            </a:r>
            <a:r>
              <a:rPr lang="de-DE" sz="600" dirty="0" smtClean="0">
                <a:hlinkClick r:id="rId6" action="ppaction://hlinkfile"/>
              </a:rPr>
              <a:t>..\Brandtest\Brandtest 2008\Brandtest KW48-08\Brandtest 25.11.2008\VIDEO_TS\</a:t>
            </a:r>
            <a:r>
              <a:rPr lang="de-DE" sz="600" dirty="0" err="1" smtClean="0">
                <a:hlinkClick r:id="rId6" action="ppaction://hlinkfile"/>
              </a:rPr>
              <a:t>VTS</a:t>
            </a:r>
            <a:r>
              <a:rPr lang="de-DE" sz="600" dirty="0" smtClean="0">
                <a:hlinkClick r:id="rId6" action="ppaction://hlinkfile"/>
              </a:rPr>
              <a:t>_01_2.VOB</a:t>
            </a:r>
            <a:endParaRPr lang="de-DE" sz="1400" dirty="0" smtClean="0"/>
          </a:p>
          <a:p>
            <a:r>
              <a:rPr lang="de-DE" sz="1400" dirty="0" smtClean="0"/>
              <a:t>40 bis 60	</a:t>
            </a:r>
            <a:r>
              <a:rPr lang="de-DE" sz="600" dirty="0" smtClean="0">
                <a:hlinkClick r:id="rId7" action="ppaction://hlinkfile"/>
              </a:rPr>
              <a:t>..\Brandtest\Brandtest 2008\Brandtest KW48-08\Brandtest 25.11.2008\VIDEO_TS\</a:t>
            </a:r>
            <a:r>
              <a:rPr lang="de-DE" sz="600" dirty="0" err="1" smtClean="0">
                <a:hlinkClick r:id="rId7" action="ppaction://hlinkfile"/>
              </a:rPr>
              <a:t>VTS</a:t>
            </a:r>
            <a:r>
              <a:rPr lang="de-DE" sz="600" dirty="0" smtClean="0">
                <a:hlinkClick r:id="rId7" action="ppaction://hlinkfile"/>
              </a:rPr>
              <a:t>_01_3.VOB</a:t>
            </a:r>
            <a:endParaRPr lang="de-DE" sz="1400" dirty="0" smtClean="0"/>
          </a:p>
          <a:p>
            <a:r>
              <a:rPr lang="de-DE" sz="1400" dirty="0" smtClean="0"/>
              <a:t>60 bis 80	</a:t>
            </a:r>
            <a:r>
              <a:rPr lang="de-DE" sz="600" dirty="0" smtClean="0">
                <a:hlinkClick r:id="rId8" action="ppaction://hlinkfile"/>
              </a:rPr>
              <a:t>..\Brandtest\Brandtest 2008\Brandtest KW48-08\Brandtest 25.11.2008\VIDEO_TS\</a:t>
            </a:r>
            <a:r>
              <a:rPr lang="de-DE" sz="600" dirty="0" err="1" smtClean="0">
                <a:hlinkClick r:id="rId8" action="ppaction://hlinkfile"/>
              </a:rPr>
              <a:t>VTS</a:t>
            </a:r>
            <a:r>
              <a:rPr lang="de-DE" sz="600" dirty="0" smtClean="0">
                <a:hlinkClick r:id="rId8" action="ppaction://hlinkfile"/>
              </a:rPr>
              <a:t>_01_4.VOB</a:t>
            </a:r>
            <a:endParaRPr lang="de-DE" sz="1400" dirty="0" smtClean="0"/>
          </a:p>
          <a:p>
            <a:r>
              <a:rPr lang="de-DE" sz="1400" dirty="0" smtClean="0"/>
              <a:t>80 bis 95	</a:t>
            </a:r>
            <a:r>
              <a:rPr lang="de-DE" sz="600" dirty="0" smtClean="0">
                <a:hlinkClick r:id="rId9" action="ppaction://hlinkfile"/>
              </a:rPr>
              <a:t>..\Brandtest\Brandtest 2008\Brandtest KW48-08\Brandtest 25.11.2008\VIDEO_TS\</a:t>
            </a:r>
            <a:r>
              <a:rPr lang="de-DE" sz="600" dirty="0" err="1" smtClean="0">
                <a:hlinkClick r:id="rId9" action="ppaction://hlinkfile"/>
              </a:rPr>
              <a:t>VTS</a:t>
            </a:r>
            <a:r>
              <a:rPr lang="de-DE" sz="600" dirty="0" smtClean="0">
                <a:hlinkClick r:id="rId9" action="ppaction://hlinkfile"/>
              </a:rPr>
              <a:t>_01_5.VOB</a:t>
            </a:r>
            <a:r>
              <a:rPr lang="de-DE" sz="1400" dirty="0" smtClean="0"/>
              <a:t>	</a:t>
            </a:r>
          </a:p>
        </p:txBody>
      </p:sp>
      <p:pic>
        <p:nvPicPr>
          <p:cNvPr id="6" name="Picture 3"/>
          <p:cNvPicPr>
            <a:picLocks noChangeAspect="1" noChangeArrowheads="1"/>
          </p:cNvPicPr>
          <p:nvPr/>
        </p:nvPicPr>
        <p:blipFill>
          <a:blip r:embed="rId10"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Inhaltsplatzhalter 2"/>
          <p:cNvSpPr>
            <a:spLocks noGrp="1"/>
          </p:cNvSpPr>
          <p:nvPr>
            <p:ph idx="1"/>
          </p:nvPr>
        </p:nvSpPr>
        <p:spPr>
          <a:xfrm>
            <a:off x="7353289" y="2205038"/>
            <a:ext cx="1757909" cy="1438276"/>
          </a:xfrm>
        </p:spPr>
        <p:txBody>
          <a:bodyPr/>
          <a:lstStyle/>
          <a:p>
            <a:pPr>
              <a:buFontTx/>
              <a:buNone/>
            </a:pPr>
            <a:r>
              <a:rPr lang="de-DE" sz="2000" b="1" dirty="0" err="1" smtClean="0"/>
              <a:t>WKE</a:t>
            </a:r>
            <a:r>
              <a:rPr lang="de-DE" sz="2000" b="1" dirty="0" smtClean="0"/>
              <a:t> 54 </a:t>
            </a:r>
          </a:p>
          <a:p>
            <a:pPr>
              <a:buFontTx/>
              <a:buNone/>
            </a:pPr>
            <a:r>
              <a:rPr lang="de-DE" sz="1600" b="1" dirty="0" smtClean="0"/>
              <a:t>nach 90 Min</a:t>
            </a:r>
          </a:p>
        </p:txBody>
      </p:sp>
      <p:pic>
        <p:nvPicPr>
          <p:cNvPr id="22533" name="Picture 2" descr="C:\Dokumente und Einstellungen\wwi\Desktop\Vortrag\IMG_2798.jpg"/>
          <p:cNvPicPr>
            <a:picLocks noChangeAspect="1" noChangeArrowheads="1"/>
          </p:cNvPicPr>
          <p:nvPr/>
        </p:nvPicPr>
        <p:blipFill>
          <a:blip r:embed="rId2" cstate="print"/>
          <a:srcRect/>
          <a:stretch>
            <a:fillRect/>
          </a:stretch>
        </p:blipFill>
        <p:spPr bwMode="auto">
          <a:xfrm>
            <a:off x="-46866" y="2625749"/>
            <a:ext cx="7148600" cy="4232275"/>
          </a:xfrm>
          <a:prstGeom prst="rect">
            <a:avLst/>
          </a:prstGeom>
          <a:noFill/>
          <a:ln w="9525">
            <a:noFill/>
            <a:miter lim="800000"/>
            <a:headEnd/>
            <a:tailEnd/>
          </a:ln>
        </p:spPr>
      </p:pic>
      <p:pic>
        <p:nvPicPr>
          <p:cNvPr id="6"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
        <p:nvSpPr>
          <p:cNvPr id="8" name="Rectangle 8"/>
          <p:cNvSpPr txBox="1">
            <a:spLocks noChangeArrowheads="1"/>
          </p:cNvSpPr>
          <p:nvPr/>
        </p:nvSpPr>
        <p:spPr bwMode="auto">
          <a:xfrm>
            <a:off x="194368" y="765176"/>
            <a:ext cx="8309645" cy="1008063"/>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1" fontAlgn="base" latinLnBrk="0" hangingPunct="1">
              <a:lnSpc>
                <a:spcPct val="100000"/>
              </a:lnSpc>
              <a:spcBef>
                <a:spcPct val="0"/>
              </a:spcBef>
              <a:spcAft>
                <a:spcPct val="0"/>
              </a:spcAft>
              <a:buClr>
                <a:srgbClr val="000000"/>
              </a:buClr>
              <a:buSzPct val="100000"/>
              <a:buFont typeface="Times New Roman" pitchFamily="-108" charset="0"/>
              <a:buNone/>
              <a:tabLst/>
              <a:defRPr/>
            </a:pPr>
            <a:r>
              <a:rPr kumimoji="0" lang="de-DE" sz="3200" b="0" i="0" u="none" strike="noStrike" kern="0" cap="none" spc="0" normalizeH="0" baseline="0" noProof="0" smtClean="0">
                <a:ln>
                  <a:noFill/>
                </a:ln>
                <a:solidFill>
                  <a:srgbClr val="FFFFFF"/>
                </a:solidFill>
                <a:effectLst/>
                <a:uLnTx/>
                <a:uFillTx/>
                <a:latin typeface="+mj-lt"/>
                <a:ea typeface="+mj-ea"/>
                <a:cs typeface="+mj-cs"/>
              </a:rPr>
              <a:t>Elektrischer Funktionserhalt DIN 4102-12</a:t>
            </a:r>
            <a:br>
              <a:rPr kumimoji="0" lang="de-DE" sz="3200" b="0" i="0" u="none" strike="noStrike" kern="0" cap="none" spc="0" normalizeH="0" baseline="0" noProof="0" smtClean="0">
                <a:ln>
                  <a:noFill/>
                </a:ln>
                <a:solidFill>
                  <a:srgbClr val="FFFFFF"/>
                </a:solidFill>
                <a:effectLst/>
                <a:uLnTx/>
                <a:uFillTx/>
                <a:latin typeface="+mj-lt"/>
                <a:ea typeface="+mj-ea"/>
                <a:cs typeface="+mj-cs"/>
              </a:rPr>
            </a:br>
            <a:r>
              <a:rPr kumimoji="0" lang="de-DE" sz="4400" b="0" i="0" u="none" strike="noStrike" kern="0" cap="none" spc="0" normalizeH="0" baseline="0" noProof="0" smtClean="0">
                <a:ln>
                  <a:noFill/>
                </a:ln>
                <a:solidFill>
                  <a:srgbClr val="FFFFFF"/>
                </a:solidFill>
                <a:effectLst/>
                <a:uLnTx/>
                <a:uFillTx/>
                <a:latin typeface="+mj-lt"/>
                <a:ea typeface="+mj-ea"/>
                <a:cs typeface="+mj-cs"/>
              </a:rPr>
              <a:t> </a:t>
            </a:r>
            <a:r>
              <a:rPr kumimoji="0" lang="de-DE" sz="2000" b="0" i="0" u="none" strike="noStrike" kern="0" cap="none" spc="0" normalizeH="0" baseline="0" noProof="0" smtClean="0">
                <a:ln>
                  <a:noFill/>
                </a:ln>
                <a:solidFill>
                  <a:srgbClr val="FFFFFF"/>
                </a:solidFill>
                <a:effectLst/>
                <a:uLnTx/>
                <a:uFillTx/>
                <a:latin typeface="+mj-lt"/>
                <a:ea typeface="+mj-ea"/>
                <a:cs typeface="+mj-cs"/>
              </a:rPr>
              <a:t>Wie wird der Funktionserhalt geprüft?</a:t>
            </a:r>
            <a:endParaRPr kumimoji="0" lang="de-DE" sz="2000" b="0" i="0" u="none" strike="noStrike" kern="0" cap="none" spc="0" normalizeH="0" baseline="0" noProof="0" dirty="0" smtClean="0">
              <a:ln>
                <a:noFill/>
              </a:ln>
              <a:solidFill>
                <a:srgbClr val="FFFFFF"/>
              </a:solidFill>
              <a:effectLst/>
              <a:uLnTx/>
              <a:uFillTx/>
              <a:latin typeface="+mj-lt"/>
              <a:ea typeface="+mj-ea"/>
              <a:cs typeface="+mj-cs"/>
            </a:endParaRPr>
          </a:p>
        </p:txBody>
      </p:sp>
    </p:spTree>
  </p:cSld>
  <p:clrMapOvr>
    <a:masterClrMapping/>
  </p:clrMapOvr>
  <p:transition spd="slow">
    <p:fade thruBlk="1"/>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Inhaltsplatzhalter 2"/>
          <p:cNvSpPr>
            <a:spLocks noGrp="1"/>
          </p:cNvSpPr>
          <p:nvPr>
            <p:ph idx="1"/>
          </p:nvPr>
        </p:nvSpPr>
        <p:spPr>
          <a:xfrm>
            <a:off x="667514" y="500042"/>
            <a:ext cx="8215370" cy="1081087"/>
          </a:xfrm>
        </p:spPr>
        <p:txBody>
          <a:bodyPr/>
          <a:lstStyle/>
          <a:p>
            <a:pPr>
              <a:buFontTx/>
              <a:buNone/>
            </a:pPr>
            <a:r>
              <a:rPr lang="de-DE" dirty="0" smtClean="0"/>
              <a:t>Elektrischer Funktionserhalt</a:t>
            </a:r>
          </a:p>
          <a:p>
            <a:pPr>
              <a:buFontTx/>
              <a:buNone/>
            </a:pPr>
            <a:r>
              <a:rPr lang="de-DE" sz="2000" dirty="0" err="1" smtClean="0"/>
              <a:t>WKE</a:t>
            </a:r>
            <a:r>
              <a:rPr lang="de-DE" sz="2000" dirty="0" smtClean="0"/>
              <a:t>  2 nach 90 Min.</a:t>
            </a:r>
          </a:p>
        </p:txBody>
      </p:sp>
      <p:pic>
        <p:nvPicPr>
          <p:cNvPr id="23557" name="Picture 4" descr="C:\Dokumente und Einstellungen\wwi\Desktop\Vortrag\IMG_9600.jpg"/>
          <p:cNvPicPr>
            <a:picLocks noChangeAspect="1" noChangeArrowheads="1"/>
          </p:cNvPicPr>
          <p:nvPr/>
        </p:nvPicPr>
        <p:blipFill>
          <a:blip r:embed="rId2" cstate="print"/>
          <a:srcRect/>
          <a:stretch>
            <a:fillRect/>
          </a:stretch>
        </p:blipFill>
        <p:spPr bwMode="auto">
          <a:xfrm>
            <a:off x="-1" y="1699137"/>
            <a:ext cx="8382819" cy="5158863"/>
          </a:xfrm>
          <a:prstGeom prst="rect">
            <a:avLst/>
          </a:prstGeom>
          <a:noFill/>
          <a:ln w="9525">
            <a:noFill/>
            <a:miter lim="800000"/>
            <a:headEnd/>
            <a:tailEnd/>
          </a:ln>
        </p:spPr>
      </p:pic>
      <p:pic>
        <p:nvPicPr>
          <p:cNvPr id="4"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descr="C:\Dokumente und Einstellungen\wwi\Desktop\Vortrag\IMG_9601.jpg"/>
          <p:cNvPicPr>
            <a:picLocks noGrp="1" noChangeAspect="1" noChangeArrowheads="1"/>
          </p:cNvPicPr>
          <p:nvPr>
            <p:ph idx="1"/>
          </p:nvPr>
        </p:nvPicPr>
        <p:blipFill>
          <a:blip r:embed="rId2" cstate="print"/>
          <a:srcRect/>
          <a:stretch>
            <a:fillRect/>
          </a:stretch>
        </p:blipFill>
        <p:spPr bwMode="auto">
          <a:xfrm>
            <a:off x="0" y="1790993"/>
            <a:ext cx="7597000" cy="5067008"/>
          </a:xfrm>
          <a:prstGeom prst="rect">
            <a:avLst/>
          </a:prstGeom>
          <a:noFill/>
          <a:ln w="9525">
            <a:noFill/>
            <a:miter lim="800000"/>
            <a:headEnd/>
            <a:tailEnd/>
          </a:ln>
        </p:spPr>
      </p:pic>
      <p:sp>
        <p:nvSpPr>
          <p:cNvPr id="5" name="Inhaltsplatzhalter 2"/>
          <p:cNvSpPr txBox="1">
            <a:spLocks/>
          </p:cNvSpPr>
          <p:nvPr/>
        </p:nvSpPr>
        <p:spPr bwMode="auto">
          <a:xfrm>
            <a:off x="667514" y="500042"/>
            <a:ext cx="8215370" cy="1081087"/>
          </a:xfrm>
          <a:prstGeom prst="rect">
            <a:avLst/>
          </a:prstGeom>
          <a:noFill/>
          <a:ln w="9525">
            <a:noFill/>
            <a:round/>
            <a:headEnd/>
            <a:tailEnd/>
          </a:ln>
        </p:spPr>
        <p:txBody>
          <a:bodyPr vert="horz" wrap="square" lIns="52560" tIns="26280" rIns="52560" bIns="26280" numCol="1" anchor="b" anchorCtr="0" compatLnSpc="1">
            <a:prstTxWarp prst="textNoShape">
              <a:avLst/>
            </a:prstTxWarp>
          </a:bodyPr>
          <a:lstStyle/>
          <a:p>
            <a:pPr marL="342900" marR="0" lvl="0" indent="-342900" algn="l" defTabSz="449263" rtl="0" eaLnBrk="0" fontAlgn="base" latinLnBrk="0" hangingPunct="0">
              <a:lnSpc>
                <a:spcPct val="100000"/>
              </a:lnSpc>
              <a:spcBef>
                <a:spcPts val="800"/>
              </a:spcBef>
              <a:spcAft>
                <a:spcPct val="0"/>
              </a:spcAft>
              <a:buClr>
                <a:srgbClr val="000000"/>
              </a:buClr>
              <a:buSzPct val="100000"/>
              <a:buFontTx/>
              <a:buNone/>
              <a:tabLst/>
              <a:defRPr/>
            </a:pPr>
            <a:r>
              <a:rPr kumimoji="0" lang="de-DE" sz="3200" b="0" i="0" u="none" strike="noStrike" kern="0" cap="none" spc="0" normalizeH="0" baseline="0" noProof="0" dirty="0" smtClean="0">
                <a:ln>
                  <a:noFill/>
                </a:ln>
                <a:solidFill>
                  <a:srgbClr val="FFFFFF"/>
                </a:solidFill>
                <a:effectLst/>
                <a:uLnTx/>
                <a:uFillTx/>
                <a:latin typeface="+mn-lt"/>
                <a:ea typeface="+mn-ea"/>
                <a:cs typeface="+mn-cs"/>
              </a:rPr>
              <a:t>Elektrischer Funktionserhalt</a:t>
            </a:r>
          </a:p>
          <a:p>
            <a:pPr marL="342900" marR="0" lvl="0" indent="-342900" algn="l" defTabSz="449263" rtl="0" eaLnBrk="0" fontAlgn="base" latinLnBrk="0" hangingPunct="0">
              <a:lnSpc>
                <a:spcPct val="100000"/>
              </a:lnSpc>
              <a:spcBef>
                <a:spcPts val="800"/>
              </a:spcBef>
              <a:spcAft>
                <a:spcPct val="0"/>
              </a:spcAft>
              <a:buClr>
                <a:srgbClr val="000000"/>
              </a:buClr>
              <a:buSzPct val="100000"/>
              <a:buFontTx/>
              <a:buNone/>
              <a:tabLst/>
              <a:defRPr/>
            </a:pPr>
            <a:r>
              <a:rPr kumimoji="0" lang="de-DE" sz="2000" b="0" i="0" u="none" strike="noStrike" kern="0" cap="none" spc="0" normalizeH="0" baseline="0" noProof="0" dirty="0" err="1" smtClean="0">
                <a:ln>
                  <a:noFill/>
                </a:ln>
                <a:solidFill>
                  <a:srgbClr val="FFFFFF"/>
                </a:solidFill>
                <a:effectLst/>
                <a:uLnTx/>
                <a:uFillTx/>
                <a:latin typeface="+mn-lt"/>
                <a:ea typeface="+mn-ea"/>
                <a:cs typeface="+mn-cs"/>
              </a:rPr>
              <a:t>WKE</a:t>
            </a:r>
            <a:r>
              <a:rPr kumimoji="0" lang="de-DE" sz="2000" b="0" i="0" u="none" strike="noStrike" kern="0" cap="none" spc="0" normalizeH="0" baseline="0" noProof="0" dirty="0" smtClean="0">
                <a:ln>
                  <a:noFill/>
                </a:ln>
                <a:solidFill>
                  <a:srgbClr val="FFFFFF"/>
                </a:solidFill>
                <a:effectLst/>
                <a:uLnTx/>
                <a:uFillTx/>
                <a:latin typeface="+mn-lt"/>
                <a:ea typeface="+mn-ea"/>
                <a:cs typeface="+mn-cs"/>
              </a:rPr>
              <a:t>  54 nach 90 Min.</a:t>
            </a:r>
          </a:p>
        </p:txBody>
      </p:sp>
      <p:pic>
        <p:nvPicPr>
          <p:cNvPr id="6"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1" name="Picture 2" descr="C:\Dokumente und Einstellungen\wwi\Desktop\Vortrag\IMG_2760.jpg"/>
          <p:cNvPicPr>
            <a:picLocks noChangeAspect="1" noChangeArrowheads="1"/>
          </p:cNvPicPr>
          <p:nvPr/>
        </p:nvPicPr>
        <p:blipFill>
          <a:blip r:embed="rId2" cstate="print"/>
          <a:srcRect/>
          <a:stretch>
            <a:fillRect/>
          </a:stretch>
        </p:blipFill>
        <p:spPr bwMode="auto">
          <a:xfrm>
            <a:off x="3357586" y="2357440"/>
            <a:ext cx="6525430" cy="4500584"/>
          </a:xfrm>
          <a:prstGeom prst="rect">
            <a:avLst/>
          </a:prstGeom>
          <a:noFill/>
          <a:ln w="9525">
            <a:noFill/>
            <a:miter lim="800000"/>
            <a:headEnd/>
            <a:tailEnd/>
          </a:ln>
        </p:spPr>
      </p:pic>
      <p:sp>
        <p:nvSpPr>
          <p:cNvPr id="8" name="Inhaltsplatzhalter 2"/>
          <p:cNvSpPr>
            <a:spLocks noGrp="1"/>
          </p:cNvSpPr>
          <p:nvPr>
            <p:ph idx="1"/>
          </p:nvPr>
        </p:nvSpPr>
        <p:spPr>
          <a:xfrm>
            <a:off x="667514" y="500042"/>
            <a:ext cx="8215370" cy="1081087"/>
          </a:xfrm>
        </p:spPr>
        <p:txBody>
          <a:bodyPr/>
          <a:lstStyle/>
          <a:p>
            <a:pPr>
              <a:buFontTx/>
              <a:buNone/>
            </a:pPr>
            <a:r>
              <a:rPr lang="de-DE" dirty="0" smtClean="0"/>
              <a:t>Elektrischer Funktionserhalt</a:t>
            </a:r>
          </a:p>
          <a:p>
            <a:pPr>
              <a:buFontTx/>
              <a:buNone/>
            </a:pPr>
            <a:r>
              <a:rPr lang="de-DE" sz="2000" dirty="0" err="1" smtClean="0"/>
              <a:t>WKE</a:t>
            </a:r>
            <a:r>
              <a:rPr lang="de-DE" sz="2000" dirty="0" smtClean="0"/>
              <a:t>  54 nach 90 Min. auf Kabeltrasse</a:t>
            </a:r>
          </a:p>
        </p:txBody>
      </p:sp>
      <p:pic>
        <p:nvPicPr>
          <p:cNvPr id="4" name="Picture 3"/>
          <p:cNvPicPr>
            <a:picLocks noChangeAspect="1" noChangeArrowheads="1"/>
          </p:cNvPicPr>
          <p:nvPr/>
        </p:nvPicPr>
        <p:blipFill>
          <a:blip r:embed="rId3" cstate="screen"/>
          <a:srcRect/>
          <a:stretch>
            <a:fillRect/>
          </a:stretch>
        </p:blipFill>
        <p:spPr bwMode="auto">
          <a:xfrm>
            <a:off x="381762" y="6143644"/>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5" name="Picture 2" descr="C:\Dokumente und Einstellungen\wwi\Desktop\Vortrag\IMG_2791.jpg"/>
          <p:cNvPicPr>
            <a:picLocks noChangeAspect="1" noChangeArrowheads="1"/>
          </p:cNvPicPr>
          <p:nvPr/>
        </p:nvPicPr>
        <p:blipFill>
          <a:blip r:embed="rId2" cstate="print"/>
          <a:srcRect/>
          <a:stretch>
            <a:fillRect/>
          </a:stretch>
        </p:blipFill>
        <p:spPr bwMode="auto">
          <a:xfrm>
            <a:off x="2373642" y="1643026"/>
            <a:ext cx="7533946" cy="5214974"/>
          </a:xfrm>
          <a:prstGeom prst="rect">
            <a:avLst/>
          </a:prstGeom>
          <a:noFill/>
          <a:ln w="9525">
            <a:noFill/>
            <a:miter lim="800000"/>
            <a:headEnd/>
            <a:tailEnd/>
          </a:ln>
        </p:spPr>
      </p:pic>
      <p:sp>
        <p:nvSpPr>
          <p:cNvPr id="8" name="Inhaltsplatzhalter 2"/>
          <p:cNvSpPr>
            <a:spLocks noGrp="1"/>
          </p:cNvSpPr>
          <p:nvPr>
            <p:ph idx="1"/>
          </p:nvPr>
        </p:nvSpPr>
        <p:spPr>
          <a:xfrm>
            <a:off x="667514" y="500042"/>
            <a:ext cx="8215370" cy="1081087"/>
          </a:xfrm>
        </p:spPr>
        <p:txBody>
          <a:bodyPr/>
          <a:lstStyle/>
          <a:p>
            <a:pPr>
              <a:buFontTx/>
              <a:buNone/>
            </a:pPr>
            <a:r>
              <a:rPr lang="de-DE" dirty="0" smtClean="0"/>
              <a:t>Elektrischer Funktionserhalt</a:t>
            </a:r>
          </a:p>
          <a:p>
            <a:pPr>
              <a:buFontTx/>
              <a:buNone/>
            </a:pPr>
            <a:r>
              <a:rPr lang="de-DE" sz="2000" dirty="0" err="1" smtClean="0"/>
              <a:t>WKE</a:t>
            </a:r>
            <a:r>
              <a:rPr lang="de-DE" sz="2000" dirty="0" smtClean="0"/>
              <a:t>  400 nach 90 Min.</a:t>
            </a:r>
          </a:p>
        </p:txBody>
      </p:sp>
      <p:pic>
        <p:nvPicPr>
          <p:cNvPr id="4" name="Picture 3"/>
          <p:cNvPicPr>
            <a:picLocks noChangeAspect="1" noChangeArrowheads="1"/>
          </p:cNvPicPr>
          <p:nvPr/>
        </p:nvPicPr>
        <p:blipFill>
          <a:blip r:embed="rId3" cstate="screen"/>
          <a:srcRect/>
          <a:stretch>
            <a:fillRect/>
          </a:stretch>
        </p:blipFill>
        <p:spPr bwMode="auto">
          <a:xfrm>
            <a:off x="667514" y="6072206"/>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fik 6" descr="brand.tif"/>
          <p:cNvPicPr>
            <a:picLocks noChangeAspect="1"/>
          </p:cNvPicPr>
          <p:nvPr/>
        </p:nvPicPr>
        <p:blipFill>
          <a:blip r:embed="rId3" cstate="print"/>
          <a:stretch>
            <a:fillRect/>
          </a:stretch>
        </p:blipFill>
        <p:spPr>
          <a:xfrm>
            <a:off x="5112000" y="0"/>
            <a:ext cx="4802342" cy="6858000"/>
          </a:xfrm>
          <a:prstGeom prst="rect">
            <a:avLst/>
          </a:prstGeom>
        </p:spPr>
      </p:pic>
      <p:sp>
        <p:nvSpPr>
          <p:cNvPr id="2" name="Rectangle 6"/>
          <p:cNvSpPr txBox="1">
            <a:spLocks noChangeArrowheads="1"/>
          </p:cNvSpPr>
          <p:nvPr/>
        </p:nvSpPr>
        <p:spPr>
          <a:xfrm>
            <a:off x="453200" y="1285860"/>
            <a:ext cx="9215502" cy="1857375"/>
          </a:xfrm>
          <a:prstGeom prst="rect">
            <a:avLst/>
          </a:prstGeom>
        </p:spPr>
        <p:txBody>
          <a:bodyPr/>
          <a:lstStyle/>
          <a:p>
            <a:pPr marL="342900" marR="0" lvl="0" indent="-342900" eaLnBrk="1" latinLnBrk="0" hangingPunct="1">
              <a:lnSpc>
                <a:spcPct val="100000"/>
              </a:lnSpc>
              <a:spcBef>
                <a:spcPct val="20000"/>
              </a:spcBef>
              <a:buClr>
                <a:schemeClr val="bg1"/>
              </a:buClr>
              <a:buFont typeface="Times New Roman" pitchFamily="-108" charset="0"/>
              <a:buChar char="•"/>
              <a:tabLst/>
              <a:defRPr/>
            </a:pPr>
            <a:r>
              <a:rPr lang="de-DE" dirty="0" err="1" smtClean="0"/>
              <a:t>Brandmelde-Anlagen</a:t>
            </a:r>
            <a:r>
              <a:rPr lang="de-DE" dirty="0" smtClean="0"/>
              <a:t> (BMA)							E30</a:t>
            </a:r>
          </a:p>
          <a:p>
            <a:pPr marL="342900" marR="0" lvl="0" indent="-342900" eaLnBrk="1" latinLnBrk="0" hangingPunct="1">
              <a:lnSpc>
                <a:spcPct val="100000"/>
              </a:lnSpc>
              <a:spcBef>
                <a:spcPct val="20000"/>
              </a:spcBef>
              <a:buClr>
                <a:schemeClr val="bg1"/>
              </a:buClr>
              <a:buFont typeface="Times New Roman" pitchFamily="-108" charset="0"/>
              <a:buChar char="•"/>
              <a:tabLst/>
              <a:defRPr/>
            </a:pPr>
            <a:r>
              <a:rPr lang="de-DE" dirty="0" smtClean="0"/>
              <a:t>Akustische Anlagen (</a:t>
            </a:r>
            <a:r>
              <a:rPr lang="de-DE" dirty="0" err="1" smtClean="0"/>
              <a:t>ELA</a:t>
            </a:r>
            <a:r>
              <a:rPr lang="de-DE" dirty="0" smtClean="0"/>
              <a:t>)			</a:t>
            </a:r>
          </a:p>
          <a:p>
            <a:pPr marL="342900" marR="0" lvl="0" indent="-342900" eaLnBrk="1" latinLnBrk="0" hangingPunct="1">
              <a:lnSpc>
                <a:spcPct val="100000"/>
              </a:lnSpc>
              <a:spcBef>
                <a:spcPct val="20000"/>
              </a:spcBef>
              <a:buClr>
                <a:schemeClr val="bg1"/>
              </a:buClr>
              <a:buFont typeface="Times New Roman" pitchFamily="-108" charset="0"/>
              <a:buChar char="•"/>
              <a:tabLst/>
              <a:defRPr/>
            </a:pPr>
            <a:r>
              <a:rPr lang="de-DE" dirty="0" smtClean="0"/>
              <a:t>Sicherheitsbeleuchtungen			</a:t>
            </a:r>
          </a:p>
          <a:p>
            <a:pPr marL="342900" marR="0" lvl="0" indent="-342900" eaLnBrk="1" latinLnBrk="0" hangingPunct="1">
              <a:lnSpc>
                <a:spcPct val="100000"/>
              </a:lnSpc>
              <a:spcBef>
                <a:spcPct val="20000"/>
              </a:spcBef>
              <a:buClr>
                <a:schemeClr val="bg1"/>
              </a:buClr>
              <a:buFont typeface="Times New Roman" pitchFamily="-108" charset="0"/>
              <a:buChar char="•"/>
              <a:tabLst/>
              <a:defRPr/>
            </a:pPr>
            <a:r>
              <a:rPr lang="de-DE" dirty="0" smtClean="0"/>
              <a:t>Aufzüge mit Evakuierungsschaltung	</a:t>
            </a:r>
          </a:p>
        </p:txBody>
      </p:sp>
      <p:sp>
        <p:nvSpPr>
          <p:cNvPr id="3" name="Text Box 7"/>
          <p:cNvSpPr txBox="1">
            <a:spLocks noChangeArrowheads="1"/>
          </p:cNvSpPr>
          <p:nvPr/>
        </p:nvSpPr>
        <p:spPr bwMode="auto">
          <a:xfrm>
            <a:off x="453200" y="3357562"/>
            <a:ext cx="9286940" cy="2649956"/>
          </a:xfrm>
          <a:prstGeom prst="rect">
            <a:avLst/>
          </a:prstGeom>
          <a:noFill/>
          <a:ln w="9525">
            <a:noFill/>
            <a:miter lim="800000"/>
            <a:headEnd/>
            <a:tailEnd/>
          </a:ln>
        </p:spPr>
        <p:txBody>
          <a:bodyPr wrap="square">
            <a:spAutoFit/>
          </a:bodyPr>
          <a:lstStyle/>
          <a:p>
            <a:pPr>
              <a:spcBef>
                <a:spcPct val="20000"/>
              </a:spcBef>
              <a:buClr>
                <a:schemeClr val="bg1"/>
              </a:buClr>
              <a:buFontTx/>
              <a:buChar char="•"/>
            </a:pPr>
            <a:r>
              <a:rPr lang="de-DE" sz="2400" dirty="0"/>
              <a:t>   Druckerhöhungsanlagen für die               </a:t>
            </a:r>
            <a:r>
              <a:rPr lang="de-DE" sz="2400" dirty="0" smtClean="0"/>
              <a:t>		   	</a:t>
            </a:r>
            <a:r>
              <a:rPr lang="de-DE" dirty="0" smtClean="0"/>
              <a:t>E90    </a:t>
            </a:r>
            <a:endParaRPr lang="de-DE" dirty="0"/>
          </a:p>
          <a:p>
            <a:pPr>
              <a:spcBef>
                <a:spcPct val="20000"/>
              </a:spcBef>
              <a:buClr>
                <a:schemeClr val="bg1"/>
              </a:buClr>
            </a:pPr>
            <a:r>
              <a:rPr lang="de-DE" sz="2400" dirty="0"/>
              <a:t>    Löschwasserversorgung			</a:t>
            </a:r>
            <a:endParaRPr lang="de-DE" sz="3200" dirty="0"/>
          </a:p>
          <a:p>
            <a:pPr>
              <a:spcBef>
                <a:spcPct val="20000"/>
              </a:spcBef>
              <a:buClr>
                <a:schemeClr val="bg1"/>
              </a:buClr>
              <a:buFontTx/>
              <a:buChar char="•"/>
            </a:pPr>
            <a:r>
              <a:rPr lang="de-DE" sz="2400" dirty="0"/>
              <a:t>   Rauch-/Wärmeabzugsanlagen (</a:t>
            </a:r>
            <a:r>
              <a:rPr lang="de-DE" sz="2400" dirty="0" err="1"/>
              <a:t>RWA</a:t>
            </a:r>
            <a:r>
              <a:rPr lang="de-DE" sz="2400" dirty="0"/>
              <a:t>)	</a:t>
            </a:r>
          </a:p>
          <a:p>
            <a:pPr>
              <a:spcBef>
                <a:spcPct val="20000"/>
              </a:spcBef>
              <a:buClr>
                <a:schemeClr val="bg1"/>
              </a:buClr>
              <a:buFontTx/>
              <a:buChar char="•"/>
            </a:pPr>
            <a:r>
              <a:rPr lang="de-DE" sz="2400" dirty="0"/>
              <a:t>   Feuerwehraufzüge</a:t>
            </a:r>
          </a:p>
          <a:p>
            <a:pPr>
              <a:spcBef>
                <a:spcPct val="20000"/>
              </a:spcBef>
              <a:buClr>
                <a:schemeClr val="bg1"/>
              </a:buClr>
              <a:buFontTx/>
              <a:buChar char="•"/>
            </a:pPr>
            <a:r>
              <a:rPr lang="de-DE" sz="2400" dirty="0"/>
              <a:t>   Notstromversorgung				</a:t>
            </a:r>
          </a:p>
          <a:p>
            <a:pPr>
              <a:spcBef>
                <a:spcPct val="50000"/>
              </a:spcBef>
            </a:pPr>
            <a:endParaRPr lang="de-DE" sz="1800" b="0" dirty="0"/>
          </a:p>
        </p:txBody>
      </p:sp>
      <p:sp>
        <p:nvSpPr>
          <p:cNvPr id="4" name="Rechteck 3"/>
          <p:cNvSpPr/>
          <p:nvPr/>
        </p:nvSpPr>
        <p:spPr>
          <a:xfrm>
            <a:off x="1096142" y="285728"/>
            <a:ext cx="6786610" cy="523220"/>
          </a:xfrm>
          <a:prstGeom prst="rect">
            <a:avLst/>
          </a:prstGeom>
        </p:spPr>
        <p:txBody>
          <a:bodyPr wrap="square">
            <a:spAutoFit/>
          </a:bodyPr>
          <a:lstStyle/>
          <a:p>
            <a:r>
              <a:rPr lang="de-DE" sz="2800" dirty="0" smtClean="0">
                <a:latin typeface="Arial" pitchFamily="34" charset="0"/>
              </a:rPr>
              <a:t>Wo wird Funktionserhalt eingesetzt?</a:t>
            </a:r>
            <a:endParaRPr lang="de-DE" sz="2800" dirty="0"/>
          </a:p>
        </p:txBody>
      </p:sp>
      <p:sp>
        <p:nvSpPr>
          <p:cNvPr id="5" name="Rectangle 8"/>
          <p:cNvSpPr>
            <a:spLocks noChangeArrowheads="1"/>
          </p:cNvSpPr>
          <p:nvPr/>
        </p:nvSpPr>
        <p:spPr bwMode="auto">
          <a:xfrm>
            <a:off x="6031674" y="1714488"/>
            <a:ext cx="3875914" cy="500066"/>
          </a:xfrm>
          <a:prstGeom prst="rect">
            <a:avLst/>
          </a:prstGeom>
          <a:noFill/>
          <a:ln w="9525">
            <a:noFill/>
            <a:miter lim="800000"/>
            <a:headEnd/>
            <a:tailEnd/>
          </a:ln>
        </p:spPr>
        <p:txBody>
          <a:bodyPr/>
          <a:lstStyle/>
          <a:p>
            <a:pPr marL="342900" indent="-342900">
              <a:spcBef>
                <a:spcPct val="20000"/>
              </a:spcBef>
            </a:pPr>
            <a:r>
              <a:rPr lang="de-DE" sz="2400" dirty="0" smtClean="0"/>
              <a:t>       </a:t>
            </a:r>
            <a:r>
              <a:rPr lang="de-DE" sz="2400" dirty="0">
                <a:solidFill>
                  <a:srgbClr val="FF9933"/>
                </a:solidFill>
              </a:rPr>
              <a:t>Rettungswege sichern</a:t>
            </a:r>
          </a:p>
          <a:p>
            <a:pPr marL="342900" indent="-342900">
              <a:spcBef>
                <a:spcPct val="20000"/>
              </a:spcBef>
            </a:pPr>
            <a:endParaRPr lang="de-DE" sz="2400" dirty="0"/>
          </a:p>
        </p:txBody>
      </p:sp>
      <p:sp>
        <p:nvSpPr>
          <p:cNvPr id="6" name="Text Box 10"/>
          <p:cNvSpPr txBox="1">
            <a:spLocks noChangeArrowheads="1"/>
          </p:cNvSpPr>
          <p:nvPr/>
        </p:nvSpPr>
        <p:spPr bwMode="auto">
          <a:xfrm>
            <a:off x="6025364" y="3786190"/>
            <a:ext cx="4071966" cy="1274763"/>
          </a:xfrm>
          <a:prstGeom prst="rect">
            <a:avLst/>
          </a:prstGeom>
          <a:noFill/>
          <a:ln w="9525">
            <a:noFill/>
            <a:miter lim="800000"/>
            <a:headEnd/>
            <a:tailEnd/>
          </a:ln>
        </p:spPr>
        <p:txBody>
          <a:bodyPr wrap="square" anchor="ctr">
            <a:spAutoFit/>
          </a:bodyPr>
          <a:lstStyle/>
          <a:p>
            <a:pPr algn="ctr">
              <a:spcBef>
                <a:spcPct val="20000"/>
              </a:spcBef>
            </a:pPr>
            <a:r>
              <a:rPr lang="de-DE" sz="2400" dirty="0">
                <a:solidFill>
                  <a:srgbClr val="FF9933"/>
                </a:solidFill>
              </a:rPr>
              <a:t>Funktionen zum </a:t>
            </a:r>
          </a:p>
          <a:p>
            <a:pPr algn="ctr">
              <a:spcBef>
                <a:spcPct val="20000"/>
              </a:spcBef>
            </a:pPr>
            <a:r>
              <a:rPr lang="de-DE" sz="2400" dirty="0">
                <a:solidFill>
                  <a:srgbClr val="FF9933"/>
                </a:solidFill>
              </a:rPr>
              <a:t>Bergen und Löschen aufrechterhalten</a:t>
            </a:r>
            <a:endParaRPr lang="de-DE" dirty="0">
              <a:solidFill>
                <a:srgbClr val="FF9933"/>
              </a:solidFill>
            </a:endParaRPr>
          </a:p>
        </p:txBody>
      </p:sp>
      <p:pic>
        <p:nvPicPr>
          <p:cNvPr id="8"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itel 1"/>
          <p:cNvSpPr txBox="1">
            <a:spLocks/>
          </p:cNvSpPr>
          <p:nvPr/>
        </p:nvSpPr>
        <p:spPr bwMode="auto">
          <a:xfrm>
            <a:off x="6596868" y="785794"/>
            <a:ext cx="2786082" cy="4572032"/>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0" fontAlgn="base" latinLnBrk="0" hangingPunct="0">
              <a:lnSpc>
                <a:spcPct val="100000"/>
              </a:lnSpc>
              <a:spcBef>
                <a:spcPct val="0"/>
              </a:spcBef>
              <a:spcAft>
                <a:spcPct val="0"/>
              </a:spcAft>
              <a:buClr>
                <a:srgbClr val="000000"/>
              </a:buClr>
              <a:buSzPct val="100000"/>
              <a:buFont typeface="Times New Roman" pitchFamily="-108" charset="0"/>
              <a:buNone/>
              <a:tabLst/>
              <a:defRPr/>
            </a:pPr>
            <a:r>
              <a:rPr kumimoji="0" lang="de-DE" sz="20000" b="0" i="0" u="none" strike="noStrike" kern="0" cap="none" spc="0" normalizeH="0" baseline="0" noProof="0" dirty="0" smtClean="0">
                <a:ln>
                  <a:noFill/>
                </a:ln>
                <a:solidFill>
                  <a:srgbClr val="B9E781"/>
                </a:solidFill>
                <a:effectLst/>
                <a:uLnTx/>
                <a:uFillTx/>
                <a:latin typeface="+mj-lt"/>
                <a:ea typeface="+mj-ea"/>
                <a:cs typeface="+mj-cs"/>
              </a:rPr>
              <a:t>§</a:t>
            </a:r>
            <a:endParaRPr kumimoji="0" lang="de-DE" sz="20000" b="0" i="0" u="none" strike="noStrike" kern="0" cap="none" spc="0" normalizeH="0" baseline="0" noProof="0" dirty="0">
              <a:ln>
                <a:noFill/>
              </a:ln>
              <a:solidFill>
                <a:srgbClr val="B9E781"/>
              </a:solidFill>
              <a:effectLst/>
              <a:uLnTx/>
              <a:uFillTx/>
              <a:latin typeface="+mj-lt"/>
              <a:ea typeface="+mj-ea"/>
              <a:cs typeface="+mj-cs"/>
            </a:endParaRPr>
          </a:p>
        </p:txBody>
      </p:sp>
      <p:sp>
        <p:nvSpPr>
          <p:cNvPr id="6" name="Titel 1"/>
          <p:cNvSpPr txBox="1">
            <a:spLocks/>
          </p:cNvSpPr>
          <p:nvPr/>
        </p:nvSpPr>
        <p:spPr bwMode="auto">
          <a:xfrm>
            <a:off x="8168504" y="2643182"/>
            <a:ext cx="1285884" cy="1928826"/>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0" fontAlgn="base" latinLnBrk="0" hangingPunct="0">
              <a:lnSpc>
                <a:spcPct val="100000"/>
              </a:lnSpc>
              <a:spcBef>
                <a:spcPct val="0"/>
              </a:spcBef>
              <a:spcAft>
                <a:spcPct val="0"/>
              </a:spcAft>
              <a:buClr>
                <a:srgbClr val="000000"/>
              </a:buClr>
              <a:buSzPct val="100000"/>
              <a:buFont typeface="Times New Roman" pitchFamily="-108" charset="0"/>
              <a:buNone/>
              <a:tabLst/>
              <a:defRPr/>
            </a:pPr>
            <a:r>
              <a:rPr kumimoji="0" lang="de-DE" sz="10000" b="1" i="0" u="none" strike="noStrike" kern="0" cap="all" spc="0" normalizeH="0" baseline="0" noProof="0" dirty="0" smtClean="0">
                <a:ln>
                  <a:noFill/>
                </a:ln>
                <a:solidFill>
                  <a:srgbClr val="B9E781"/>
                </a:solidFill>
                <a:effectLst/>
                <a:uLnTx/>
                <a:uFillTx/>
                <a:latin typeface="+mj-lt"/>
                <a:ea typeface="+mj-ea"/>
                <a:cs typeface="+mj-cs"/>
              </a:rPr>
              <a:t>§</a:t>
            </a:r>
            <a:endParaRPr kumimoji="0" lang="de-DE" sz="10000" b="1" i="0" u="none" strike="noStrike" kern="0" cap="all" spc="0" normalizeH="0" baseline="0" noProof="0" dirty="0">
              <a:ln>
                <a:noFill/>
              </a:ln>
              <a:solidFill>
                <a:srgbClr val="B9E781"/>
              </a:solidFill>
              <a:effectLst/>
              <a:uLnTx/>
              <a:uFillTx/>
              <a:latin typeface="+mj-lt"/>
              <a:ea typeface="+mj-ea"/>
              <a:cs typeface="+mj-cs"/>
            </a:endParaRPr>
          </a:p>
        </p:txBody>
      </p:sp>
      <p:sp>
        <p:nvSpPr>
          <p:cNvPr id="7" name="Titel 1"/>
          <p:cNvSpPr txBox="1">
            <a:spLocks/>
          </p:cNvSpPr>
          <p:nvPr/>
        </p:nvSpPr>
        <p:spPr bwMode="auto">
          <a:xfrm>
            <a:off x="6168240" y="4786322"/>
            <a:ext cx="1285884" cy="1928826"/>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0" fontAlgn="base" latinLnBrk="0" hangingPunct="0">
              <a:lnSpc>
                <a:spcPct val="100000"/>
              </a:lnSpc>
              <a:spcBef>
                <a:spcPct val="0"/>
              </a:spcBef>
              <a:spcAft>
                <a:spcPct val="0"/>
              </a:spcAft>
              <a:buClr>
                <a:srgbClr val="000000"/>
              </a:buClr>
              <a:buSzPct val="100000"/>
              <a:buFont typeface="Times New Roman" pitchFamily="-108" charset="0"/>
              <a:buNone/>
              <a:tabLst/>
              <a:defRPr/>
            </a:pPr>
            <a:r>
              <a:rPr kumimoji="0" lang="de-DE" sz="10000" b="1" i="0" u="none" strike="noStrike" kern="0" cap="all" spc="0" normalizeH="0" baseline="0" noProof="0" dirty="0" smtClean="0">
                <a:ln>
                  <a:noFill/>
                </a:ln>
                <a:solidFill>
                  <a:srgbClr val="CBEDA1"/>
                </a:solidFill>
                <a:effectLst/>
                <a:uLnTx/>
                <a:uFillTx/>
                <a:latin typeface="+mj-lt"/>
                <a:ea typeface="+mj-ea"/>
                <a:cs typeface="+mj-cs"/>
              </a:rPr>
              <a:t>§</a:t>
            </a:r>
            <a:endParaRPr kumimoji="0" lang="de-DE" sz="10000" b="1" i="0" u="none" strike="noStrike" kern="0" cap="all" spc="0" normalizeH="0" baseline="0" noProof="0" dirty="0">
              <a:ln>
                <a:noFill/>
              </a:ln>
              <a:solidFill>
                <a:srgbClr val="CBEDA1"/>
              </a:solidFill>
              <a:effectLst/>
              <a:uLnTx/>
              <a:uFillTx/>
              <a:latin typeface="+mj-lt"/>
              <a:ea typeface="+mj-ea"/>
              <a:cs typeface="+mj-cs"/>
            </a:endParaRPr>
          </a:p>
        </p:txBody>
      </p:sp>
      <p:sp>
        <p:nvSpPr>
          <p:cNvPr id="8" name="Titel 1"/>
          <p:cNvSpPr txBox="1">
            <a:spLocks/>
          </p:cNvSpPr>
          <p:nvPr/>
        </p:nvSpPr>
        <p:spPr bwMode="auto">
          <a:xfrm>
            <a:off x="8097066" y="285728"/>
            <a:ext cx="1285884" cy="1928826"/>
          </a:xfrm>
          <a:prstGeom prst="rect">
            <a:avLst/>
          </a:prstGeom>
          <a:noFill/>
          <a:ln w="9525">
            <a:noFill/>
            <a:round/>
            <a:headEnd/>
            <a:tailEnd/>
          </a:ln>
        </p:spPr>
        <p:txBody>
          <a:bodyPr vert="horz" wrap="square" lIns="52560" tIns="26280" rIns="52560" bIns="26280" numCol="1" anchor="t" anchorCtr="0" compatLnSpc="1">
            <a:prstTxWarp prst="textNoShape">
              <a:avLst/>
            </a:prstTxWarp>
          </a:bodyPr>
          <a:lstStyle/>
          <a:p>
            <a:pPr marL="0" marR="0" lvl="0" indent="0" algn="l" defTabSz="449263" rtl="0" eaLnBrk="0" fontAlgn="base" latinLnBrk="0" hangingPunct="0">
              <a:lnSpc>
                <a:spcPct val="100000"/>
              </a:lnSpc>
              <a:spcBef>
                <a:spcPct val="0"/>
              </a:spcBef>
              <a:spcAft>
                <a:spcPct val="0"/>
              </a:spcAft>
              <a:buClr>
                <a:srgbClr val="000000"/>
              </a:buClr>
              <a:buSzPct val="100000"/>
              <a:buFont typeface="Times New Roman" pitchFamily="-108" charset="0"/>
              <a:buNone/>
              <a:tabLst/>
              <a:defRPr/>
            </a:pPr>
            <a:r>
              <a:rPr kumimoji="0" lang="de-DE" sz="8000" b="1" i="0" u="none" strike="noStrike" kern="0" cap="all" spc="0" normalizeH="0" baseline="0" noProof="0" dirty="0" smtClean="0">
                <a:ln>
                  <a:noFill/>
                </a:ln>
                <a:solidFill>
                  <a:srgbClr val="78BE24"/>
                </a:solidFill>
                <a:effectLst/>
                <a:uLnTx/>
                <a:uFillTx/>
                <a:latin typeface="+mj-lt"/>
                <a:ea typeface="+mj-ea"/>
                <a:cs typeface="+mj-cs"/>
              </a:rPr>
              <a:t>§</a:t>
            </a:r>
            <a:endParaRPr kumimoji="0" lang="de-DE" sz="8000" b="1" i="0" u="none" strike="noStrike" kern="0" cap="all" spc="0" normalizeH="0" baseline="0" noProof="0" dirty="0">
              <a:ln>
                <a:noFill/>
              </a:ln>
              <a:solidFill>
                <a:srgbClr val="78BE24"/>
              </a:solidFill>
              <a:effectLst/>
              <a:uLnTx/>
              <a:uFillTx/>
              <a:latin typeface="+mj-lt"/>
              <a:ea typeface="+mj-ea"/>
              <a:cs typeface="+mj-cs"/>
            </a:endParaRPr>
          </a:p>
        </p:txBody>
      </p:sp>
      <p:sp>
        <p:nvSpPr>
          <p:cNvPr id="28675" name="Rectangle 2"/>
          <p:cNvSpPr>
            <a:spLocks noGrp="1" noChangeArrowheads="1"/>
          </p:cNvSpPr>
          <p:nvPr>
            <p:ph type="title"/>
          </p:nvPr>
        </p:nvSpPr>
        <p:spPr>
          <a:xfrm>
            <a:off x="194368" y="765176"/>
            <a:ext cx="9217840" cy="1008063"/>
          </a:xfrm>
        </p:spPr>
        <p:txBody>
          <a:bodyPr/>
          <a:lstStyle/>
          <a:p>
            <a:pPr eaLnBrk="1" hangingPunct="1"/>
            <a:r>
              <a:rPr lang="de-DE" sz="3200" dirty="0" smtClean="0"/>
              <a:t>Brandschutz in der Elektroinstallation</a:t>
            </a:r>
            <a:br>
              <a:rPr lang="de-DE" sz="3200" dirty="0" smtClean="0"/>
            </a:br>
            <a:r>
              <a:rPr lang="de-DE" sz="3200" dirty="0" smtClean="0"/>
              <a:t> </a:t>
            </a:r>
            <a:r>
              <a:rPr lang="de-DE" sz="2000" dirty="0" smtClean="0"/>
              <a:t>Gesetzliche Anforderungen </a:t>
            </a:r>
          </a:p>
        </p:txBody>
      </p:sp>
      <p:sp>
        <p:nvSpPr>
          <p:cNvPr id="294916" name="Rectangle 4"/>
          <p:cNvSpPr>
            <a:spLocks noGrp="1" noChangeArrowheads="1"/>
          </p:cNvSpPr>
          <p:nvPr>
            <p:ph type="body" sz="half" idx="1"/>
          </p:nvPr>
        </p:nvSpPr>
        <p:spPr>
          <a:xfrm>
            <a:off x="247690" y="2286001"/>
            <a:ext cx="9033794" cy="3071825"/>
          </a:xfrm>
        </p:spPr>
        <p:txBody>
          <a:bodyPr/>
          <a:lstStyle/>
          <a:p>
            <a:pPr lvl="1" eaLnBrk="1" hangingPunct="1">
              <a:buClr>
                <a:schemeClr val="bg1"/>
              </a:buClr>
              <a:buFontTx/>
              <a:buNone/>
            </a:pPr>
            <a:r>
              <a:rPr lang="de-DE" sz="2800" b="1" dirty="0" smtClean="0">
                <a:solidFill>
                  <a:schemeClr val="bg1"/>
                </a:solidFill>
                <a:cs typeface="Arial" pitchFamily="34" charset="0"/>
              </a:rPr>
              <a:t>(M)LAR</a:t>
            </a:r>
            <a:r>
              <a:rPr lang="de-DE" sz="2800" dirty="0" smtClean="0">
                <a:solidFill>
                  <a:schemeClr val="bg1"/>
                </a:solidFill>
                <a:cs typeface="Arial" pitchFamily="34" charset="0"/>
              </a:rPr>
              <a:t> =&gt; (Muster)-Leitungsanlagen-Richtlinie </a:t>
            </a:r>
          </a:p>
          <a:p>
            <a:pPr lvl="1" eaLnBrk="1" hangingPunct="1">
              <a:buClr>
                <a:schemeClr val="bg1"/>
              </a:buClr>
              <a:buFontTx/>
              <a:buNone/>
            </a:pPr>
            <a:endParaRPr lang="de-DE" sz="1000" dirty="0" smtClean="0">
              <a:solidFill>
                <a:schemeClr val="bg1"/>
              </a:solidFill>
              <a:cs typeface="Arial" pitchFamily="34" charset="0"/>
            </a:endParaRPr>
          </a:p>
          <a:p>
            <a:pPr lvl="1" eaLnBrk="1" hangingPunct="1">
              <a:buClr>
                <a:schemeClr val="bg1"/>
              </a:buClr>
              <a:buFontTx/>
              <a:buNone/>
            </a:pPr>
            <a:r>
              <a:rPr lang="de-DE" b="1" dirty="0" smtClean="0">
                <a:solidFill>
                  <a:schemeClr val="bg1"/>
                </a:solidFill>
                <a:cs typeface="Times New Roman" pitchFamily="18" charset="0"/>
              </a:rPr>
              <a:t>Forderungen:</a:t>
            </a:r>
          </a:p>
          <a:p>
            <a:pPr lvl="1" eaLnBrk="1" hangingPunct="1">
              <a:buClr>
                <a:schemeClr val="bg1"/>
              </a:buClr>
              <a:buFont typeface="Wingdings" pitchFamily="2" charset="2"/>
              <a:buChar char="ð"/>
            </a:pPr>
            <a:r>
              <a:rPr lang="de-DE" b="1" dirty="0" smtClean="0">
                <a:solidFill>
                  <a:schemeClr val="bg1"/>
                </a:solidFill>
                <a:cs typeface="Times New Roman" pitchFamily="18" charset="0"/>
              </a:rPr>
              <a:t>Verhinderung</a:t>
            </a:r>
            <a:r>
              <a:rPr lang="de-DE" dirty="0" smtClean="0">
                <a:solidFill>
                  <a:schemeClr val="bg1"/>
                </a:solidFill>
                <a:cs typeface="Times New Roman" pitchFamily="18" charset="0"/>
              </a:rPr>
              <a:t> der Brandausbreitung durch Leitungsanlagen,</a:t>
            </a:r>
          </a:p>
          <a:p>
            <a:pPr lvl="1" eaLnBrk="1" hangingPunct="1">
              <a:buClr>
                <a:schemeClr val="bg1"/>
              </a:buClr>
              <a:buFontTx/>
              <a:buNone/>
            </a:pPr>
            <a:endParaRPr lang="de-DE" dirty="0" smtClean="0">
              <a:solidFill>
                <a:schemeClr val="bg1"/>
              </a:solidFill>
              <a:cs typeface="Times New Roman" pitchFamily="18" charset="0"/>
            </a:endParaRPr>
          </a:p>
          <a:p>
            <a:pPr lvl="1" eaLnBrk="1" hangingPunct="1">
              <a:buClr>
                <a:schemeClr val="bg1"/>
              </a:buClr>
              <a:buFont typeface="Wingdings" pitchFamily="2" charset="2"/>
              <a:buChar char="ð"/>
            </a:pPr>
            <a:r>
              <a:rPr lang="de-DE" b="1" dirty="0" smtClean="0">
                <a:solidFill>
                  <a:schemeClr val="bg1"/>
                </a:solidFill>
                <a:cs typeface="Times New Roman" pitchFamily="18" charset="0"/>
              </a:rPr>
              <a:t>Begrenzung</a:t>
            </a:r>
            <a:r>
              <a:rPr lang="de-DE" dirty="0" smtClean="0">
                <a:solidFill>
                  <a:schemeClr val="bg1"/>
                </a:solidFill>
                <a:cs typeface="Times New Roman" pitchFamily="18" charset="0"/>
              </a:rPr>
              <a:t> der Rauchentwicklung durch geeignete Materialien, Verlegungsarten, rauchgasdichte Schottungen,</a:t>
            </a:r>
          </a:p>
          <a:p>
            <a:pPr lvl="1" eaLnBrk="1" hangingPunct="1">
              <a:buClr>
                <a:schemeClr val="bg1"/>
              </a:buClr>
              <a:buFontTx/>
              <a:buNone/>
            </a:pPr>
            <a:endParaRPr lang="de-DE" dirty="0" smtClean="0">
              <a:solidFill>
                <a:schemeClr val="bg1"/>
              </a:solidFill>
              <a:cs typeface="Times New Roman" pitchFamily="18" charset="0"/>
            </a:endParaRPr>
          </a:p>
          <a:p>
            <a:pPr lvl="1" eaLnBrk="1" hangingPunct="1">
              <a:buClr>
                <a:schemeClr val="bg1"/>
              </a:buClr>
              <a:buFont typeface="Wingdings" pitchFamily="2" charset="2"/>
              <a:buChar char="ð"/>
            </a:pPr>
            <a:r>
              <a:rPr lang="de-DE" b="1" dirty="0" smtClean="0">
                <a:solidFill>
                  <a:schemeClr val="bg1"/>
                </a:solidFill>
                <a:cs typeface="Times New Roman" pitchFamily="18" charset="0"/>
              </a:rPr>
              <a:t>Funktionserhalt</a:t>
            </a:r>
            <a:r>
              <a:rPr lang="de-DE" dirty="0" smtClean="0">
                <a:solidFill>
                  <a:schemeClr val="bg1"/>
                </a:solidFill>
                <a:cs typeface="Times New Roman" pitchFamily="18" charset="0"/>
              </a:rPr>
              <a:t>  von elektrischen Leitungsanlagen für bauordnungsrechtlich vorgeschriebene Sicherheitseinrichtungen</a:t>
            </a:r>
            <a:r>
              <a:rPr lang="de-DE" dirty="0" smtClean="0">
                <a:solidFill>
                  <a:schemeClr val="bg1"/>
                </a:solidFill>
                <a:cs typeface="Arial" pitchFamily="34" charset="0"/>
              </a:rPr>
              <a:t> </a:t>
            </a:r>
          </a:p>
        </p:txBody>
      </p:sp>
      <p:pic>
        <p:nvPicPr>
          <p:cNvPr id="9"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5113" name="Rectangle 1049"/>
          <p:cNvSpPr>
            <a:spLocks noGrp="1" noChangeArrowheads="1"/>
          </p:cNvSpPr>
          <p:nvPr>
            <p:ph type="body" idx="1"/>
          </p:nvPr>
        </p:nvSpPr>
        <p:spPr>
          <a:xfrm>
            <a:off x="1" y="2209800"/>
            <a:ext cx="9907588" cy="3148025"/>
          </a:xfrm>
        </p:spPr>
        <p:txBody>
          <a:bodyPr/>
          <a:lstStyle/>
          <a:p>
            <a:pPr eaLnBrk="1" hangingPunct="1">
              <a:buFontTx/>
              <a:buNone/>
            </a:pPr>
            <a:r>
              <a:rPr lang="de-DE" b="1" dirty="0" smtClean="0"/>
              <a:t>   VDE-Vorschriften</a:t>
            </a:r>
          </a:p>
          <a:p>
            <a:pPr eaLnBrk="1" hangingPunct="1">
              <a:buClr>
                <a:schemeClr val="bg1"/>
              </a:buClr>
              <a:buFont typeface="Wingdings" pitchFamily="2" charset="2"/>
              <a:buChar char="ð"/>
            </a:pPr>
            <a:r>
              <a:rPr lang="de-DE" sz="2000" b="1" dirty="0" smtClean="0">
                <a:solidFill>
                  <a:schemeClr val="bg1"/>
                </a:solidFill>
                <a:cs typeface="Times New Roman" pitchFamily="18" charset="0"/>
              </a:rPr>
              <a:t>Schutzmaßnahmen nach VDE 0100 Gruppe 400 </a:t>
            </a:r>
          </a:p>
          <a:p>
            <a:pPr eaLnBrk="1" hangingPunct="1">
              <a:buClr>
                <a:schemeClr val="bg1"/>
              </a:buClr>
              <a:buFont typeface="Wingdings" pitchFamily="2" charset="2"/>
              <a:buChar char="ð"/>
            </a:pPr>
            <a:r>
              <a:rPr lang="de-DE" sz="2000" b="1" dirty="0" smtClean="0">
                <a:solidFill>
                  <a:schemeClr val="bg1"/>
                </a:solidFill>
                <a:cs typeface="Times New Roman" pitchFamily="18" charset="0"/>
              </a:rPr>
              <a:t>Auswahl und Errichtung nach VDE 0100 Gruppe 500</a:t>
            </a:r>
          </a:p>
          <a:p>
            <a:pPr eaLnBrk="1" hangingPunct="1">
              <a:buClr>
                <a:schemeClr val="bg1"/>
              </a:buClr>
              <a:buFont typeface="Wingdings" pitchFamily="2" charset="2"/>
              <a:buChar char="ð"/>
            </a:pPr>
            <a:r>
              <a:rPr lang="de-DE" sz="2000" b="1" dirty="0" smtClean="0">
                <a:solidFill>
                  <a:schemeClr val="bg1"/>
                </a:solidFill>
                <a:cs typeface="Times New Roman" pitchFamily="18" charset="0"/>
              </a:rPr>
              <a:t>Vorschriften für besonders gefährdete Bereiche nach VDE        0100 Gruppe 700 und VDE 0108 =&gt; 0100-718 (Versammlungsräume, Gaststätten, Geschäftshäuser, etc.)</a:t>
            </a:r>
          </a:p>
          <a:p>
            <a:pPr eaLnBrk="1" hangingPunct="1">
              <a:buClr>
                <a:schemeClr val="bg1"/>
              </a:buClr>
              <a:buFont typeface="Wingdings" pitchFamily="2" charset="2"/>
              <a:buChar char="ð"/>
            </a:pPr>
            <a:r>
              <a:rPr lang="de-DE" sz="2000" b="1" dirty="0" smtClean="0">
                <a:solidFill>
                  <a:schemeClr val="bg1"/>
                </a:solidFill>
                <a:cs typeface="Times New Roman" pitchFamily="18" charset="0"/>
              </a:rPr>
              <a:t>Betriebsmittel VDE 06XX (Schaltgeräte, Verbindungsdosen, Klemmen, etc.)</a:t>
            </a:r>
          </a:p>
        </p:txBody>
      </p:sp>
      <p:sp>
        <p:nvSpPr>
          <p:cNvPr id="29700" name="Rectangle 1028"/>
          <p:cNvSpPr>
            <a:spLocks noChangeArrowheads="1"/>
          </p:cNvSpPr>
          <p:nvPr/>
        </p:nvSpPr>
        <p:spPr bwMode="auto">
          <a:xfrm>
            <a:off x="2724587" y="3276600"/>
            <a:ext cx="3963035" cy="990600"/>
          </a:xfrm>
          <a:prstGeom prst="rect">
            <a:avLst/>
          </a:prstGeom>
          <a:noFill/>
          <a:ln w="9525">
            <a:noFill/>
            <a:miter lim="800000"/>
            <a:headEnd/>
            <a:tailEnd/>
          </a:ln>
        </p:spPr>
        <p:txBody>
          <a:bodyPr wrap="none" anchor="ctr"/>
          <a:lstStyle/>
          <a:p>
            <a:pPr>
              <a:spcBef>
                <a:spcPct val="20000"/>
              </a:spcBef>
              <a:buFont typeface="Wingdings" pitchFamily="2" charset="2"/>
              <a:buChar char="Ø"/>
            </a:pPr>
            <a:endParaRPr lang="de-DE"/>
          </a:p>
        </p:txBody>
      </p:sp>
      <p:sp>
        <p:nvSpPr>
          <p:cNvPr id="29701" name="Rectangle 1029"/>
          <p:cNvSpPr>
            <a:spLocks noChangeArrowheads="1"/>
          </p:cNvSpPr>
          <p:nvPr/>
        </p:nvSpPr>
        <p:spPr bwMode="auto">
          <a:xfrm>
            <a:off x="1837032" y="1257300"/>
            <a:ext cx="9907588" cy="461665"/>
          </a:xfrm>
          <a:prstGeom prst="rect">
            <a:avLst/>
          </a:prstGeom>
          <a:noFill/>
          <a:ln w="9525">
            <a:noFill/>
            <a:miter lim="800000"/>
            <a:headEnd/>
            <a:tailEnd/>
          </a:ln>
        </p:spPr>
        <p:txBody>
          <a:bodyPr>
            <a:spAutoFit/>
          </a:bodyPr>
          <a:lstStyle/>
          <a:p>
            <a:pPr>
              <a:spcBef>
                <a:spcPct val="20000"/>
              </a:spcBef>
              <a:buFont typeface="Wingdings" pitchFamily="2" charset="2"/>
              <a:buChar char="Ø"/>
            </a:pPr>
            <a:endParaRPr lang="de-DE"/>
          </a:p>
        </p:txBody>
      </p:sp>
      <p:pic>
        <p:nvPicPr>
          <p:cNvPr id="29702" name="Picture 1033" descr="VDE"/>
          <p:cNvPicPr>
            <a:picLocks noChangeAspect="1" noChangeArrowheads="1"/>
          </p:cNvPicPr>
          <p:nvPr/>
        </p:nvPicPr>
        <p:blipFill>
          <a:blip r:embed="rId3" cstate="print">
            <a:clrChange>
              <a:clrFrom>
                <a:srgbClr val="FFFFFF"/>
              </a:clrFrom>
              <a:clrTo>
                <a:srgbClr val="FFFFFF">
                  <a:alpha val="0"/>
                </a:srgbClr>
              </a:clrTo>
            </a:clrChange>
            <a:grayscl/>
          </a:blip>
          <a:srcRect/>
          <a:stretch>
            <a:fillRect/>
          </a:stretch>
        </p:blipFill>
        <p:spPr bwMode="auto">
          <a:xfrm>
            <a:off x="4167976" y="5357826"/>
            <a:ext cx="1568701" cy="1276350"/>
          </a:xfrm>
          <a:prstGeom prst="rect">
            <a:avLst/>
          </a:prstGeom>
          <a:ln w="9525">
            <a:solidFill>
              <a:srgbClr val="78BE24"/>
            </a:solidFill>
            <a:miter lim="800000"/>
            <a:headEnd/>
            <a:tailEnd/>
          </a:ln>
        </p:spPr>
      </p:pic>
      <p:sp>
        <p:nvSpPr>
          <p:cNvPr id="29703" name="Rectangle 1052"/>
          <p:cNvSpPr>
            <a:spLocks noGrp="1" noChangeArrowheads="1"/>
          </p:cNvSpPr>
          <p:nvPr>
            <p:ph type="title"/>
          </p:nvPr>
        </p:nvSpPr>
        <p:spPr>
          <a:xfrm>
            <a:off x="194368" y="765176"/>
            <a:ext cx="9300404" cy="1008063"/>
          </a:xfrm>
        </p:spPr>
        <p:txBody>
          <a:bodyPr/>
          <a:lstStyle/>
          <a:p>
            <a:pPr eaLnBrk="1" hangingPunct="1"/>
            <a:r>
              <a:rPr lang="de-DE" sz="3200" smtClean="0"/>
              <a:t>Brandschutz in der Elektroinstallation</a:t>
            </a:r>
            <a:br>
              <a:rPr lang="de-DE" sz="3200" smtClean="0"/>
            </a:br>
            <a:r>
              <a:rPr lang="de-DE" sz="3200" smtClean="0"/>
              <a:t> </a:t>
            </a:r>
            <a:r>
              <a:rPr lang="de-DE" sz="2000" smtClean="0"/>
              <a:t>Weitere Anforderungen</a:t>
            </a:r>
          </a:p>
        </p:txBody>
      </p:sp>
      <p:pic>
        <p:nvPicPr>
          <p:cNvPr id="7"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82" name="Rectangle 2050"/>
          <p:cNvSpPr>
            <a:spLocks noGrp="1" noChangeArrowheads="1"/>
          </p:cNvSpPr>
          <p:nvPr>
            <p:ph type="body" idx="1"/>
          </p:nvPr>
        </p:nvSpPr>
        <p:spPr>
          <a:xfrm>
            <a:off x="330253" y="1571613"/>
            <a:ext cx="9300405" cy="3571900"/>
          </a:xfrm>
        </p:spPr>
        <p:txBody>
          <a:bodyPr/>
          <a:lstStyle/>
          <a:p>
            <a:pPr eaLnBrk="1" hangingPunct="1">
              <a:buFontTx/>
              <a:buNone/>
            </a:pPr>
            <a:r>
              <a:rPr lang="de-DE" b="1" dirty="0" err="1" smtClean="0"/>
              <a:t>VdS-Richtlinien</a:t>
            </a:r>
            <a:r>
              <a:rPr lang="de-DE" b="1" dirty="0" smtClean="0"/>
              <a:t> des GSV</a:t>
            </a:r>
            <a:r>
              <a:rPr lang="de-DE" dirty="0" smtClean="0"/>
              <a:t> (</a:t>
            </a:r>
            <a:r>
              <a:rPr lang="de-DE" sz="2000" dirty="0" smtClean="0"/>
              <a:t>früher </a:t>
            </a:r>
            <a:r>
              <a:rPr lang="de-DE" sz="2000" b="1" u="sng" dirty="0" smtClean="0"/>
              <a:t>V</a:t>
            </a:r>
            <a:r>
              <a:rPr lang="de-DE" sz="2000" dirty="0" smtClean="0"/>
              <a:t>erband </a:t>
            </a:r>
            <a:r>
              <a:rPr lang="de-DE" sz="2000" b="1" u="sng" dirty="0" smtClean="0"/>
              <a:t>d</a:t>
            </a:r>
            <a:r>
              <a:rPr lang="de-DE" sz="2000" dirty="0" smtClean="0"/>
              <a:t>er </a:t>
            </a:r>
            <a:r>
              <a:rPr lang="de-DE" sz="2000" b="1" u="sng" dirty="0" smtClean="0"/>
              <a:t>S</a:t>
            </a:r>
            <a:r>
              <a:rPr lang="de-DE" sz="2000" dirty="0" smtClean="0"/>
              <a:t>achversicherer) </a:t>
            </a:r>
          </a:p>
          <a:p>
            <a:pPr eaLnBrk="1" hangingPunct="1">
              <a:spcBef>
                <a:spcPct val="30000"/>
              </a:spcBef>
              <a:buClr>
                <a:schemeClr val="bg1"/>
              </a:buClr>
              <a:buFont typeface="Wingdings" pitchFamily="2" charset="2"/>
              <a:buChar char="ð"/>
            </a:pPr>
            <a:r>
              <a:rPr lang="de-DE" sz="2000" b="1" dirty="0" err="1" smtClean="0">
                <a:solidFill>
                  <a:schemeClr val="bg1"/>
                </a:solidFill>
                <a:cs typeface="Times New Roman" pitchFamily="18" charset="0"/>
              </a:rPr>
              <a:t>VdS-Richtlinie</a:t>
            </a:r>
            <a:r>
              <a:rPr lang="de-DE" sz="2000" b="1" dirty="0" smtClean="0">
                <a:solidFill>
                  <a:schemeClr val="bg1"/>
                </a:solidFill>
                <a:cs typeface="Times New Roman" pitchFamily="18" charset="0"/>
              </a:rPr>
              <a:t> </a:t>
            </a:r>
            <a:r>
              <a:rPr lang="de-DE" sz="2000" b="1" dirty="0" smtClean="0">
                <a:solidFill>
                  <a:schemeClr val="bg1"/>
                </a:solidFill>
                <a:cs typeface="Arial" pitchFamily="34" charset="0"/>
              </a:rPr>
              <a:t>2221</a:t>
            </a:r>
            <a:r>
              <a:rPr lang="de-DE" sz="2000" b="1" dirty="0" smtClean="0">
                <a:solidFill>
                  <a:schemeClr val="bg1"/>
                </a:solidFill>
                <a:cs typeface="Times New Roman" pitchFamily="18" charset="0"/>
              </a:rPr>
              <a:t>: </a:t>
            </a:r>
            <a:r>
              <a:rPr lang="de-DE" sz="2000" b="1" dirty="0" err="1" smtClean="0">
                <a:solidFill>
                  <a:schemeClr val="bg1"/>
                </a:solidFill>
                <a:cs typeface="Times New Roman" pitchFamily="18" charset="0"/>
              </a:rPr>
              <a:t>RWA-Anlagen</a:t>
            </a:r>
            <a:r>
              <a:rPr lang="de-DE" sz="2000" b="1" dirty="0" smtClean="0">
                <a:solidFill>
                  <a:schemeClr val="bg1"/>
                </a:solidFill>
                <a:cs typeface="Times New Roman" pitchFamily="18" charset="0"/>
              </a:rPr>
              <a:t> in Treppenhäusern</a:t>
            </a:r>
          </a:p>
          <a:p>
            <a:pPr eaLnBrk="1" hangingPunct="1">
              <a:spcBef>
                <a:spcPct val="30000"/>
              </a:spcBef>
              <a:buClr>
                <a:schemeClr val="bg1"/>
              </a:buClr>
              <a:buFont typeface="Wingdings" pitchFamily="2" charset="2"/>
              <a:buChar char="ð"/>
            </a:pPr>
            <a:r>
              <a:rPr lang="de-DE" sz="2000" b="1" dirty="0" err="1" smtClean="0">
                <a:solidFill>
                  <a:schemeClr val="bg1"/>
                </a:solidFill>
                <a:cs typeface="Times New Roman" pitchFamily="18" charset="0"/>
              </a:rPr>
              <a:t>VdS-Richtlinie</a:t>
            </a:r>
            <a:r>
              <a:rPr lang="de-DE" sz="2000" b="1" dirty="0" smtClean="0">
                <a:solidFill>
                  <a:schemeClr val="bg1"/>
                </a:solidFill>
                <a:cs typeface="Times New Roman" pitchFamily="18" charset="0"/>
              </a:rPr>
              <a:t> 2092: Sprinkleranlagen</a:t>
            </a:r>
          </a:p>
          <a:p>
            <a:pPr eaLnBrk="1" hangingPunct="1">
              <a:spcBef>
                <a:spcPct val="30000"/>
              </a:spcBef>
              <a:buClr>
                <a:schemeClr val="bg1"/>
              </a:buClr>
              <a:buFont typeface="Wingdings" pitchFamily="2" charset="2"/>
              <a:buChar char="ð"/>
            </a:pPr>
            <a:r>
              <a:rPr lang="de-DE" sz="2000" b="1" dirty="0" err="1" smtClean="0">
                <a:solidFill>
                  <a:schemeClr val="bg1"/>
                </a:solidFill>
                <a:cs typeface="Times New Roman" pitchFamily="18" charset="0"/>
              </a:rPr>
              <a:t>VdS-Richtlinie</a:t>
            </a:r>
            <a:r>
              <a:rPr lang="de-DE" sz="2000" b="1" dirty="0" smtClean="0">
                <a:solidFill>
                  <a:schemeClr val="bg1"/>
                </a:solidFill>
                <a:cs typeface="Times New Roman" pitchFamily="18" charset="0"/>
              </a:rPr>
              <a:t> 2033: Feuergefährdete Betriebsstätten</a:t>
            </a:r>
          </a:p>
          <a:p>
            <a:pPr eaLnBrk="1" hangingPunct="1">
              <a:spcBef>
                <a:spcPct val="30000"/>
              </a:spcBef>
              <a:buClr>
                <a:schemeClr val="bg1"/>
              </a:buClr>
              <a:buFont typeface="Wingdings" pitchFamily="2" charset="2"/>
              <a:buChar char="ð"/>
            </a:pPr>
            <a:r>
              <a:rPr lang="de-DE" sz="2000" b="1" dirty="0" err="1" smtClean="0">
                <a:solidFill>
                  <a:schemeClr val="bg1"/>
                </a:solidFill>
                <a:cs typeface="Times New Roman" pitchFamily="18" charset="0"/>
              </a:rPr>
              <a:t>VdS-Richtlinie</a:t>
            </a:r>
            <a:r>
              <a:rPr lang="de-DE" sz="2000" b="1" dirty="0" smtClean="0">
                <a:solidFill>
                  <a:schemeClr val="bg1"/>
                </a:solidFill>
                <a:cs typeface="Times New Roman" pitchFamily="18" charset="0"/>
              </a:rPr>
              <a:t> 2023: Elektrische Anlagen in Anlagen mit 					    vorwiegend brennbaren Baustoffen. 				   </a:t>
            </a:r>
          </a:p>
          <a:p>
            <a:pPr eaLnBrk="1" hangingPunct="1">
              <a:spcBef>
                <a:spcPct val="30000"/>
              </a:spcBef>
              <a:buClr>
                <a:schemeClr val="bg1"/>
              </a:buClr>
              <a:buFont typeface="Wingdings" pitchFamily="2" charset="2"/>
              <a:buChar char="ð"/>
            </a:pPr>
            <a:r>
              <a:rPr lang="de-DE" sz="2000" dirty="0" smtClean="0">
                <a:solidFill>
                  <a:schemeClr val="bg1"/>
                </a:solidFill>
                <a:cs typeface="Times New Roman" pitchFamily="18" charset="0"/>
              </a:rPr>
              <a:t>Hiernach sind</a:t>
            </a:r>
            <a:r>
              <a:rPr lang="de-DE" sz="2000" b="1" dirty="0" smtClean="0">
                <a:solidFill>
                  <a:schemeClr val="bg1"/>
                </a:solidFill>
                <a:cs typeface="Times New Roman" pitchFamily="18" charset="0"/>
              </a:rPr>
              <a:t> </a:t>
            </a:r>
            <a:r>
              <a:rPr lang="de-DE" sz="2000" dirty="0" smtClean="0">
                <a:solidFill>
                  <a:schemeClr val="bg1"/>
                </a:solidFill>
                <a:cs typeface="Times New Roman" pitchFamily="18" charset="0"/>
              </a:rPr>
              <a:t>Anschlüsse von Leitern nur mit 				   Verbindungsdosen nach VDE 0606 zulässig!)</a:t>
            </a:r>
          </a:p>
          <a:p>
            <a:pPr eaLnBrk="1" hangingPunct="1">
              <a:spcBef>
                <a:spcPct val="30000"/>
              </a:spcBef>
              <a:buClr>
                <a:schemeClr val="bg1"/>
              </a:buClr>
              <a:buFont typeface="Wingdings" pitchFamily="2" charset="2"/>
              <a:buChar char="ð"/>
            </a:pPr>
            <a:r>
              <a:rPr lang="de-DE" sz="2000" b="1" dirty="0" smtClean="0">
                <a:solidFill>
                  <a:schemeClr val="bg1"/>
                </a:solidFill>
                <a:cs typeface="Times New Roman" pitchFamily="18" charset="0"/>
              </a:rPr>
              <a:t>....................</a:t>
            </a:r>
            <a:endParaRPr lang="de-DE" sz="2000" dirty="0" smtClean="0">
              <a:solidFill>
                <a:schemeClr val="bg1"/>
              </a:solidFill>
            </a:endParaRPr>
          </a:p>
        </p:txBody>
      </p:sp>
      <p:sp>
        <p:nvSpPr>
          <p:cNvPr id="30724" name="Rectangle 2058"/>
          <p:cNvSpPr>
            <a:spLocks noGrp="1" noChangeArrowheads="1"/>
          </p:cNvSpPr>
          <p:nvPr>
            <p:ph type="title"/>
          </p:nvPr>
        </p:nvSpPr>
        <p:spPr>
          <a:xfrm>
            <a:off x="165127" y="285728"/>
            <a:ext cx="9300405" cy="1008063"/>
          </a:xfrm>
        </p:spPr>
        <p:txBody>
          <a:bodyPr/>
          <a:lstStyle/>
          <a:p>
            <a:pPr eaLnBrk="1" hangingPunct="1"/>
            <a:r>
              <a:rPr lang="de-DE" sz="3200" dirty="0" smtClean="0"/>
              <a:t>Brandschutz in der Elektroinstallation</a:t>
            </a:r>
            <a:br>
              <a:rPr lang="de-DE" sz="3200" dirty="0" smtClean="0"/>
            </a:br>
            <a:r>
              <a:rPr lang="de-DE" sz="3200" dirty="0" smtClean="0"/>
              <a:t> </a:t>
            </a:r>
            <a:r>
              <a:rPr lang="de-DE" sz="2000" dirty="0" smtClean="0"/>
              <a:t>Weitere Anforderungen</a:t>
            </a:r>
          </a:p>
        </p:txBody>
      </p:sp>
      <p:pic>
        <p:nvPicPr>
          <p:cNvPr id="30725" name="Picture 2059"/>
          <p:cNvPicPr>
            <a:picLocks noChangeAspect="1" noChangeArrowheads="1"/>
          </p:cNvPicPr>
          <p:nvPr/>
        </p:nvPicPr>
        <p:blipFill>
          <a:blip r:embed="rId3" cstate="print">
            <a:duotone>
              <a:prstClr val="black"/>
              <a:schemeClr val="tx1">
                <a:tint val="45000"/>
                <a:satMod val="400000"/>
              </a:schemeClr>
            </a:duotone>
          </a:blip>
          <a:srcRect/>
          <a:stretch>
            <a:fillRect/>
          </a:stretch>
        </p:blipFill>
        <p:spPr bwMode="auto">
          <a:xfrm>
            <a:off x="4239414" y="5143512"/>
            <a:ext cx="1486138" cy="1350963"/>
          </a:xfrm>
          <a:prstGeom prst="rect">
            <a:avLst/>
          </a:prstGeom>
          <a:noFill/>
          <a:ln w="9525">
            <a:noFill/>
            <a:miter lim="800000"/>
            <a:headEnd/>
            <a:tailEnd/>
          </a:ln>
        </p:spPr>
      </p:pic>
      <p:pic>
        <p:nvPicPr>
          <p:cNvPr id="5"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353295" name="Picture 1039"/>
          <p:cNvPicPr>
            <a:picLocks noChangeAspect="1" noChangeArrowheads="1"/>
          </p:cNvPicPr>
          <p:nvPr/>
        </p:nvPicPr>
        <p:blipFill>
          <a:blip r:embed="rId3" cstate="print"/>
          <a:srcRect/>
          <a:stretch>
            <a:fillRect/>
          </a:stretch>
        </p:blipFill>
        <p:spPr bwMode="auto">
          <a:xfrm>
            <a:off x="3137403" y="2590800"/>
            <a:ext cx="2807150" cy="1416050"/>
          </a:xfrm>
          <a:prstGeom prst="rect">
            <a:avLst/>
          </a:prstGeom>
          <a:noFill/>
          <a:ln w="9525">
            <a:noFill/>
            <a:miter lim="800000"/>
            <a:headEnd/>
            <a:tailEnd/>
          </a:ln>
        </p:spPr>
      </p:pic>
      <p:sp>
        <p:nvSpPr>
          <p:cNvPr id="32772" name="Rectangle 1026"/>
          <p:cNvSpPr>
            <a:spLocks noGrp="1" noChangeArrowheads="1"/>
          </p:cNvSpPr>
          <p:nvPr>
            <p:ph type="title"/>
          </p:nvPr>
        </p:nvSpPr>
        <p:spPr>
          <a:xfrm>
            <a:off x="194368" y="765176"/>
            <a:ext cx="9217840" cy="1008063"/>
          </a:xfrm>
        </p:spPr>
        <p:txBody>
          <a:bodyPr/>
          <a:lstStyle/>
          <a:p>
            <a:pPr eaLnBrk="1" hangingPunct="1"/>
            <a:r>
              <a:rPr lang="de-DE" sz="3200" smtClean="0"/>
              <a:t>Brandschutz in der Elektroinstallation </a:t>
            </a:r>
            <a:br>
              <a:rPr lang="de-DE" sz="3200" smtClean="0"/>
            </a:br>
            <a:r>
              <a:rPr lang="de-DE" sz="3200" smtClean="0"/>
              <a:t> </a:t>
            </a:r>
            <a:r>
              <a:rPr lang="de-DE" sz="2000" smtClean="0"/>
              <a:t>Gesetzliche Anforderungen </a:t>
            </a:r>
          </a:p>
        </p:txBody>
      </p:sp>
      <p:sp>
        <p:nvSpPr>
          <p:cNvPr id="32773" name="Text Box 1027"/>
          <p:cNvSpPr txBox="1">
            <a:spLocks noChangeArrowheads="1"/>
          </p:cNvSpPr>
          <p:nvPr/>
        </p:nvSpPr>
        <p:spPr bwMode="auto">
          <a:xfrm>
            <a:off x="412816" y="2133600"/>
            <a:ext cx="8256323" cy="457200"/>
          </a:xfrm>
          <a:prstGeom prst="rect">
            <a:avLst/>
          </a:prstGeom>
          <a:noFill/>
          <a:ln w="9525">
            <a:noFill/>
            <a:miter lim="800000"/>
            <a:headEnd/>
            <a:tailEnd/>
          </a:ln>
        </p:spPr>
        <p:txBody>
          <a:bodyPr>
            <a:spAutoFit/>
          </a:bodyPr>
          <a:lstStyle/>
          <a:p>
            <a:pPr>
              <a:spcBef>
                <a:spcPct val="50000"/>
              </a:spcBef>
              <a:buFont typeface="Wingdings" pitchFamily="2" charset="2"/>
              <a:buNone/>
            </a:pPr>
            <a:r>
              <a:rPr lang="de-DE" sz="2400">
                <a:solidFill>
                  <a:srgbClr val="FF3300"/>
                </a:solidFill>
              </a:rPr>
              <a:t>Fazit:</a:t>
            </a:r>
          </a:p>
        </p:txBody>
      </p:sp>
      <p:sp>
        <p:nvSpPr>
          <p:cNvPr id="32774" name="Rectangle 1029"/>
          <p:cNvSpPr>
            <a:spLocks noChangeArrowheads="1"/>
          </p:cNvSpPr>
          <p:nvPr/>
        </p:nvSpPr>
        <p:spPr bwMode="auto">
          <a:xfrm>
            <a:off x="1837032" y="1257300"/>
            <a:ext cx="9907588" cy="461665"/>
          </a:xfrm>
          <a:prstGeom prst="rect">
            <a:avLst/>
          </a:prstGeom>
          <a:noFill/>
          <a:ln w="9525">
            <a:noFill/>
            <a:miter lim="800000"/>
            <a:headEnd/>
            <a:tailEnd/>
          </a:ln>
        </p:spPr>
        <p:txBody>
          <a:bodyPr>
            <a:spAutoFit/>
          </a:bodyPr>
          <a:lstStyle/>
          <a:p>
            <a:pPr>
              <a:spcBef>
                <a:spcPct val="20000"/>
              </a:spcBef>
              <a:buFont typeface="Wingdings" pitchFamily="2" charset="2"/>
              <a:buChar char="Ø"/>
            </a:pPr>
            <a:endParaRPr lang="de-DE"/>
          </a:p>
        </p:txBody>
      </p:sp>
      <p:grpSp>
        <p:nvGrpSpPr>
          <p:cNvPr id="2" name="Group 1038"/>
          <p:cNvGrpSpPr>
            <a:grpSpLocks/>
          </p:cNvGrpSpPr>
          <p:nvPr/>
        </p:nvGrpSpPr>
        <p:grpSpPr bwMode="auto">
          <a:xfrm>
            <a:off x="4788667" y="3505200"/>
            <a:ext cx="2430456" cy="2636838"/>
            <a:chOff x="2784" y="2208"/>
            <a:chExt cx="1413" cy="1661"/>
          </a:xfrm>
        </p:grpSpPr>
        <p:pic>
          <p:nvPicPr>
            <p:cNvPr id="32778" name="Picture 1033" descr="VDE-292300-1410-0030-22060-2"/>
            <p:cNvPicPr>
              <a:picLocks noChangeAspect="1" noChangeArrowheads="1"/>
            </p:cNvPicPr>
            <p:nvPr/>
          </p:nvPicPr>
          <p:blipFill>
            <a:blip r:embed="rId4" cstate="print"/>
            <a:srcRect/>
            <a:stretch>
              <a:fillRect/>
            </a:stretch>
          </p:blipFill>
          <p:spPr bwMode="auto">
            <a:xfrm>
              <a:off x="2784" y="2208"/>
              <a:ext cx="1079" cy="1632"/>
            </a:xfrm>
            <a:prstGeom prst="rect">
              <a:avLst/>
            </a:prstGeom>
            <a:noFill/>
            <a:ln w="9525">
              <a:noFill/>
              <a:miter lim="800000"/>
              <a:headEnd/>
              <a:tailEnd/>
            </a:ln>
          </p:spPr>
        </p:pic>
        <p:pic>
          <p:nvPicPr>
            <p:cNvPr id="32779" name="Picture 1034" descr="VDE-292300-1410-0030-22060-1"/>
            <p:cNvPicPr>
              <a:picLocks noChangeAspect="1" noChangeArrowheads="1"/>
            </p:cNvPicPr>
            <p:nvPr/>
          </p:nvPicPr>
          <p:blipFill>
            <a:blip r:embed="rId5" cstate="print"/>
            <a:srcRect/>
            <a:stretch>
              <a:fillRect/>
            </a:stretch>
          </p:blipFill>
          <p:spPr bwMode="auto">
            <a:xfrm>
              <a:off x="3120" y="2208"/>
              <a:ext cx="1077" cy="1661"/>
            </a:xfrm>
            <a:prstGeom prst="rect">
              <a:avLst/>
            </a:prstGeom>
            <a:noFill/>
            <a:ln w="9525">
              <a:noFill/>
              <a:miter lim="800000"/>
              <a:headEnd/>
              <a:tailEnd/>
            </a:ln>
          </p:spPr>
        </p:pic>
      </p:grpSp>
      <p:pic>
        <p:nvPicPr>
          <p:cNvPr id="353288" name="Picture 1032"/>
          <p:cNvPicPr>
            <a:picLocks noChangeAspect="1" noChangeArrowheads="1"/>
          </p:cNvPicPr>
          <p:nvPr/>
        </p:nvPicPr>
        <p:blipFill>
          <a:blip r:embed="rId6" cstate="print"/>
          <a:srcRect/>
          <a:stretch>
            <a:fillRect/>
          </a:stretch>
        </p:blipFill>
        <p:spPr bwMode="auto">
          <a:xfrm>
            <a:off x="2064081" y="3505200"/>
            <a:ext cx="2389174" cy="2590800"/>
          </a:xfrm>
          <a:prstGeom prst="rect">
            <a:avLst/>
          </a:prstGeom>
          <a:noFill/>
          <a:ln w="9525">
            <a:noFill/>
            <a:miter lim="800000"/>
            <a:headEnd/>
            <a:tailEnd/>
          </a:ln>
        </p:spPr>
      </p:pic>
      <p:sp>
        <p:nvSpPr>
          <p:cNvPr id="353291" name="Oval 1035"/>
          <p:cNvSpPr>
            <a:spLocks noChangeArrowheads="1"/>
          </p:cNvSpPr>
          <p:nvPr/>
        </p:nvSpPr>
        <p:spPr bwMode="auto">
          <a:xfrm>
            <a:off x="1486138" y="2514600"/>
            <a:ext cx="6357369" cy="3886200"/>
          </a:xfrm>
          <a:prstGeom prst="ellipse">
            <a:avLst/>
          </a:prstGeom>
          <a:noFill/>
          <a:ln w="38100">
            <a:solidFill>
              <a:schemeClr val="folHlink"/>
            </a:solidFill>
            <a:round/>
            <a:headEnd/>
            <a:tailEnd/>
          </a:ln>
        </p:spPr>
        <p:txBody>
          <a:bodyPr wrap="none" anchor="ctr"/>
          <a:lstStyle/>
          <a:p>
            <a:pPr>
              <a:spcBef>
                <a:spcPct val="20000"/>
              </a:spcBef>
              <a:buFont typeface="Wingdings" pitchFamily="2" charset="2"/>
              <a:buChar char="Ø"/>
            </a:pPr>
            <a:endParaRPr lang="de-DE"/>
          </a:p>
        </p:txBody>
      </p:sp>
      <p:pic>
        <p:nvPicPr>
          <p:cNvPr id="11" name="Picture 3"/>
          <p:cNvPicPr>
            <a:picLocks noChangeAspect="1" noChangeArrowheads="1"/>
          </p:cNvPicPr>
          <p:nvPr/>
        </p:nvPicPr>
        <p:blipFill>
          <a:blip r:embed="rId7"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074"/>
          <p:cNvSpPr>
            <a:spLocks noGrp="1" noChangeArrowheads="1"/>
          </p:cNvSpPr>
          <p:nvPr>
            <p:ph type="title"/>
          </p:nvPr>
        </p:nvSpPr>
        <p:spPr>
          <a:xfrm>
            <a:off x="5025232" y="357166"/>
            <a:ext cx="5759558" cy="1008063"/>
          </a:xfrm>
        </p:spPr>
        <p:txBody>
          <a:bodyPr/>
          <a:lstStyle/>
          <a:p>
            <a:pPr eaLnBrk="1" hangingPunct="1"/>
            <a:r>
              <a:rPr lang="de-DE" sz="2800" dirty="0" smtClean="0">
                <a:solidFill>
                  <a:schemeClr val="bg1"/>
                </a:solidFill>
              </a:rPr>
              <a:t>Elektrischer Funktionserhalt</a:t>
            </a:r>
            <a:br>
              <a:rPr lang="de-DE" sz="2800" dirty="0" smtClean="0">
                <a:solidFill>
                  <a:schemeClr val="bg1"/>
                </a:solidFill>
              </a:rPr>
            </a:br>
            <a:r>
              <a:rPr lang="de-DE" sz="2400" dirty="0" smtClean="0">
                <a:solidFill>
                  <a:schemeClr val="bg1"/>
                </a:solidFill>
              </a:rPr>
              <a:t>Verbinden – Schützen – Verteilen</a:t>
            </a:r>
            <a:r>
              <a:rPr lang="de-DE" b="0" dirty="0" smtClean="0"/>
              <a:t> </a:t>
            </a:r>
          </a:p>
        </p:txBody>
      </p:sp>
      <p:pic>
        <p:nvPicPr>
          <p:cNvPr id="34820" name="Picture 3075" descr="WKE 160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4572" y="142852"/>
            <a:ext cx="3385278" cy="2901314"/>
          </a:xfrm>
          <a:prstGeom prst="rect">
            <a:avLst/>
          </a:prstGeom>
          <a:noFill/>
          <a:ln w="9525">
            <a:noFill/>
            <a:miter lim="800000"/>
            <a:headEnd/>
            <a:tailEnd/>
          </a:ln>
        </p:spPr>
      </p:pic>
      <p:pic>
        <p:nvPicPr>
          <p:cNvPr id="34821" name="Picture 3076" descr="VDE"/>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825633" y="5791201"/>
            <a:ext cx="622664" cy="506413"/>
          </a:xfrm>
          <a:prstGeom prst="rect">
            <a:avLst/>
          </a:prstGeom>
          <a:noFill/>
          <a:ln w="9525">
            <a:noFill/>
            <a:miter lim="800000"/>
            <a:headEnd/>
            <a:tailEnd/>
          </a:ln>
        </p:spPr>
      </p:pic>
      <p:sp>
        <p:nvSpPr>
          <p:cNvPr id="34822" name="Rectangle 3077"/>
          <p:cNvSpPr>
            <a:spLocks noChangeArrowheads="1"/>
          </p:cNvSpPr>
          <p:nvPr/>
        </p:nvSpPr>
        <p:spPr bwMode="auto">
          <a:xfrm>
            <a:off x="5025232" y="2071678"/>
            <a:ext cx="5149975" cy="1714512"/>
          </a:xfrm>
          <a:prstGeom prst="rect">
            <a:avLst/>
          </a:prstGeom>
          <a:noFill/>
          <a:ln w="9525">
            <a:noFill/>
            <a:miter lim="800000"/>
            <a:headEnd/>
            <a:tailEnd/>
          </a:ln>
        </p:spPr>
        <p:txBody>
          <a:bodyPr anchor="ctr"/>
          <a:lstStyle/>
          <a:p>
            <a:r>
              <a:rPr lang="de-DE" dirty="0"/>
              <a:t>Abzweigkästen mit echtem Funktionserhalt </a:t>
            </a:r>
            <a:r>
              <a:rPr lang="de-DE" dirty="0">
                <a:solidFill>
                  <a:srgbClr val="FF6600"/>
                </a:solidFill>
              </a:rPr>
              <a:t>E30</a:t>
            </a:r>
            <a:r>
              <a:rPr lang="de-DE" dirty="0"/>
              <a:t> / </a:t>
            </a:r>
            <a:r>
              <a:rPr lang="de-DE" dirty="0">
                <a:solidFill>
                  <a:srgbClr val="FF6600"/>
                </a:solidFill>
              </a:rPr>
              <a:t>E60</a:t>
            </a:r>
            <a:r>
              <a:rPr lang="de-DE" dirty="0"/>
              <a:t> / </a:t>
            </a:r>
            <a:r>
              <a:rPr lang="de-DE" dirty="0">
                <a:solidFill>
                  <a:srgbClr val="FF6600"/>
                </a:solidFill>
              </a:rPr>
              <a:t>E90</a:t>
            </a:r>
            <a:r>
              <a:rPr lang="de-DE" dirty="0"/>
              <a:t> </a:t>
            </a:r>
          </a:p>
          <a:p>
            <a:r>
              <a:rPr lang="de-DE" dirty="0"/>
              <a:t>nach DIN 4102 Teil </a:t>
            </a:r>
            <a:r>
              <a:rPr lang="de-DE" dirty="0" smtClean="0"/>
              <a:t>12</a:t>
            </a:r>
          </a:p>
          <a:p>
            <a:r>
              <a:rPr lang="de-DE" dirty="0" smtClean="0">
                <a:solidFill>
                  <a:srgbClr val="FF6600"/>
                </a:solidFill>
              </a:rPr>
              <a:t>F400</a:t>
            </a:r>
            <a:r>
              <a:rPr lang="de-DE" dirty="0" smtClean="0"/>
              <a:t> nach EN 12101-3</a:t>
            </a:r>
          </a:p>
          <a:p>
            <a:r>
              <a:rPr lang="de-DE" dirty="0" smtClean="0"/>
              <a:t>EN 60670</a:t>
            </a:r>
            <a:endParaRPr lang="de-DE" dirty="0"/>
          </a:p>
        </p:txBody>
      </p:sp>
      <p:sp>
        <p:nvSpPr>
          <p:cNvPr id="34824" name="Text Box 3079"/>
          <p:cNvSpPr txBox="1">
            <a:spLocks noChangeArrowheads="1"/>
          </p:cNvSpPr>
          <p:nvPr/>
        </p:nvSpPr>
        <p:spPr bwMode="auto">
          <a:xfrm>
            <a:off x="4953794" y="3906758"/>
            <a:ext cx="4953794" cy="2308324"/>
          </a:xfrm>
          <a:prstGeom prst="rect">
            <a:avLst/>
          </a:prstGeom>
          <a:noFill/>
          <a:ln w="9525">
            <a:noFill/>
            <a:miter lim="800000"/>
            <a:headEnd/>
            <a:tailEnd/>
          </a:ln>
        </p:spPr>
        <p:txBody>
          <a:bodyPr>
            <a:spAutoFit/>
          </a:bodyPr>
          <a:lstStyle/>
          <a:p>
            <a:pPr>
              <a:buClr>
                <a:schemeClr val="bg1"/>
              </a:buClr>
              <a:buFontTx/>
              <a:buChar char="•"/>
            </a:pPr>
            <a:r>
              <a:rPr lang="de-DE" sz="1800" dirty="0">
                <a:solidFill>
                  <a:schemeClr val="accent2"/>
                </a:solidFill>
              </a:rPr>
              <a:t> </a:t>
            </a:r>
            <a:r>
              <a:rPr lang="de-DE" sz="1800" dirty="0" err="1"/>
              <a:t>MPA</a:t>
            </a:r>
            <a:r>
              <a:rPr lang="de-DE" sz="1800" dirty="0"/>
              <a:t> geprüft </a:t>
            </a:r>
          </a:p>
          <a:p>
            <a:pPr>
              <a:buClr>
                <a:schemeClr val="bg1"/>
              </a:buClr>
              <a:buFontTx/>
              <a:buChar char="•"/>
            </a:pPr>
            <a:r>
              <a:rPr lang="de-DE" sz="1800" dirty="0"/>
              <a:t> </a:t>
            </a:r>
            <a:r>
              <a:rPr lang="de-DE" sz="1800" dirty="0" smtClean="0"/>
              <a:t>E 90</a:t>
            </a:r>
            <a:endParaRPr lang="de-DE" sz="1800" dirty="0"/>
          </a:p>
          <a:p>
            <a:pPr>
              <a:buClr>
                <a:schemeClr val="bg1"/>
              </a:buClr>
              <a:buFontTx/>
              <a:buChar char="•"/>
            </a:pPr>
            <a:r>
              <a:rPr lang="de-DE" sz="1800" dirty="0"/>
              <a:t> 0,5² bis 16²</a:t>
            </a:r>
          </a:p>
          <a:p>
            <a:pPr>
              <a:buClr>
                <a:schemeClr val="bg1"/>
              </a:buClr>
              <a:buFontTx/>
              <a:buChar char="•"/>
            </a:pPr>
            <a:r>
              <a:rPr lang="de-DE" sz="1800" dirty="0"/>
              <a:t> IP </a:t>
            </a:r>
            <a:r>
              <a:rPr lang="de-DE" sz="1800" dirty="0" smtClean="0"/>
              <a:t>54</a:t>
            </a:r>
          </a:p>
          <a:p>
            <a:pPr>
              <a:buClr>
                <a:schemeClr val="bg1"/>
              </a:buClr>
              <a:buFontTx/>
              <a:buChar char="•"/>
            </a:pPr>
            <a:r>
              <a:rPr lang="de-DE" sz="1800" dirty="0" smtClean="0"/>
              <a:t> bis </a:t>
            </a:r>
            <a:r>
              <a:rPr lang="de-DE" sz="1800" dirty="0" err="1" smtClean="0"/>
              <a:t>IK</a:t>
            </a:r>
            <a:r>
              <a:rPr lang="de-DE" sz="1800" dirty="0" smtClean="0"/>
              <a:t> 05</a:t>
            </a:r>
            <a:endParaRPr lang="de-DE" sz="1800" dirty="0"/>
          </a:p>
          <a:p>
            <a:pPr>
              <a:buClr>
                <a:schemeClr val="bg1"/>
              </a:buClr>
              <a:buFontTx/>
              <a:buChar char="•"/>
            </a:pPr>
            <a:r>
              <a:rPr lang="de-DE" sz="1800" dirty="0"/>
              <a:t> Sehr flexible Kabeleinführungen</a:t>
            </a:r>
          </a:p>
          <a:p>
            <a:pPr>
              <a:buClr>
                <a:schemeClr val="bg1"/>
              </a:buClr>
              <a:buFontTx/>
              <a:buChar char="•"/>
            </a:pPr>
            <a:r>
              <a:rPr lang="de-DE" sz="1800" dirty="0"/>
              <a:t> Kunststoffgehäuse = </a:t>
            </a:r>
            <a:r>
              <a:rPr lang="de-DE" sz="1800" dirty="0" smtClean="0"/>
              <a:t> Schutzisolierung</a:t>
            </a:r>
            <a:endParaRPr lang="de-DE" sz="1800" dirty="0"/>
          </a:p>
          <a:p>
            <a:pPr>
              <a:buClr>
                <a:schemeClr val="bg1"/>
              </a:buClr>
              <a:buFontTx/>
              <a:buChar char="•"/>
            </a:pPr>
            <a:r>
              <a:rPr lang="de-DE" sz="1800" dirty="0"/>
              <a:t> halogenfrei </a:t>
            </a:r>
          </a:p>
        </p:txBody>
      </p:sp>
      <p:pic>
        <p:nvPicPr>
          <p:cNvPr id="9"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pic>
        <p:nvPicPr>
          <p:cNvPr id="72706" name="Picture 2"/>
          <p:cNvPicPr>
            <a:picLocks noChangeAspect="1" noChangeArrowheads="1"/>
          </p:cNvPicPr>
          <p:nvPr/>
        </p:nvPicPr>
        <p:blipFill>
          <a:blip r:embed="rId6" cstate="print">
            <a:clrChange>
              <a:clrFrom>
                <a:srgbClr val="ADD68C"/>
              </a:clrFrom>
              <a:clrTo>
                <a:srgbClr val="ADD68C">
                  <a:alpha val="0"/>
                </a:srgbClr>
              </a:clrTo>
            </a:clrChange>
          </a:blip>
          <a:srcRect/>
          <a:stretch>
            <a:fillRect/>
          </a:stretch>
        </p:blipFill>
        <p:spPr bwMode="auto">
          <a:xfrm>
            <a:off x="2310588" y="5715016"/>
            <a:ext cx="2085975" cy="685800"/>
          </a:xfrm>
          <a:prstGeom prst="rect">
            <a:avLst/>
          </a:prstGeom>
          <a:noFill/>
          <a:ln w="9525">
            <a:noFill/>
            <a:miter lim="800000"/>
            <a:headEnd/>
            <a:tailEnd/>
          </a:ln>
        </p:spPr>
      </p:pic>
      <p:sp>
        <p:nvSpPr>
          <p:cNvPr id="10" name="Textfeld 9"/>
          <p:cNvSpPr txBox="1"/>
          <p:nvPr/>
        </p:nvSpPr>
        <p:spPr>
          <a:xfrm>
            <a:off x="5025232" y="1571612"/>
            <a:ext cx="2928958" cy="461665"/>
          </a:xfrm>
          <a:prstGeom prst="rect">
            <a:avLst/>
          </a:prstGeom>
          <a:noFill/>
        </p:spPr>
        <p:txBody>
          <a:bodyPr wrap="square" rtlCol="0">
            <a:spAutoFit/>
          </a:bodyPr>
          <a:lstStyle/>
          <a:p>
            <a:r>
              <a:rPr lang="de-DE" dirty="0" err="1" smtClean="0"/>
              <a:t>WKE</a:t>
            </a:r>
            <a:r>
              <a:rPr lang="de-DE" dirty="0" smtClean="0"/>
              <a:t> 2 - 5</a:t>
            </a:r>
            <a:endParaRPr lang="de-DE" dirty="0"/>
          </a:p>
        </p:txBody>
      </p:sp>
    </p:spTree>
  </p:cSld>
  <p:clrMapOvr>
    <a:masterClrMapping/>
  </p:clrMapOvr>
  <p:transition spd="slow">
    <p:fade thruBlk="1"/>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Folie mit </a:t>
            </a:r>
            <a:r>
              <a:rPr lang="de-DE" dirty="0" err="1" smtClean="0"/>
              <a:t>WKE</a:t>
            </a:r>
            <a:r>
              <a:rPr lang="de-DE" dirty="0" smtClean="0"/>
              <a:t> 2 + 3 +4</a:t>
            </a:r>
            <a:br>
              <a:rPr lang="de-DE" dirty="0" smtClean="0"/>
            </a:br>
            <a:endParaRPr lang="de-DE" dirty="0"/>
          </a:p>
        </p:txBody>
      </p:sp>
      <p:sp>
        <p:nvSpPr>
          <p:cNvPr id="3" name="Inhaltsplatzhalter 2"/>
          <p:cNvSpPr>
            <a:spLocks noGrp="1"/>
          </p:cNvSpPr>
          <p:nvPr>
            <p:ph idx="1"/>
          </p:nvPr>
        </p:nvSpPr>
        <p:spPr/>
        <p:txBody>
          <a:bodyPr/>
          <a:lstStyle/>
          <a:p>
            <a:r>
              <a:rPr lang="de-DE" dirty="0" smtClean="0"/>
              <a:t>Klemmbereich </a:t>
            </a:r>
          </a:p>
          <a:p>
            <a:r>
              <a:rPr lang="de-DE" dirty="0" smtClean="0"/>
              <a:t>Schutzklasse 2</a:t>
            </a:r>
          </a:p>
          <a:p>
            <a:r>
              <a:rPr lang="de-DE" dirty="0" smtClean="0"/>
              <a:t>Alle Kabeleinführungen</a:t>
            </a:r>
          </a:p>
          <a:p>
            <a:r>
              <a:rPr lang="de-DE" dirty="0" err="1" smtClean="0"/>
              <a:t>WKE</a:t>
            </a:r>
            <a:r>
              <a:rPr lang="de-DE" dirty="0" smtClean="0"/>
              <a:t> 2 Typen mit 10²</a:t>
            </a:r>
            <a:endParaRPr lang="de-DE" dirty="0"/>
          </a:p>
        </p:txBody>
      </p:sp>
    </p:spTree>
  </p:cSld>
  <p:clrMapOvr>
    <a:masterClrMapping/>
  </p:clrMapOvr>
  <p:transition spd="slow">
    <p:fade thruBlk="1"/>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7" name="Text Box 3079"/>
          <p:cNvSpPr txBox="1">
            <a:spLocks noChangeArrowheads="1"/>
          </p:cNvSpPr>
          <p:nvPr/>
        </p:nvSpPr>
        <p:spPr bwMode="auto">
          <a:xfrm>
            <a:off x="5000660" y="3571875"/>
            <a:ext cx="4953794" cy="2585323"/>
          </a:xfrm>
          <a:prstGeom prst="rect">
            <a:avLst/>
          </a:prstGeom>
          <a:noFill/>
          <a:ln w="9525">
            <a:noFill/>
            <a:miter lim="800000"/>
            <a:headEnd/>
            <a:tailEnd/>
          </a:ln>
        </p:spPr>
        <p:txBody>
          <a:bodyPr>
            <a:spAutoFit/>
          </a:bodyPr>
          <a:lstStyle/>
          <a:p>
            <a:pPr>
              <a:buClr>
                <a:schemeClr val="bg1"/>
              </a:buClr>
              <a:buFontTx/>
              <a:buChar char="•"/>
            </a:pPr>
            <a:r>
              <a:rPr lang="de-DE" sz="1800" dirty="0">
                <a:solidFill>
                  <a:schemeClr val="accent2"/>
                </a:solidFill>
              </a:rPr>
              <a:t> </a:t>
            </a:r>
            <a:r>
              <a:rPr lang="de-DE" sz="1800" dirty="0" err="1"/>
              <a:t>MPA</a:t>
            </a:r>
            <a:r>
              <a:rPr lang="de-DE" sz="1800" dirty="0"/>
              <a:t> geprüft </a:t>
            </a:r>
          </a:p>
          <a:p>
            <a:pPr>
              <a:buClr>
                <a:schemeClr val="bg1"/>
              </a:buClr>
              <a:buFontTx/>
              <a:buChar char="•"/>
            </a:pPr>
            <a:r>
              <a:rPr lang="de-DE" sz="1800" dirty="0"/>
              <a:t> E 90</a:t>
            </a:r>
          </a:p>
          <a:p>
            <a:pPr>
              <a:buClr>
                <a:schemeClr val="bg1"/>
              </a:buClr>
              <a:buFontTx/>
              <a:buChar char="•"/>
            </a:pPr>
            <a:r>
              <a:rPr lang="de-DE" sz="1800" dirty="0"/>
              <a:t> 1,5² bis 16²</a:t>
            </a:r>
          </a:p>
          <a:p>
            <a:pPr>
              <a:buClr>
                <a:schemeClr val="bg1"/>
              </a:buClr>
              <a:buFontTx/>
              <a:buChar char="•"/>
            </a:pPr>
            <a:r>
              <a:rPr lang="de-DE" sz="1800" dirty="0"/>
              <a:t> </a:t>
            </a:r>
            <a:r>
              <a:rPr lang="de-DE" sz="1800" dirty="0" smtClean="0"/>
              <a:t>IP 66 / </a:t>
            </a:r>
            <a:r>
              <a:rPr lang="de-DE" sz="1800" dirty="0"/>
              <a:t>67</a:t>
            </a:r>
          </a:p>
          <a:p>
            <a:pPr>
              <a:buClr>
                <a:schemeClr val="bg1"/>
              </a:buClr>
              <a:buFontTx/>
              <a:buChar char="•"/>
            </a:pPr>
            <a:r>
              <a:rPr lang="de-DE" sz="1800" dirty="0"/>
              <a:t> </a:t>
            </a:r>
            <a:r>
              <a:rPr lang="de-DE" sz="1800" dirty="0" err="1"/>
              <a:t>IK</a:t>
            </a:r>
            <a:r>
              <a:rPr lang="de-DE" sz="1800" dirty="0"/>
              <a:t> </a:t>
            </a:r>
            <a:r>
              <a:rPr lang="de-DE" sz="1800" dirty="0" smtClean="0"/>
              <a:t>07</a:t>
            </a:r>
            <a:endParaRPr lang="de-DE" sz="1800" dirty="0"/>
          </a:p>
          <a:p>
            <a:pPr>
              <a:buClr>
                <a:schemeClr val="bg1"/>
              </a:buClr>
              <a:buFontTx/>
              <a:buChar char="•"/>
            </a:pPr>
            <a:r>
              <a:rPr lang="de-DE" sz="1800" dirty="0"/>
              <a:t> Kunststoffgehäuse = Schutzisolierung</a:t>
            </a:r>
          </a:p>
          <a:p>
            <a:pPr>
              <a:buClr>
                <a:schemeClr val="bg1"/>
              </a:buClr>
              <a:buFontTx/>
              <a:buChar char="•"/>
            </a:pPr>
            <a:r>
              <a:rPr lang="de-DE" sz="1800" dirty="0"/>
              <a:t> halogenfrei </a:t>
            </a:r>
          </a:p>
          <a:p>
            <a:pPr>
              <a:buClr>
                <a:schemeClr val="bg1"/>
              </a:buClr>
              <a:buFontTx/>
              <a:buChar char="•"/>
            </a:pPr>
            <a:r>
              <a:rPr lang="de-DE" sz="1800" dirty="0"/>
              <a:t> Außenbefestigung</a:t>
            </a:r>
          </a:p>
          <a:p>
            <a:pPr>
              <a:buClr>
                <a:schemeClr val="bg1"/>
              </a:buClr>
              <a:buFontTx/>
              <a:buChar char="•"/>
            </a:pPr>
            <a:r>
              <a:rPr lang="de-DE" sz="1800" dirty="0" smtClean="0"/>
              <a:t> Druck- </a:t>
            </a:r>
            <a:r>
              <a:rPr lang="de-DE" sz="1800" dirty="0"/>
              <a:t>und </a:t>
            </a:r>
            <a:r>
              <a:rPr lang="de-DE" sz="1800" dirty="0" err="1"/>
              <a:t>Sogtest</a:t>
            </a:r>
            <a:endParaRPr lang="de-DE" sz="1800" dirty="0"/>
          </a:p>
        </p:txBody>
      </p:sp>
      <p:pic>
        <p:nvPicPr>
          <p:cNvPr id="35844" name="Picture 3076" descr="VDE"/>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953662" y="2285992"/>
            <a:ext cx="622664" cy="506413"/>
          </a:xfrm>
          <a:prstGeom prst="rect">
            <a:avLst/>
          </a:prstGeom>
          <a:noFill/>
          <a:ln w="9525">
            <a:noFill/>
            <a:miter lim="800000"/>
            <a:headEnd/>
            <a:tailEnd/>
          </a:ln>
        </p:spPr>
      </p:pic>
      <p:sp>
        <p:nvSpPr>
          <p:cNvPr id="35845" name="Rectangle 3077"/>
          <p:cNvSpPr>
            <a:spLocks noChangeArrowheads="1"/>
          </p:cNvSpPr>
          <p:nvPr/>
        </p:nvSpPr>
        <p:spPr bwMode="auto">
          <a:xfrm>
            <a:off x="5000660" y="1929298"/>
            <a:ext cx="5239546" cy="1569660"/>
          </a:xfrm>
          <a:prstGeom prst="rect">
            <a:avLst/>
          </a:prstGeom>
          <a:noFill/>
          <a:ln w="9525">
            <a:noFill/>
            <a:miter lim="800000"/>
            <a:headEnd/>
            <a:tailEnd/>
          </a:ln>
        </p:spPr>
        <p:txBody>
          <a:bodyPr wrap="square" anchor="ctr">
            <a:spAutoFit/>
          </a:bodyPr>
          <a:lstStyle/>
          <a:p>
            <a:r>
              <a:rPr lang="de-DE" dirty="0" smtClean="0"/>
              <a:t>Funktionserhalt </a:t>
            </a:r>
            <a:r>
              <a:rPr lang="de-DE" dirty="0">
                <a:solidFill>
                  <a:srgbClr val="FF6600"/>
                </a:solidFill>
              </a:rPr>
              <a:t>E30</a:t>
            </a:r>
            <a:r>
              <a:rPr lang="de-DE" dirty="0"/>
              <a:t> / </a:t>
            </a:r>
            <a:r>
              <a:rPr lang="de-DE" dirty="0">
                <a:solidFill>
                  <a:srgbClr val="FF6600"/>
                </a:solidFill>
              </a:rPr>
              <a:t>E60</a:t>
            </a:r>
            <a:r>
              <a:rPr lang="de-DE" dirty="0"/>
              <a:t> / </a:t>
            </a:r>
            <a:r>
              <a:rPr lang="de-DE" dirty="0">
                <a:solidFill>
                  <a:srgbClr val="FF6600"/>
                </a:solidFill>
              </a:rPr>
              <a:t>E90</a:t>
            </a:r>
            <a:r>
              <a:rPr lang="de-DE" dirty="0"/>
              <a:t> </a:t>
            </a:r>
          </a:p>
          <a:p>
            <a:r>
              <a:rPr lang="de-DE" dirty="0"/>
              <a:t>nach DIN 4102 Teil </a:t>
            </a:r>
            <a:r>
              <a:rPr lang="de-DE" dirty="0" smtClean="0"/>
              <a:t>12</a:t>
            </a:r>
          </a:p>
          <a:p>
            <a:r>
              <a:rPr lang="de-DE" dirty="0" smtClean="0">
                <a:solidFill>
                  <a:srgbClr val="FF6600"/>
                </a:solidFill>
              </a:rPr>
              <a:t>F400</a:t>
            </a:r>
            <a:r>
              <a:rPr lang="de-DE" dirty="0" smtClean="0"/>
              <a:t> nach EN 12101-3</a:t>
            </a:r>
          </a:p>
          <a:p>
            <a:r>
              <a:rPr lang="de-DE" dirty="0" smtClean="0"/>
              <a:t>VDE EN 60670</a:t>
            </a:r>
            <a:endParaRPr lang="de-DE" dirty="0"/>
          </a:p>
        </p:txBody>
      </p:sp>
      <p:pic>
        <p:nvPicPr>
          <p:cNvPr id="35848" name="Picture 2" descr="C:\Dokumente und Einstellungen\wwi\Desktop\Vortrag\Tunneldose 2.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38886" y="-24"/>
            <a:ext cx="3214710" cy="2966949"/>
          </a:xfrm>
          <a:prstGeom prst="rect">
            <a:avLst/>
          </a:prstGeom>
          <a:noFill/>
          <a:ln w="9525">
            <a:noFill/>
            <a:miter lim="800000"/>
            <a:headEnd/>
            <a:tailEnd/>
          </a:ln>
        </p:spPr>
      </p:pic>
      <p:pic>
        <p:nvPicPr>
          <p:cNvPr id="35849" name="Picture 3" descr="MPA_Logo_für_Laserdru"/>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381762" y="2714620"/>
            <a:ext cx="1857673" cy="533400"/>
          </a:xfrm>
          <a:prstGeom prst="rect">
            <a:avLst/>
          </a:prstGeom>
          <a:noFill/>
          <a:ln w="9525">
            <a:noFill/>
            <a:miter lim="800000"/>
            <a:headEnd/>
            <a:tailEnd/>
          </a:ln>
        </p:spPr>
      </p:pic>
      <p:pic>
        <p:nvPicPr>
          <p:cNvPr id="9" name="Picture 3"/>
          <p:cNvPicPr>
            <a:picLocks noChangeAspect="1" noChangeArrowheads="1"/>
          </p:cNvPicPr>
          <p:nvPr/>
        </p:nvPicPr>
        <p:blipFill>
          <a:blip r:embed="rId6" cstate="screen"/>
          <a:srcRect/>
          <a:stretch>
            <a:fillRect/>
          </a:stretch>
        </p:blipFill>
        <p:spPr bwMode="auto">
          <a:xfrm>
            <a:off x="8382000" y="6324600"/>
            <a:ext cx="1247775" cy="342900"/>
          </a:xfrm>
          <a:prstGeom prst="rect">
            <a:avLst/>
          </a:prstGeom>
          <a:noFill/>
          <a:ln w="9525">
            <a:noFill/>
            <a:round/>
            <a:headEnd/>
            <a:tailEnd/>
          </a:ln>
        </p:spPr>
      </p:pic>
      <p:sp>
        <p:nvSpPr>
          <p:cNvPr id="12" name="Rechteck 11"/>
          <p:cNvSpPr/>
          <p:nvPr/>
        </p:nvSpPr>
        <p:spPr>
          <a:xfrm>
            <a:off x="5000660" y="500042"/>
            <a:ext cx="4953000" cy="892552"/>
          </a:xfrm>
          <a:prstGeom prst="rect">
            <a:avLst/>
          </a:prstGeom>
        </p:spPr>
        <p:txBody>
          <a:bodyPr>
            <a:spAutoFit/>
          </a:bodyPr>
          <a:lstStyle/>
          <a:p>
            <a:r>
              <a:rPr lang="de-DE" sz="2800" dirty="0" smtClean="0"/>
              <a:t>Elektrischer Funktionserhalt</a:t>
            </a:r>
            <a:br>
              <a:rPr lang="de-DE" sz="2800" dirty="0" smtClean="0"/>
            </a:br>
            <a:r>
              <a:rPr lang="de-DE" dirty="0" smtClean="0"/>
              <a:t>Verbinden – Schützen – Verteilen </a:t>
            </a:r>
            <a:endParaRPr lang="de-DE" dirty="0"/>
          </a:p>
        </p:txBody>
      </p:sp>
      <p:pic>
        <p:nvPicPr>
          <p:cNvPr id="13" name="Grafik 12" descr="WKE 54 offen verdrahtet.jpg"/>
          <p:cNvPicPr>
            <a:picLocks noChangeAspect="1"/>
          </p:cNvPicPr>
          <p:nvPr/>
        </p:nvPicPr>
        <p:blipFill>
          <a:blip r:embed="rId7" cstate="print">
            <a:clrChange>
              <a:clrFrom>
                <a:srgbClr val="FFFFFF"/>
              </a:clrFrom>
              <a:clrTo>
                <a:srgbClr val="FFFFFF">
                  <a:alpha val="0"/>
                </a:srgbClr>
              </a:clrTo>
            </a:clrChange>
          </a:blip>
          <a:srcRect l="19840" t="29473" r="15971"/>
          <a:stretch>
            <a:fillRect/>
          </a:stretch>
        </p:blipFill>
        <p:spPr>
          <a:xfrm>
            <a:off x="-1" y="3286124"/>
            <a:ext cx="4829268" cy="3571877"/>
          </a:xfrm>
          <a:prstGeom prst="rect">
            <a:avLst/>
          </a:prstGeom>
        </p:spPr>
      </p:pic>
      <p:sp>
        <p:nvSpPr>
          <p:cNvPr id="11" name="Textfeld 10"/>
          <p:cNvSpPr txBox="1"/>
          <p:nvPr/>
        </p:nvSpPr>
        <p:spPr>
          <a:xfrm>
            <a:off x="5000660" y="1643050"/>
            <a:ext cx="2786082" cy="461665"/>
          </a:xfrm>
          <a:prstGeom prst="rect">
            <a:avLst/>
          </a:prstGeom>
          <a:noFill/>
        </p:spPr>
        <p:txBody>
          <a:bodyPr wrap="square" rtlCol="0">
            <a:spAutoFit/>
          </a:bodyPr>
          <a:lstStyle/>
          <a:p>
            <a:r>
              <a:rPr lang="de-DE" dirty="0" err="1" smtClean="0"/>
              <a:t>WKE</a:t>
            </a:r>
            <a:r>
              <a:rPr lang="de-DE" dirty="0" smtClean="0"/>
              <a:t> 54</a:t>
            </a:r>
            <a:endParaRPr lang="de-DE" dirty="0"/>
          </a:p>
        </p:txBody>
      </p:sp>
    </p:spTree>
  </p:cSld>
  <p:clrMapOvr>
    <a:masterClrMapping/>
  </p:clrMapOvr>
  <p:transition spd="slow">
    <p:fade thruBlk="1"/>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10" descr="862 404 01"/>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4572" y="642918"/>
            <a:ext cx="3929090" cy="3588201"/>
          </a:xfrm>
          <a:prstGeom prst="rect">
            <a:avLst/>
          </a:prstGeom>
          <a:noFill/>
          <a:ln w="9525">
            <a:noFill/>
            <a:miter lim="800000"/>
            <a:headEnd/>
            <a:tailEnd/>
          </a:ln>
        </p:spPr>
      </p:pic>
      <p:sp>
        <p:nvSpPr>
          <p:cNvPr id="36869" name="Rectangle 5"/>
          <p:cNvSpPr>
            <a:spLocks noChangeArrowheads="1"/>
          </p:cNvSpPr>
          <p:nvPr/>
        </p:nvSpPr>
        <p:spPr bwMode="auto">
          <a:xfrm>
            <a:off x="5025232" y="2214563"/>
            <a:ext cx="5143536" cy="1357313"/>
          </a:xfrm>
          <a:prstGeom prst="rect">
            <a:avLst/>
          </a:prstGeom>
          <a:noFill/>
          <a:ln w="9525">
            <a:noFill/>
            <a:miter lim="800000"/>
            <a:headEnd/>
            <a:tailEnd/>
          </a:ln>
        </p:spPr>
        <p:txBody>
          <a:bodyPr anchor="ctr"/>
          <a:lstStyle/>
          <a:p>
            <a:r>
              <a:rPr lang="de-DE" dirty="0"/>
              <a:t>Abzweigkästen mit Funktionserhalt </a:t>
            </a:r>
            <a:r>
              <a:rPr lang="de-DE" dirty="0" smtClean="0">
                <a:solidFill>
                  <a:srgbClr val="FF6600"/>
                </a:solidFill>
              </a:rPr>
              <a:t>E30</a:t>
            </a:r>
            <a:r>
              <a:rPr lang="de-DE" dirty="0"/>
              <a:t> </a:t>
            </a:r>
            <a:r>
              <a:rPr lang="de-DE" dirty="0" smtClean="0"/>
              <a:t>nach </a:t>
            </a:r>
            <a:r>
              <a:rPr lang="de-DE" dirty="0"/>
              <a:t>DIN 4102 Teil </a:t>
            </a:r>
            <a:r>
              <a:rPr lang="de-DE" dirty="0" smtClean="0"/>
              <a:t>12</a:t>
            </a:r>
          </a:p>
          <a:p>
            <a:r>
              <a:rPr lang="de-DE" sz="2600" dirty="0" smtClean="0">
                <a:solidFill>
                  <a:srgbClr val="FF6600"/>
                </a:solidFill>
              </a:rPr>
              <a:t>F400</a:t>
            </a:r>
            <a:r>
              <a:rPr lang="de-DE" sz="2600" dirty="0" smtClean="0"/>
              <a:t> nach EN 12101-3</a:t>
            </a:r>
          </a:p>
          <a:p>
            <a:r>
              <a:rPr lang="de-DE" sz="2600" dirty="0" smtClean="0"/>
              <a:t>EN 60670</a:t>
            </a:r>
            <a:endParaRPr lang="de-DE" sz="2600" dirty="0"/>
          </a:p>
        </p:txBody>
      </p:sp>
      <p:sp>
        <p:nvSpPr>
          <p:cNvPr id="36871" name="Text Box 7"/>
          <p:cNvSpPr txBox="1">
            <a:spLocks noChangeArrowheads="1"/>
          </p:cNvSpPr>
          <p:nvPr/>
        </p:nvSpPr>
        <p:spPr bwMode="auto">
          <a:xfrm>
            <a:off x="5025232" y="3714751"/>
            <a:ext cx="4953794" cy="2585323"/>
          </a:xfrm>
          <a:prstGeom prst="rect">
            <a:avLst/>
          </a:prstGeom>
          <a:noFill/>
          <a:ln w="9525">
            <a:noFill/>
            <a:miter lim="800000"/>
            <a:headEnd/>
            <a:tailEnd/>
          </a:ln>
        </p:spPr>
        <p:txBody>
          <a:bodyPr>
            <a:spAutoFit/>
          </a:bodyPr>
          <a:lstStyle/>
          <a:p>
            <a:pPr>
              <a:buClr>
                <a:schemeClr val="bg1"/>
              </a:buClr>
              <a:buFontTx/>
              <a:buChar char="•"/>
            </a:pPr>
            <a:r>
              <a:rPr lang="de-DE" sz="1800" dirty="0">
                <a:solidFill>
                  <a:schemeClr val="accent2"/>
                </a:solidFill>
              </a:rPr>
              <a:t> </a:t>
            </a:r>
            <a:r>
              <a:rPr lang="de-DE" sz="1800" dirty="0" err="1"/>
              <a:t>MPA</a:t>
            </a:r>
            <a:r>
              <a:rPr lang="de-DE" sz="1800" dirty="0"/>
              <a:t> geprüft </a:t>
            </a:r>
          </a:p>
          <a:p>
            <a:pPr>
              <a:buClr>
                <a:schemeClr val="bg1"/>
              </a:buClr>
              <a:buFontTx/>
              <a:buChar char="•"/>
            </a:pPr>
            <a:r>
              <a:rPr lang="de-DE" sz="1800" dirty="0"/>
              <a:t> 0,5² bis </a:t>
            </a:r>
            <a:r>
              <a:rPr lang="de-DE" sz="1800" u="sng" dirty="0"/>
              <a:t>35²!</a:t>
            </a:r>
          </a:p>
          <a:p>
            <a:pPr>
              <a:buClr>
                <a:schemeClr val="bg1"/>
              </a:buClr>
              <a:buFontTx/>
              <a:buChar char="•"/>
            </a:pPr>
            <a:r>
              <a:rPr lang="de-DE" sz="1800" dirty="0"/>
              <a:t> </a:t>
            </a:r>
            <a:r>
              <a:rPr lang="de-DE" sz="1800" dirty="0" smtClean="0"/>
              <a:t>bis </a:t>
            </a:r>
            <a:r>
              <a:rPr lang="de-DE" sz="1800" dirty="0" err="1" smtClean="0"/>
              <a:t>IK</a:t>
            </a:r>
            <a:r>
              <a:rPr lang="de-DE" sz="1800" dirty="0" smtClean="0"/>
              <a:t> </a:t>
            </a:r>
            <a:r>
              <a:rPr lang="de-DE" sz="1800" dirty="0"/>
              <a:t>09 äußerst Robust</a:t>
            </a:r>
          </a:p>
          <a:p>
            <a:pPr>
              <a:buClr>
                <a:schemeClr val="bg1"/>
              </a:buClr>
              <a:buFontTx/>
              <a:buChar char="•"/>
            </a:pPr>
            <a:r>
              <a:rPr lang="de-DE" sz="1800" dirty="0"/>
              <a:t> IP 66</a:t>
            </a:r>
          </a:p>
          <a:p>
            <a:pPr>
              <a:buClr>
                <a:schemeClr val="bg1"/>
              </a:buClr>
              <a:buFontTx/>
              <a:buChar char="•"/>
            </a:pPr>
            <a:r>
              <a:rPr lang="de-DE" sz="1800" dirty="0"/>
              <a:t> </a:t>
            </a:r>
            <a:r>
              <a:rPr lang="de-DE" sz="1800" dirty="0" smtClean="0"/>
              <a:t>Sehr flexibel </a:t>
            </a:r>
            <a:r>
              <a:rPr lang="de-DE" sz="1800" dirty="0"/>
              <a:t>– Reihenklemmen </a:t>
            </a:r>
            <a:endParaRPr lang="de-DE" sz="1800" dirty="0" smtClean="0"/>
          </a:p>
          <a:p>
            <a:pPr>
              <a:buClr>
                <a:schemeClr val="bg1"/>
              </a:buClr>
              <a:buFontTx/>
              <a:buChar char="•"/>
            </a:pPr>
            <a:r>
              <a:rPr lang="de-DE" sz="1800" dirty="0" smtClean="0"/>
              <a:t> Absicherung mit E30</a:t>
            </a:r>
            <a:endParaRPr lang="de-DE" sz="1800" dirty="0"/>
          </a:p>
          <a:p>
            <a:pPr>
              <a:buClr>
                <a:schemeClr val="bg1"/>
              </a:buClr>
              <a:buFontTx/>
              <a:buChar char="•"/>
            </a:pPr>
            <a:r>
              <a:rPr lang="de-DE" sz="1800" dirty="0"/>
              <a:t> halogenfrei </a:t>
            </a:r>
          </a:p>
          <a:p>
            <a:pPr>
              <a:buClr>
                <a:schemeClr val="bg1"/>
              </a:buClr>
              <a:buFontTx/>
              <a:buChar char="•"/>
            </a:pPr>
            <a:r>
              <a:rPr lang="de-DE" sz="1800" dirty="0"/>
              <a:t> Kunststoffgehäuse = Schutzisolierung</a:t>
            </a:r>
          </a:p>
          <a:p>
            <a:pPr>
              <a:buClr>
                <a:schemeClr val="bg1"/>
              </a:buClr>
              <a:buFontTx/>
              <a:buChar char="•"/>
            </a:pPr>
            <a:r>
              <a:rPr lang="de-DE" sz="1800" dirty="0"/>
              <a:t> Außenbefestigung als Zubehör</a:t>
            </a:r>
          </a:p>
        </p:txBody>
      </p:sp>
      <p:pic>
        <p:nvPicPr>
          <p:cNvPr id="36872" name="Picture 4" descr="VDE"/>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1881960" y="5214950"/>
            <a:ext cx="622664" cy="506413"/>
          </a:xfrm>
          <a:prstGeom prst="rect">
            <a:avLst/>
          </a:prstGeom>
          <a:noFill/>
          <a:ln w="9525">
            <a:noFill/>
            <a:miter lim="800000"/>
            <a:headEnd/>
            <a:tailEnd/>
          </a:ln>
        </p:spPr>
      </p:pic>
      <p:pic>
        <p:nvPicPr>
          <p:cNvPr id="36873" name="Picture 12"/>
          <p:cNvPicPr>
            <a:picLocks noChangeAspect="1" noChangeArrowheads="1"/>
          </p:cNvPicPr>
          <p:nvPr/>
        </p:nvPicPr>
        <p:blipFill>
          <a:blip r:embed="rId5" cstate="print"/>
          <a:srcRect/>
          <a:stretch>
            <a:fillRect/>
          </a:stretch>
        </p:blipFill>
        <p:spPr bwMode="auto">
          <a:xfrm>
            <a:off x="2239150" y="6072206"/>
            <a:ext cx="2105362" cy="409575"/>
          </a:xfrm>
          <a:prstGeom prst="rect">
            <a:avLst/>
          </a:prstGeom>
          <a:noFill/>
          <a:ln w="9525">
            <a:noFill/>
            <a:miter lim="800000"/>
            <a:headEnd/>
            <a:tailEnd/>
          </a:ln>
        </p:spPr>
      </p:pic>
      <p:pic>
        <p:nvPicPr>
          <p:cNvPr id="36874" name="Picture 10" descr="C:\Dokumente und Einstellungen\wwi\Desktop\Vortrag\860 400 01.jpg"/>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2382026" y="4325949"/>
            <a:ext cx="990759" cy="746125"/>
          </a:xfrm>
          <a:prstGeom prst="rect">
            <a:avLst/>
          </a:prstGeom>
          <a:noFill/>
          <a:ln w="9525">
            <a:noFill/>
            <a:miter lim="800000"/>
            <a:headEnd/>
            <a:tailEnd/>
          </a:ln>
        </p:spPr>
      </p:pic>
      <p:pic>
        <p:nvPicPr>
          <p:cNvPr id="10" name="Picture 3"/>
          <p:cNvPicPr>
            <a:picLocks noChangeAspect="1" noChangeArrowheads="1"/>
          </p:cNvPicPr>
          <p:nvPr/>
        </p:nvPicPr>
        <p:blipFill>
          <a:blip r:embed="rId7" cstate="screen"/>
          <a:srcRect/>
          <a:stretch>
            <a:fillRect/>
          </a:stretch>
        </p:blipFill>
        <p:spPr bwMode="auto">
          <a:xfrm>
            <a:off x="238886" y="6324600"/>
            <a:ext cx="1247775" cy="342900"/>
          </a:xfrm>
          <a:prstGeom prst="rect">
            <a:avLst/>
          </a:prstGeom>
          <a:noFill/>
          <a:ln w="9525">
            <a:noFill/>
            <a:round/>
            <a:headEnd/>
            <a:tailEnd/>
          </a:ln>
        </p:spPr>
      </p:pic>
      <p:sp>
        <p:nvSpPr>
          <p:cNvPr id="12" name="Rechteck 11"/>
          <p:cNvSpPr/>
          <p:nvPr/>
        </p:nvSpPr>
        <p:spPr>
          <a:xfrm>
            <a:off x="5025232" y="500042"/>
            <a:ext cx="4953000" cy="892552"/>
          </a:xfrm>
          <a:prstGeom prst="rect">
            <a:avLst/>
          </a:prstGeom>
        </p:spPr>
        <p:txBody>
          <a:bodyPr>
            <a:spAutoFit/>
          </a:bodyPr>
          <a:lstStyle/>
          <a:p>
            <a:r>
              <a:rPr lang="de-DE" sz="2800" dirty="0" smtClean="0"/>
              <a:t>Elektrischer Funktionserhalt</a:t>
            </a:r>
            <a:br>
              <a:rPr lang="de-DE" sz="2800" dirty="0" smtClean="0"/>
            </a:br>
            <a:r>
              <a:rPr lang="de-DE" dirty="0" smtClean="0"/>
              <a:t>Verbinden – Schützen – Verteilen </a:t>
            </a:r>
            <a:endParaRPr lang="de-DE" dirty="0"/>
          </a:p>
        </p:txBody>
      </p:sp>
      <p:sp>
        <p:nvSpPr>
          <p:cNvPr id="11" name="Textfeld 10"/>
          <p:cNvSpPr txBox="1"/>
          <p:nvPr/>
        </p:nvSpPr>
        <p:spPr>
          <a:xfrm>
            <a:off x="5025232" y="1714488"/>
            <a:ext cx="3143272" cy="461665"/>
          </a:xfrm>
          <a:prstGeom prst="rect">
            <a:avLst/>
          </a:prstGeom>
          <a:noFill/>
        </p:spPr>
        <p:txBody>
          <a:bodyPr wrap="square" rtlCol="0">
            <a:spAutoFit/>
          </a:bodyPr>
          <a:lstStyle/>
          <a:p>
            <a:r>
              <a:rPr lang="de-DE" dirty="0" err="1" smtClean="0"/>
              <a:t>WKE</a:t>
            </a:r>
            <a:r>
              <a:rPr lang="de-DE" dirty="0" smtClean="0"/>
              <a:t> 200 - 400</a:t>
            </a:r>
            <a:endParaRPr lang="de-DE" dirty="0"/>
          </a:p>
        </p:txBody>
      </p:sp>
    </p:spTree>
  </p:cSld>
  <p:clrMapOvr>
    <a:masterClrMapping/>
  </p:clrMapOvr>
  <p:transition spd="slow">
    <p:fade thruBlk="1"/>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2" name="Rectangle 5"/>
          <p:cNvSpPr>
            <a:spLocks noChangeArrowheads="1"/>
          </p:cNvSpPr>
          <p:nvPr/>
        </p:nvSpPr>
        <p:spPr bwMode="auto">
          <a:xfrm>
            <a:off x="4994221" y="2143116"/>
            <a:ext cx="5531737" cy="1214446"/>
          </a:xfrm>
          <a:prstGeom prst="rect">
            <a:avLst/>
          </a:prstGeom>
          <a:noFill/>
          <a:ln w="9525">
            <a:noFill/>
            <a:miter lim="800000"/>
            <a:headEnd/>
            <a:tailEnd/>
          </a:ln>
        </p:spPr>
        <p:txBody>
          <a:bodyPr anchor="ctr"/>
          <a:lstStyle/>
          <a:p>
            <a:r>
              <a:rPr lang="de-DE" dirty="0" smtClean="0"/>
              <a:t>Funktionserhalt bis: </a:t>
            </a:r>
          </a:p>
          <a:p>
            <a:r>
              <a:rPr lang="de-DE" dirty="0" smtClean="0">
                <a:solidFill>
                  <a:srgbClr val="FF6600"/>
                </a:solidFill>
              </a:rPr>
              <a:t>65 Min. nach EN ISO.</a:t>
            </a:r>
            <a:r>
              <a:rPr lang="de-DE" dirty="0" smtClean="0"/>
              <a:t>  </a:t>
            </a:r>
            <a:endParaRPr lang="de-DE" dirty="0"/>
          </a:p>
        </p:txBody>
      </p:sp>
      <p:sp>
        <p:nvSpPr>
          <p:cNvPr id="37894" name="Text Box 7"/>
          <p:cNvSpPr txBox="1">
            <a:spLocks noChangeArrowheads="1"/>
          </p:cNvSpPr>
          <p:nvPr/>
        </p:nvSpPr>
        <p:spPr bwMode="auto">
          <a:xfrm>
            <a:off x="4994221" y="3429000"/>
            <a:ext cx="5168108" cy="3416320"/>
          </a:xfrm>
          <a:prstGeom prst="rect">
            <a:avLst/>
          </a:prstGeom>
          <a:noFill/>
          <a:ln w="9525">
            <a:noFill/>
            <a:miter lim="800000"/>
            <a:headEnd/>
            <a:tailEnd/>
          </a:ln>
        </p:spPr>
        <p:txBody>
          <a:bodyPr wrap="square">
            <a:spAutoFit/>
          </a:bodyPr>
          <a:lstStyle/>
          <a:p>
            <a:pPr>
              <a:buClr>
                <a:schemeClr val="bg1"/>
              </a:buClr>
              <a:buFontTx/>
              <a:buChar char="•"/>
            </a:pPr>
            <a:r>
              <a:rPr lang="de-DE" sz="1800" dirty="0">
                <a:solidFill>
                  <a:schemeClr val="accent2"/>
                </a:solidFill>
              </a:rPr>
              <a:t> </a:t>
            </a:r>
            <a:r>
              <a:rPr lang="de-DE" dirty="0" err="1" smtClean="0"/>
              <a:t>CSTB</a:t>
            </a:r>
            <a:r>
              <a:rPr lang="de-DE" dirty="0" smtClean="0"/>
              <a:t> geprüft </a:t>
            </a:r>
            <a:endParaRPr lang="de-DE" dirty="0"/>
          </a:p>
          <a:p>
            <a:pPr>
              <a:buClr>
                <a:schemeClr val="bg1"/>
              </a:buClr>
              <a:buFontTx/>
              <a:buChar char="•"/>
            </a:pPr>
            <a:r>
              <a:rPr lang="de-DE" dirty="0"/>
              <a:t> 0,5² bis </a:t>
            </a:r>
            <a:r>
              <a:rPr lang="de-DE" u="sng" dirty="0"/>
              <a:t>35²!</a:t>
            </a:r>
          </a:p>
          <a:p>
            <a:pPr>
              <a:buClr>
                <a:schemeClr val="bg1"/>
              </a:buClr>
              <a:buFontTx/>
              <a:buChar char="•"/>
            </a:pPr>
            <a:r>
              <a:rPr lang="de-DE" dirty="0"/>
              <a:t> </a:t>
            </a:r>
            <a:r>
              <a:rPr lang="de-DE" dirty="0" smtClean="0"/>
              <a:t>bis </a:t>
            </a:r>
            <a:r>
              <a:rPr lang="de-DE" dirty="0" err="1" smtClean="0"/>
              <a:t>IK</a:t>
            </a:r>
            <a:r>
              <a:rPr lang="de-DE" dirty="0" smtClean="0"/>
              <a:t> </a:t>
            </a:r>
            <a:r>
              <a:rPr lang="de-DE" dirty="0"/>
              <a:t>09 </a:t>
            </a:r>
          </a:p>
          <a:p>
            <a:pPr>
              <a:buClr>
                <a:schemeClr val="bg1"/>
              </a:buClr>
              <a:buFontTx/>
              <a:buChar char="•"/>
            </a:pPr>
            <a:r>
              <a:rPr lang="de-DE" dirty="0"/>
              <a:t> IP 66</a:t>
            </a:r>
          </a:p>
          <a:p>
            <a:pPr>
              <a:buClr>
                <a:schemeClr val="bg1"/>
              </a:buClr>
              <a:buFontTx/>
              <a:buChar char="•"/>
            </a:pPr>
            <a:r>
              <a:rPr lang="de-DE" dirty="0"/>
              <a:t> </a:t>
            </a:r>
            <a:r>
              <a:rPr lang="de-DE" dirty="0" smtClean="0"/>
              <a:t>Steckdose </a:t>
            </a:r>
            <a:endParaRPr lang="de-DE" dirty="0"/>
          </a:p>
          <a:p>
            <a:pPr>
              <a:buClr>
                <a:schemeClr val="bg1"/>
              </a:buClr>
              <a:buFontTx/>
              <a:buChar char="•"/>
            </a:pPr>
            <a:r>
              <a:rPr lang="de-DE" dirty="0"/>
              <a:t> </a:t>
            </a:r>
            <a:r>
              <a:rPr lang="de-DE" dirty="0" smtClean="0"/>
              <a:t>Thermosicherung</a:t>
            </a:r>
            <a:endParaRPr lang="de-DE" dirty="0"/>
          </a:p>
          <a:p>
            <a:pPr>
              <a:buClr>
                <a:schemeClr val="bg1"/>
              </a:buClr>
              <a:buFontTx/>
              <a:buChar char="•"/>
            </a:pPr>
            <a:r>
              <a:rPr lang="de-DE" dirty="0"/>
              <a:t> </a:t>
            </a:r>
            <a:r>
              <a:rPr lang="de-DE" dirty="0" smtClean="0"/>
              <a:t>Außenbefestigung</a:t>
            </a:r>
          </a:p>
          <a:p>
            <a:pPr>
              <a:buClr>
                <a:schemeClr val="bg1"/>
              </a:buClr>
              <a:buFontTx/>
              <a:buChar char="•"/>
            </a:pPr>
            <a:r>
              <a:rPr lang="de-DE" dirty="0" smtClean="0"/>
              <a:t> Erdungsklemme</a:t>
            </a:r>
          </a:p>
          <a:p>
            <a:pPr>
              <a:buClr>
                <a:schemeClr val="bg1"/>
              </a:buClr>
              <a:buFontTx/>
              <a:buChar char="•"/>
            </a:pPr>
            <a:r>
              <a:rPr lang="de-DE" dirty="0" smtClean="0"/>
              <a:t> Sicherung </a:t>
            </a:r>
            <a:endParaRPr lang="de-DE" dirty="0"/>
          </a:p>
        </p:txBody>
      </p:sp>
      <p:pic>
        <p:nvPicPr>
          <p:cNvPr id="37895" name="Picture 4" descr="C:\Dokumente und Einstellungen\wwi\Desktop\Vortrag\860 222 01_retuschiert.jpg"/>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233052" y="3819613"/>
            <a:ext cx="3292114" cy="3038387"/>
          </a:xfrm>
          <a:prstGeom prst="rect">
            <a:avLst/>
          </a:prstGeom>
          <a:noFill/>
          <a:ln w="9525">
            <a:noFill/>
            <a:miter lim="800000"/>
            <a:headEnd/>
            <a:tailEnd/>
          </a:ln>
        </p:spPr>
      </p:pic>
      <p:pic>
        <p:nvPicPr>
          <p:cNvPr id="37896" name="Picture 3" descr="\\ntserver11\DatenMS\Bilddatenbank\Web\Brandschutz\WKE Typen FRANKREICH\Bilddatenbank\Print\Brandschutz\WKE Typen FRANKREICH\861 424 01.jpg"/>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0" y="-1"/>
            <a:ext cx="4525166" cy="4176406"/>
          </a:xfrm>
          <a:prstGeom prst="rect">
            <a:avLst/>
          </a:prstGeom>
          <a:noFill/>
          <a:ln w="9525">
            <a:noFill/>
            <a:miter lim="800000"/>
            <a:headEnd/>
            <a:tailEnd/>
          </a:ln>
        </p:spPr>
      </p:pic>
      <p:pic>
        <p:nvPicPr>
          <p:cNvPr id="8" name="Picture 3"/>
          <p:cNvPicPr>
            <a:picLocks noChangeAspect="1" noChangeArrowheads="1"/>
          </p:cNvPicPr>
          <p:nvPr/>
        </p:nvPicPr>
        <p:blipFill>
          <a:blip r:embed="rId5" cstate="screen"/>
          <a:srcRect/>
          <a:stretch>
            <a:fillRect/>
          </a:stretch>
        </p:blipFill>
        <p:spPr bwMode="auto">
          <a:xfrm>
            <a:off x="310324" y="6324600"/>
            <a:ext cx="1247775" cy="342900"/>
          </a:xfrm>
          <a:prstGeom prst="rect">
            <a:avLst/>
          </a:prstGeom>
          <a:noFill/>
          <a:ln w="9525">
            <a:noFill/>
            <a:round/>
            <a:headEnd/>
            <a:tailEnd/>
          </a:ln>
        </p:spPr>
      </p:pic>
      <p:sp>
        <p:nvSpPr>
          <p:cNvPr id="10" name="Rechteck 9"/>
          <p:cNvSpPr/>
          <p:nvPr/>
        </p:nvSpPr>
        <p:spPr>
          <a:xfrm>
            <a:off x="4994221" y="500042"/>
            <a:ext cx="4953000" cy="892552"/>
          </a:xfrm>
          <a:prstGeom prst="rect">
            <a:avLst/>
          </a:prstGeom>
        </p:spPr>
        <p:txBody>
          <a:bodyPr>
            <a:spAutoFit/>
          </a:bodyPr>
          <a:lstStyle/>
          <a:p>
            <a:r>
              <a:rPr lang="de-DE" sz="2800" dirty="0" smtClean="0"/>
              <a:t>Elektrischer Funktionserhalt</a:t>
            </a:r>
            <a:br>
              <a:rPr lang="de-DE" sz="2800" dirty="0" smtClean="0"/>
            </a:br>
            <a:r>
              <a:rPr lang="de-DE" dirty="0" smtClean="0"/>
              <a:t>Verbinden – Schützen – Verteilen </a:t>
            </a:r>
            <a:endParaRPr lang="de-DE" dirty="0"/>
          </a:p>
        </p:txBody>
      </p:sp>
      <p:sp>
        <p:nvSpPr>
          <p:cNvPr id="9" name="Textfeld 8"/>
          <p:cNvSpPr txBox="1"/>
          <p:nvPr/>
        </p:nvSpPr>
        <p:spPr>
          <a:xfrm>
            <a:off x="4994221" y="1714488"/>
            <a:ext cx="4286280" cy="461665"/>
          </a:xfrm>
          <a:prstGeom prst="rect">
            <a:avLst/>
          </a:prstGeom>
          <a:noFill/>
        </p:spPr>
        <p:txBody>
          <a:bodyPr wrap="square" rtlCol="0">
            <a:spAutoFit/>
          </a:bodyPr>
          <a:lstStyle/>
          <a:p>
            <a:r>
              <a:rPr lang="de-DE" dirty="0" err="1" smtClean="0"/>
              <a:t>WKE</a:t>
            </a:r>
            <a:r>
              <a:rPr lang="de-DE" dirty="0" smtClean="0"/>
              <a:t> Sonder</a:t>
            </a:r>
            <a:endParaRPr lang="de-DE" dirty="0"/>
          </a:p>
        </p:txBody>
      </p:sp>
    </p:spTree>
  </p:cSld>
  <p:clrMapOvr>
    <a:masterClrMapping/>
  </p:clrMapOvr>
  <p:transition spd="slow">
    <p:fade thruBlk="1"/>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 name="Grafik 3" descr="wke_neu.tif"/>
          <p:cNvPicPr>
            <a:picLocks noChangeAspect="1"/>
          </p:cNvPicPr>
          <p:nvPr/>
        </p:nvPicPr>
        <p:blipFill>
          <a:blip r:embed="rId3" cstate="print"/>
          <a:srcRect/>
          <a:stretch>
            <a:fillRect/>
          </a:stretch>
        </p:blipFill>
        <p:spPr>
          <a:xfrm>
            <a:off x="5105212" y="-1"/>
            <a:ext cx="4802376" cy="6858001"/>
          </a:xfrm>
          <a:prstGeom prst="rect">
            <a:avLst/>
          </a:prstGeom>
        </p:spPr>
      </p:pic>
      <p:pic>
        <p:nvPicPr>
          <p:cNvPr id="5" name="Grafik 4" descr="apb.tif"/>
          <p:cNvPicPr>
            <a:picLocks noChangeAspect="1"/>
          </p:cNvPicPr>
          <p:nvPr/>
        </p:nvPicPr>
        <p:blipFill>
          <a:blip r:embed="rId4" cstate="print"/>
          <a:stretch>
            <a:fillRect/>
          </a:stretch>
        </p:blipFill>
        <p:spPr>
          <a:xfrm>
            <a:off x="0" y="0"/>
            <a:ext cx="4802342" cy="6858000"/>
          </a:xfrm>
          <a:prstGeom prst="rect">
            <a:avLst/>
          </a:prstGeom>
        </p:spPr>
      </p:pic>
      <p:pic>
        <p:nvPicPr>
          <p:cNvPr id="6"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eck 1"/>
          <p:cNvSpPr/>
          <p:nvPr/>
        </p:nvSpPr>
        <p:spPr>
          <a:xfrm>
            <a:off x="524638" y="214290"/>
            <a:ext cx="4572032" cy="1261884"/>
          </a:xfrm>
          <a:prstGeom prst="rect">
            <a:avLst/>
          </a:prstGeom>
        </p:spPr>
        <p:txBody>
          <a:bodyPr wrap="square">
            <a:spAutoFit/>
          </a:bodyPr>
          <a:lstStyle/>
          <a:p>
            <a:pPr algn="ctr">
              <a:buNone/>
            </a:pPr>
            <a:r>
              <a:rPr lang="de-DE" sz="2800" dirty="0" smtClean="0">
                <a:solidFill>
                  <a:srgbClr val="FFC000"/>
                </a:solidFill>
              </a:rPr>
              <a:t>Elektrischer Funktionserhalt</a:t>
            </a:r>
          </a:p>
          <a:p>
            <a:pPr algn="ctr">
              <a:buNone/>
            </a:pPr>
            <a:r>
              <a:rPr lang="de-DE" sz="2000" dirty="0" smtClean="0">
                <a:solidFill>
                  <a:srgbClr val="FFC000"/>
                </a:solidFill>
              </a:rPr>
              <a:t>Verbinden – Schützen – Verteilen</a:t>
            </a:r>
          </a:p>
        </p:txBody>
      </p:sp>
      <p:sp>
        <p:nvSpPr>
          <p:cNvPr id="3" name="Textplatzhalter 4"/>
          <p:cNvSpPr txBox="1">
            <a:spLocks/>
          </p:cNvSpPr>
          <p:nvPr/>
        </p:nvSpPr>
        <p:spPr>
          <a:xfrm>
            <a:off x="453200" y="1643050"/>
            <a:ext cx="4572032" cy="4857784"/>
          </a:xfrm>
          <a:prstGeom prst="rect">
            <a:avLst/>
          </a:prstGeom>
        </p:spPr>
        <p:txBody>
          <a:bodyPr/>
          <a:lstStyle/>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2</a:t>
            </a:r>
            <a:r>
              <a:rPr kumimoji="0" lang="de-DE" sz="2000" b="0" i="0" u="none" strike="noStrike" kern="0" cap="none" spc="0" normalizeH="0" baseline="0" noProof="0" dirty="0" smtClean="0">
                <a:ln>
                  <a:noFill/>
                </a:ln>
                <a:solidFill>
                  <a:srgbClr val="FFFFFF"/>
                </a:solidFill>
                <a:effectLst/>
                <a:uLnTx/>
                <a:uFillTx/>
                <a:latin typeface="+mn-lt"/>
                <a:ea typeface="+mn-ea"/>
                <a:cs typeface="+mn-cs"/>
              </a:rPr>
              <a:t>8  Katalogtypen (…01)</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kumimoji="0" lang="de-DE" sz="2000" b="0" i="0" u="none" strike="noStrike" kern="0" cap="none" spc="0" normalizeH="0" baseline="0" noProof="0" dirty="0" smtClean="0">
                <a:ln>
                  <a:noFill/>
                </a:ln>
                <a:solidFill>
                  <a:srgbClr val="FFFFFF"/>
                </a:solidFill>
                <a:effectLst/>
                <a:uLnTx/>
                <a:uFillTx/>
                <a:latin typeface="+mn-lt"/>
                <a:ea typeface="+mn-ea"/>
                <a:cs typeface="+mn-cs"/>
              </a:rPr>
              <a:t>100 Sondertypen (…90)</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kumimoji="0" lang="de-DE" sz="2000" b="0" i="0" u="none" strike="noStrike" kern="0" cap="none" spc="0" normalizeH="0" baseline="0" noProof="0" dirty="0" smtClean="0">
                <a:ln>
                  <a:noFill/>
                </a:ln>
                <a:solidFill>
                  <a:srgbClr val="FFFFFF"/>
                </a:solidFill>
                <a:effectLst/>
                <a:uLnTx/>
                <a:uFillTx/>
                <a:latin typeface="+mn-lt"/>
                <a:ea typeface="+mn-ea"/>
                <a:cs typeface="+mn-cs"/>
              </a:rPr>
              <a:t>Sicherung</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kumimoji="0" lang="de-DE" sz="2000" b="0" i="0" u="none" strike="noStrike" kern="0" cap="none" spc="0" normalizeH="0" baseline="0" noProof="0" dirty="0" smtClean="0">
                <a:ln>
                  <a:noFill/>
                </a:ln>
                <a:solidFill>
                  <a:srgbClr val="FFFFFF"/>
                </a:solidFill>
                <a:effectLst/>
                <a:uLnTx/>
                <a:uFillTx/>
                <a:latin typeface="+mn-lt"/>
                <a:ea typeface="+mn-ea"/>
                <a:cs typeface="+mn-cs"/>
              </a:rPr>
              <a:t>Prüfungen in Europa</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F</a:t>
            </a:r>
            <a:r>
              <a:rPr kumimoji="0" lang="de-DE" sz="2000" b="0" i="0" u="none" strike="noStrike" kern="0" cap="none" spc="0" normalizeH="0" baseline="0" noProof="0" dirty="0" smtClean="0">
                <a:ln>
                  <a:noFill/>
                </a:ln>
                <a:solidFill>
                  <a:srgbClr val="FFFFFF"/>
                </a:solidFill>
                <a:effectLst/>
                <a:uLnTx/>
                <a:uFillTx/>
                <a:latin typeface="+mn-lt"/>
                <a:ea typeface="+mn-ea"/>
                <a:cs typeface="+mn-cs"/>
              </a:rPr>
              <a:t> 400</a:t>
            </a:r>
            <a:r>
              <a:rPr kumimoji="0" lang="de-DE" sz="2000" b="0" i="0" u="none" strike="noStrike" kern="0" cap="none" spc="0" normalizeH="0" noProof="0" dirty="0" smtClean="0">
                <a:ln>
                  <a:noFill/>
                </a:ln>
                <a:solidFill>
                  <a:srgbClr val="FFFFFF"/>
                </a:solidFill>
                <a:effectLst/>
                <a:uLnTx/>
                <a:uFillTx/>
                <a:latin typeface="+mn-lt"/>
                <a:ea typeface="+mn-ea"/>
                <a:cs typeface="+mn-cs"/>
              </a:rPr>
              <a:t> nach </a:t>
            </a:r>
            <a:r>
              <a:rPr kumimoji="0" lang="de-DE" sz="2000" b="0" i="0" u="none" strike="noStrike" kern="0" cap="none" spc="0" normalizeH="0" baseline="0" noProof="0" dirty="0" smtClean="0">
                <a:ln>
                  <a:noFill/>
                </a:ln>
                <a:solidFill>
                  <a:srgbClr val="FFFFFF"/>
                </a:solidFill>
                <a:effectLst/>
                <a:uLnTx/>
                <a:uFillTx/>
                <a:latin typeface="+mn-lt"/>
                <a:ea typeface="+mn-ea"/>
                <a:cs typeface="+mn-cs"/>
              </a:rPr>
              <a:t>EN 12101-3</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E 30 bis E90</a:t>
            </a:r>
            <a:endParaRPr kumimoji="0" lang="de-DE" sz="2000" b="0" i="0" u="none" strike="noStrike" kern="0" cap="none" spc="0" normalizeH="0" baseline="0" noProof="0" dirty="0" smtClean="0">
              <a:ln>
                <a:noFill/>
              </a:ln>
              <a:solidFill>
                <a:srgbClr val="FFFFFF"/>
              </a:solidFill>
              <a:effectLst/>
              <a:uLnTx/>
              <a:uFillTx/>
              <a:latin typeface="+mn-lt"/>
              <a:ea typeface="+mn-ea"/>
              <a:cs typeface="+mn-cs"/>
            </a:endParaRP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IP 54 bis IP 67</a:t>
            </a:r>
            <a:endParaRPr kumimoji="0" lang="de-DE" sz="2000" b="0" i="0" u="none" strike="noStrike" kern="0" cap="none" spc="0" normalizeH="0" baseline="0" noProof="0" dirty="0" smtClean="0">
              <a:ln>
                <a:noFill/>
              </a:ln>
              <a:solidFill>
                <a:srgbClr val="FFFFFF"/>
              </a:solidFill>
              <a:effectLst/>
              <a:uLnTx/>
              <a:uFillTx/>
              <a:latin typeface="+mn-lt"/>
              <a:ea typeface="+mn-ea"/>
              <a:cs typeface="+mn-cs"/>
            </a:endParaRP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kumimoji="0" lang="de-DE" sz="2000" b="0" i="0" u="none" strike="noStrike" kern="0" cap="none" spc="0" normalizeH="0" baseline="0" noProof="0" dirty="0" smtClean="0">
                <a:ln>
                  <a:noFill/>
                </a:ln>
                <a:solidFill>
                  <a:srgbClr val="FFFFFF"/>
                </a:solidFill>
                <a:effectLst/>
                <a:uLnTx/>
                <a:uFillTx/>
                <a:latin typeface="+mn-lt"/>
                <a:ea typeface="+mn-ea"/>
                <a:cs typeface="+mn-cs"/>
              </a:rPr>
              <a:t>6² bis 35²</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3 bis 24 polig</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lang="de-DE" sz="2000" kern="0" dirty="0" smtClean="0">
                <a:solidFill>
                  <a:srgbClr val="FFFFFF"/>
                </a:solidFill>
                <a:latin typeface="+mn-lt"/>
              </a:rPr>
              <a:t>Schutzklasse II</a:t>
            </a:r>
          </a:p>
          <a:p>
            <a:pPr marL="342900" marR="0" lvl="0" indent="-342900" algn="l" defTabSz="449263" rtl="0" eaLnBrk="0" fontAlgn="base" latinLnBrk="0" hangingPunct="0">
              <a:lnSpc>
                <a:spcPct val="100000"/>
              </a:lnSpc>
              <a:spcBef>
                <a:spcPts val="800"/>
              </a:spcBef>
              <a:spcAft>
                <a:spcPct val="0"/>
              </a:spcAft>
              <a:buClr>
                <a:schemeClr val="bg1"/>
              </a:buClr>
              <a:buSzPct val="100000"/>
              <a:buFont typeface="Times New Roman" pitchFamily="-108" charset="0"/>
              <a:buChar char="•"/>
              <a:tabLst/>
              <a:defRPr/>
            </a:pPr>
            <a:r>
              <a:rPr kumimoji="0" lang="de-DE" sz="2000" b="0" i="0" u="none" strike="noStrike" kern="0" cap="none" spc="0" normalizeH="0" baseline="0" noProof="0" dirty="0" err="1" smtClean="0">
                <a:ln>
                  <a:noFill/>
                </a:ln>
                <a:solidFill>
                  <a:srgbClr val="FFFFFF"/>
                </a:solidFill>
                <a:effectLst/>
                <a:uLnTx/>
                <a:uFillTx/>
                <a:latin typeface="+mn-lt"/>
                <a:ea typeface="+mn-ea"/>
                <a:cs typeface="+mn-cs"/>
              </a:rPr>
              <a:t>IK</a:t>
            </a:r>
            <a:r>
              <a:rPr kumimoji="0" lang="de-DE" sz="2000" b="0" i="0" u="none" strike="noStrike" kern="0" cap="none" spc="0" normalizeH="0" baseline="0" noProof="0" dirty="0" smtClean="0">
                <a:ln>
                  <a:noFill/>
                </a:ln>
                <a:solidFill>
                  <a:srgbClr val="FFFFFF"/>
                </a:solidFill>
                <a:effectLst/>
                <a:uLnTx/>
                <a:uFillTx/>
                <a:latin typeface="+mn-lt"/>
                <a:ea typeface="+mn-ea"/>
                <a:cs typeface="+mn-cs"/>
              </a:rPr>
              <a:t> 05 bis </a:t>
            </a:r>
            <a:r>
              <a:rPr kumimoji="0" lang="de-DE" sz="2000" b="0" i="0" u="none" strike="noStrike" kern="0" cap="none" spc="0" normalizeH="0" baseline="0" noProof="0" dirty="0" err="1" smtClean="0">
                <a:ln>
                  <a:noFill/>
                </a:ln>
                <a:solidFill>
                  <a:srgbClr val="FFFFFF"/>
                </a:solidFill>
                <a:effectLst/>
                <a:uLnTx/>
                <a:uFillTx/>
                <a:latin typeface="+mn-lt"/>
                <a:ea typeface="+mn-ea"/>
                <a:cs typeface="+mn-cs"/>
              </a:rPr>
              <a:t>IK</a:t>
            </a:r>
            <a:r>
              <a:rPr kumimoji="0" lang="de-DE" sz="2000" b="0" i="0" u="none" strike="noStrike" kern="0" cap="none" spc="0" normalizeH="0" baseline="0" noProof="0" dirty="0" smtClean="0">
                <a:ln>
                  <a:noFill/>
                </a:ln>
                <a:solidFill>
                  <a:srgbClr val="FFFFFF"/>
                </a:solidFill>
                <a:effectLst/>
                <a:uLnTx/>
                <a:uFillTx/>
                <a:latin typeface="+mn-lt"/>
                <a:ea typeface="+mn-ea"/>
                <a:cs typeface="+mn-cs"/>
              </a:rPr>
              <a:t> 09</a:t>
            </a:r>
          </a:p>
        </p:txBody>
      </p:sp>
      <p:pic>
        <p:nvPicPr>
          <p:cNvPr id="4" name="Grafik 3" descr="wke_neu.tif"/>
          <p:cNvPicPr>
            <a:picLocks noChangeAspect="1"/>
          </p:cNvPicPr>
          <p:nvPr/>
        </p:nvPicPr>
        <p:blipFill>
          <a:blip r:embed="rId3" cstate="print"/>
          <a:srcRect/>
          <a:stretch>
            <a:fillRect/>
          </a:stretch>
        </p:blipFill>
        <p:spPr>
          <a:xfrm>
            <a:off x="5105246" y="47"/>
            <a:ext cx="4802342" cy="6857953"/>
          </a:xfrm>
          <a:prstGeom prst="rect">
            <a:avLst/>
          </a:prstGeom>
        </p:spPr>
      </p:pic>
      <p:pic>
        <p:nvPicPr>
          <p:cNvPr id="5" name="Picture 3"/>
          <p:cNvPicPr>
            <a:picLocks noChangeAspect="1" noChangeArrowheads="1"/>
          </p:cNvPicPr>
          <p:nvPr/>
        </p:nvPicPr>
        <p:blipFill>
          <a:blip r:embed="rId4" cstate="screen"/>
          <a:srcRect/>
          <a:stretch>
            <a:fillRect/>
          </a:stretch>
        </p:blipFill>
        <p:spPr bwMode="auto">
          <a:xfrm>
            <a:off x="310324" y="63252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10" descr="schmuck schotte"/>
          <p:cNvPicPr>
            <a:picLocks noChangeAspect="1" noChangeArrowheads="1"/>
          </p:cNvPicPr>
          <p:nvPr/>
        </p:nvPicPr>
        <p:blipFill>
          <a:blip r:embed="rId3" cstate="print"/>
          <a:srcRect t="35660" r="2815" b="23329"/>
          <a:stretch>
            <a:fillRect/>
          </a:stretch>
        </p:blipFill>
        <p:spPr bwMode="auto">
          <a:xfrm>
            <a:off x="-15481" y="2060575"/>
            <a:ext cx="9923069" cy="4464050"/>
          </a:xfrm>
          <a:prstGeom prst="rect">
            <a:avLst/>
          </a:prstGeom>
          <a:noFill/>
          <a:ln w="9525">
            <a:noFill/>
            <a:miter lim="800000"/>
            <a:headEnd/>
            <a:tailEnd/>
          </a:ln>
        </p:spPr>
      </p:pic>
      <p:sp>
        <p:nvSpPr>
          <p:cNvPr id="43011" name="Rectangle 2"/>
          <p:cNvSpPr>
            <a:spLocks noGrp="1" noChangeArrowheads="1"/>
          </p:cNvSpPr>
          <p:nvPr>
            <p:ph type="ctrTitle"/>
          </p:nvPr>
        </p:nvSpPr>
        <p:spPr>
          <a:xfrm>
            <a:off x="175448" y="719138"/>
            <a:ext cx="9747622" cy="1079500"/>
          </a:xfrm>
        </p:spPr>
        <p:txBody>
          <a:bodyPr/>
          <a:lstStyle/>
          <a:p>
            <a:pPr eaLnBrk="1" hangingPunct="1"/>
            <a:r>
              <a:rPr lang="de-DE" smtClean="0"/>
              <a:t>Brandschutzsysteme von Spelsberg</a:t>
            </a:r>
          </a:p>
        </p:txBody>
      </p:sp>
      <p:sp>
        <p:nvSpPr>
          <p:cNvPr id="43012" name="Rectangle 3"/>
          <p:cNvSpPr>
            <a:spLocks noGrp="1" noChangeArrowheads="1"/>
          </p:cNvSpPr>
          <p:nvPr>
            <p:ph type="subTitle" idx="1"/>
          </p:nvPr>
        </p:nvSpPr>
        <p:spPr>
          <a:xfrm>
            <a:off x="178887" y="5981700"/>
            <a:ext cx="6935312" cy="1752600"/>
          </a:xfrm>
        </p:spPr>
        <p:txBody>
          <a:bodyPr/>
          <a:lstStyle/>
          <a:p>
            <a:pPr algn="l" eaLnBrk="1" hangingPunct="1"/>
            <a:r>
              <a:rPr lang="de-DE" sz="2800" b="1" smtClean="0">
                <a:solidFill>
                  <a:schemeClr val="bg1"/>
                </a:solidFill>
              </a:rPr>
              <a:t>WKE-Brandschotte S90</a:t>
            </a:r>
          </a:p>
        </p:txBody>
      </p:sp>
      <p:pic>
        <p:nvPicPr>
          <p:cNvPr id="5"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1026"/>
          <p:cNvSpPr>
            <a:spLocks noGrp="1" noChangeArrowheads="1"/>
          </p:cNvSpPr>
          <p:nvPr>
            <p:ph type="title"/>
          </p:nvPr>
        </p:nvSpPr>
        <p:spPr/>
        <p:txBody>
          <a:bodyPr/>
          <a:lstStyle/>
          <a:p>
            <a:pPr eaLnBrk="1" hangingPunct="1"/>
            <a:r>
              <a:rPr lang="de-DE" smtClean="0"/>
              <a:t>Kabelabschottungen - DIN 4102 Teil 9</a:t>
            </a:r>
          </a:p>
        </p:txBody>
      </p:sp>
      <p:pic>
        <p:nvPicPr>
          <p:cNvPr id="44035" name="Picture 1028"/>
          <p:cNvPicPr>
            <a:picLocks noChangeAspect="1" noChangeArrowheads="1"/>
          </p:cNvPicPr>
          <p:nvPr/>
        </p:nvPicPr>
        <p:blipFill>
          <a:blip r:embed="rId2" cstate="print"/>
          <a:srcRect r="1180" b="19112"/>
          <a:stretch>
            <a:fillRect/>
          </a:stretch>
        </p:blipFill>
        <p:spPr bwMode="auto">
          <a:xfrm>
            <a:off x="1167580" y="2000240"/>
            <a:ext cx="7392850" cy="3965575"/>
          </a:xfrm>
          <a:prstGeom prst="rect">
            <a:avLst/>
          </a:prstGeom>
          <a:noFill/>
          <a:ln w="9525">
            <a:noFill/>
            <a:miter lim="800000"/>
            <a:headEnd/>
            <a:tailEnd/>
          </a:ln>
        </p:spPr>
      </p:pic>
      <p:sp>
        <p:nvSpPr>
          <p:cNvPr id="44036" name="Rectangle 1029"/>
          <p:cNvSpPr>
            <a:spLocks noChangeArrowheads="1"/>
          </p:cNvSpPr>
          <p:nvPr/>
        </p:nvSpPr>
        <p:spPr bwMode="auto">
          <a:xfrm>
            <a:off x="953266" y="4857760"/>
            <a:ext cx="7621619" cy="285752"/>
          </a:xfrm>
          <a:prstGeom prst="rect">
            <a:avLst/>
          </a:prstGeom>
          <a:noFill/>
          <a:ln w="57150">
            <a:solidFill>
              <a:srgbClr val="FF0000"/>
            </a:solidFill>
            <a:miter lim="800000"/>
            <a:headEnd/>
            <a:tailEnd/>
          </a:ln>
        </p:spPr>
        <p:txBody>
          <a:bodyPr wrap="none" anchor="ctr"/>
          <a:lstStyle/>
          <a:p>
            <a:pPr algn="ctr">
              <a:spcBef>
                <a:spcPct val="20000"/>
              </a:spcBef>
              <a:buFont typeface="Wingdings" pitchFamily="2" charset="2"/>
              <a:buChar char="Ø"/>
            </a:pPr>
            <a:endParaRPr lang="de-DE">
              <a:solidFill>
                <a:srgbClr val="FF0000"/>
              </a:solidFill>
            </a:endParaRP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4"/>
          <p:cNvSpPr>
            <a:spLocks noGrp="1" noChangeArrowheads="1"/>
          </p:cNvSpPr>
          <p:nvPr>
            <p:ph type="title"/>
          </p:nvPr>
        </p:nvSpPr>
        <p:spPr>
          <a:xfrm>
            <a:off x="167448" y="357166"/>
            <a:ext cx="9545771" cy="1008063"/>
          </a:xfrm>
        </p:spPr>
        <p:txBody>
          <a:bodyPr/>
          <a:lstStyle/>
          <a:p>
            <a:pPr eaLnBrk="1" hangingPunct="1"/>
            <a:r>
              <a:rPr lang="de-DE" dirty="0" smtClean="0"/>
              <a:t>Brandabschnitte durch Brandwände</a:t>
            </a:r>
          </a:p>
        </p:txBody>
      </p:sp>
      <p:sp>
        <p:nvSpPr>
          <p:cNvPr id="45059" name="Rectangle 6"/>
          <p:cNvSpPr>
            <a:spLocks noGrp="1" noChangeArrowheads="1"/>
          </p:cNvSpPr>
          <p:nvPr>
            <p:ph type="body" sz="half" idx="2"/>
          </p:nvPr>
        </p:nvSpPr>
        <p:spPr>
          <a:xfrm>
            <a:off x="167448" y="5072074"/>
            <a:ext cx="9520573" cy="1447800"/>
          </a:xfrm>
        </p:spPr>
        <p:txBody>
          <a:bodyPr/>
          <a:lstStyle/>
          <a:p>
            <a:pPr eaLnBrk="1" hangingPunct="1">
              <a:lnSpc>
                <a:spcPct val="90000"/>
              </a:lnSpc>
              <a:buFontTx/>
              <a:buNone/>
            </a:pPr>
            <a:r>
              <a:rPr lang="de-DE" sz="2000" u="sng" dirty="0" smtClean="0"/>
              <a:t>Brandwände sind notwendig zur Verhinderung der Brandausbreitung:</a:t>
            </a:r>
          </a:p>
          <a:p>
            <a:pPr eaLnBrk="1" hangingPunct="1">
              <a:lnSpc>
                <a:spcPct val="90000"/>
              </a:lnSpc>
            </a:pPr>
            <a:r>
              <a:rPr lang="de-DE" sz="2000" dirty="0" smtClean="0"/>
              <a:t>Zur Unterteilung ausgedehnter Räume </a:t>
            </a:r>
          </a:p>
          <a:p>
            <a:pPr eaLnBrk="1" hangingPunct="1">
              <a:lnSpc>
                <a:spcPct val="90000"/>
              </a:lnSpc>
            </a:pPr>
            <a:r>
              <a:rPr lang="de-DE" sz="2000" dirty="0" smtClean="0"/>
              <a:t>(&gt;40m Länge oder &gt;1.600m²)</a:t>
            </a:r>
          </a:p>
          <a:p>
            <a:pPr eaLnBrk="1" hangingPunct="1">
              <a:lnSpc>
                <a:spcPct val="90000"/>
              </a:lnSpc>
            </a:pPr>
            <a:r>
              <a:rPr lang="de-DE" sz="2000" dirty="0" smtClean="0"/>
              <a:t>Zur Abtrennung von Treppenhäusern usw.</a:t>
            </a:r>
          </a:p>
          <a:p>
            <a:pPr eaLnBrk="1" hangingPunct="1">
              <a:lnSpc>
                <a:spcPct val="90000"/>
              </a:lnSpc>
            </a:pPr>
            <a:endParaRPr lang="de-DE" sz="2000" dirty="0" smtClean="0"/>
          </a:p>
          <a:p>
            <a:pPr eaLnBrk="1" hangingPunct="1">
              <a:lnSpc>
                <a:spcPct val="90000"/>
              </a:lnSpc>
            </a:pPr>
            <a:endParaRPr lang="de-DE" sz="2000" dirty="0" smtClean="0"/>
          </a:p>
        </p:txBody>
      </p:sp>
      <p:grpSp>
        <p:nvGrpSpPr>
          <p:cNvPr id="2" name="Group 90"/>
          <p:cNvGrpSpPr>
            <a:grpSpLocks/>
          </p:cNvGrpSpPr>
          <p:nvPr/>
        </p:nvGrpSpPr>
        <p:grpSpPr bwMode="auto">
          <a:xfrm>
            <a:off x="381855" y="1785926"/>
            <a:ext cx="8164799" cy="2286000"/>
            <a:chOff x="240" y="1632"/>
            <a:chExt cx="5143" cy="1440"/>
          </a:xfrm>
        </p:grpSpPr>
        <p:grpSp>
          <p:nvGrpSpPr>
            <p:cNvPr id="3" name="Group 7"/>
            <p:cNvGrpSpPr>
              <a:grpSpLocks/>
            </p:cNvGrpSpPr>
            <p:nvPr/>
          </p:nvGrpSpPr>
          <p:grpSpPr bwMode="auto">
            <a:xfrm>
              <a:off x="240" y="1632"/>
              <a:ext cx="3168" cy="1440"/>
              <a:chOff x="912" y="2421"/>
              <a:chExt cx="3648" cy="1696"/>
            </a:xfrm>
          </p:grpSpPr>
          <p:sp>
            <p:nvSpPr>
              <p:cNvPr id="45065" name="Freeform 8"/>
              <p:cNvSpPr>
                <a:spLocks/>
              </p:cNvSpPr>
              <p:nvPr/>
            </p:nvSpPr>
            <p:spPr bwMode="auto">
              <a:xfrm>
                <a:off x="1980" y="3962"/>
                <a:ext cx="268" cy="146"/>
              </a:xfrm>
              <a:custGeom>
                <a:avLst/>
                <a:gdLst>
                  <a:gd name="T0" fmla="*/ 0 w 535"/>
                  <a:gd name="T1" fmla="*/ 1 h 291"/>
                  <a:gd name="T2" fmla="*/ 1 w 535"/>
                  <a:gd name="T3" fmla="*/ 0 h 291"/>
                  <a:gd name="T4" fmla="*/ 1 w 535"/>
                  <a:gd name="T5" fmla="*/ 1 h 291"/>
                  <a:gd name="T6" fmla="*/ 1 w 535"/>
                  <a:gd name="T7" fmla="*/ 1 h 291"/>
                  <a:gd name="T8" fmla="*/ 1 w 535"/>
                  <a:gd name="T9" fmla="*/ 1 h 291"/>
                  <a:gd name="T10" fmla="*/ 1 w 535"/>
                  <a:gd name="T11" fmla="*/ 1 h 291"/>
                  <a:gd name="T12" fmla="*/ 1 w 535"/>
                  <a:gd name="T13" fmla="*/ 1 h 291"/>
                  <a:gd name="T14" fmla="*/ 1 w 535"/>
                  <a:gd name="T15" fmla="*/ 1 h 291"/>
                  <a:gd name="T16" fmla="*/ 1 w 535"/>
                  <a:gd name="T17" fmla="*/ 1 h 291"/>
                  <a:gd name="T18" fmla="*/ 1 w 535"/>
                  <a:gd name="T19" fmla="*/ 1 h 291"/>
                  <a:gd name="T20" fmla="*/ 1 w 535"/>
                  <a:gd name="T21" fmla="*/ 1 h 291"/>
                  <a:gd name="T22" fmla="*/ 1 w 535"/>
                  <a:gd name="T23" fmla="*/ 1 h 291"/>
                  <a:gd name="T24" fmla="*/ 1 w 535"/>
                  <a:gd name="T25" fmla="*/ 1 h 291"/>
                  <a:gd name="T26" fmla="*/ 1 w 535"/>
                  <a:gd name="T27" fmla="*/ 1 h 291"/>
                  <a:gd name="T28" fmla="*/ 1 w 535"/>
                  <a:gd name="T29" fmla="*/ 1 h 291"/>
                  <a:gd name="T30" fmla="*/ 1 w 535"/>
                  <a:gd name="T31" fmla="*/ 1 h 291"/>
                  <a:gd name="T32" fmla="*/ 1 w 535"/>
                  <a:gd name="T33" fmla="*/ 1 h 291"/>
                  <a:gd name="T34" fmla="*/ 1 w 535"/>
                  <a:gd name="T35" fmla="*/ 1 h 291"/>
                  <a:gd name="T36" fmla="*/ 1 w 535"/>
                  <a:gd name="T37" fmla="*/ 1 h 291"/>
                  <a:gd name="T38" fmla="*/ 0 w 535"/>
                  <a:gd name="T39" fmla="*/ 1 h 29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535"/>
                  <a:gd name="T61" fmla="*/ 0 h 291"/>
                  <a:gd name="T62" fmla="*/ 535 w 535"/>
                  <a:gd name="T63" fmla="*/ 291 h 29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535" h="291">
                    <a:moveTo>
                      <a:pt x="0" y="53"/>
                    </a:moveTo>
                    <a:lnTo>
                      <a:pt x="117" y="0"/>
                    </a:lnTo>
                    <a:lnTo>
                      <a:pt x="535" y="234"/>
                    </a:lnTo>
                    <a:lnTo>
                      <a:pt x="428" y="291"/>
                    </a:lnTo>
                    <a:lnTo>
                      <a:pt x="423" y="288"/>
                    </a:lnTo>
                    <a:lnTo>
                      <a:pt x="410" y="280"/>
                    </a:lnTo>
                    <a:lnTo>
                      <a:pt x="389" y="269"/>
                    </a:lnTo>
                    <a:lnTo>
                      <a:pt x="361" y="254"/>
                    </a:lnTo>
                    <a:lnTo>
                      <a:pt x="329" y="236"/>
                    </a:lnTo>
                    <a:lnTo>
                      <a:pt x="293" y="215"/>
                    </a:lnTo>
                    <a:lnTo>
                      <a:pt x="254" y="195"/>
                    </a:lnTo>
                    <a:lnTo>
                      <a:pt x="214" y="172"/>
                    </a:lnTo>
                    <a:lnTo>
                      <a:pt x="175" y="150"/>
                    </a:lnTo>
                    <a:lnTo>
                      <a:pt x="135" y="128"/>
                    </a:lnTo>
                    <a:lnTo>
                      <a:pt x="99" y="109"/>
                    </a:lnTo>
                    <a:lnTo>
                      <a:pt x="67" y="90"/>
                    </a:lnTo>
                    <a:lnTo>
                      <a:pt x="40" y="76"/>
                    </a:lnTo>
                    <a:lnTo>
                      <a:pt x="18" y="63"/>
                    </a:lnTo>
                    <a:lnTo>
                      <a:pt x="5" y="56"/>
                    </a:lnTo>
                    <a:lnTo>
                      <a:pt x="0" y="53"/>
                    </a:lnTo>
                    <a:close/>
                  </a:path>
                </a:pathLst>
              </a:custGeom>
              <a:solidFill>
                <a:srgbClr val="E5E5E5"/>
              </a:solidFill>
              <a:ln w="9525">
                <a:noFill/>
                <a:round/>
                <a:headEnd/>
                <a:tailEnd/>
              </a:ln>
            </p:spPr>
            <p:txBody>
              <a:bodyPr/>
              <a:lstStyle/>
              <a:p>
                <a:endParaRPr lang="de-DE"/>
              </a:p>
            </p:txBody>
          </p:sp>
          <p:sp>
            <p:nvSpPr>
              <p:cNvPr id="45066" name="Freeform 9"/>
              <p:cNvSpPr>
                <a:spLocks/>
              </p:cNvSpPr>
              <p:nvPr/>
            </p:nvSpPr>
            <p:spPr bwMode="auto">
              <a:xfrm>
                <a:off x="1980" y="3962"/>
                <a:ext cx="268" cy="146"/>
              </a:xfrm>
              <a:custGeom>
                <a:avLst/>
                <a:gdLst>
                  <a:gd name="T0" fmla="*/ 0 w 535"/>
                  <a:gd name="T1" fmla="*/ 1 h 291"/>
                  <a:gd name="T2" fmla="*/ 1 w 535"/>
                  <a:gd name="T3" fmla="*/ 0 h 291"/>
                  <a:gd name="T4" fmla="*/ 1 w 535"/>
                  <a:gd name="T5" fmla="*/ 1 h 291"/>
                  <a:gd name="T6" fmla="*/ 1 w 535"/>
                  <a:gd name="T7" fmla="*/ 1 h 291"/>
                  <a:gd name="T8" fmla="*/ 1 w 535"/>
                  <a:gd name="T9" fmla="*/ 1 h 291"/>
                  <a:gd name="T10" fmla="*/ 1 w 535"/>
                  <a:gd name="T11" fmla="*/ 1 h 291"/>
                  <a:gd name="T12" fmla="*/ 1 w 535"/>
                  <a:gd name="T13" fmla="*/ 1 h 291"/>
                  <a:gd name="T14" fmla="*/ 1 w 535"/>
                  <a:gd name="T15" fmla="*/ 1 h 291"/>
                  <a:gd name="T16" fmla="*/ 1 w 535"/>
                  <a:gd name="T17" fmla="*/ 1 h 291"/>
                  <a:gd name="T18" fmla="*/ 1 w 535"/>
                  <a:gd name="T19" fmla="*/ 1 h 291"/>
                  <a:gd name="T20" fmla="*/ 1 w 535"/>
                  <a:gd name="T21" fmla="*/ 1 h 291"/>
                  <a:gd name="T22" fmla="*/ 1 w 535"/>
                  <a:gd name="T23" fmla="*/ 1 h 291"/>
                  <a:gd name="T24" fmla="*/ 1 w 535"/>
                  <a:gd name="T25" fmla="*/ 1 h 291"/>
                  <a:gd name="T26" fmla="*/ 1 w 535"/>
                  <a:gd name="T27" fmla="*/ 1 h 291"/>
                  <a:gd name="T28" fmla="*/ 1 w 535"/>
                  <a:gd name="T29" fmla="*/ 1 h 291"/>
                  <a:gd name="T30" fmla="*/ 1 w 535"/>
                  <a:gd name="T31" fmla="*/ 1 h 291"/>
                  <a:gd name="T32" fmla="*/ 1 w 535"/>
                  <a:gd name="T33" fmla="*/ 1 h 291"/>
                  <a:gd name="T34" fmla="*/ 1 w 535"/>
                  <a:gd name="T35" fmla="*/ 1 h 291"/>
                  <a:gd name="T36" fmla="*/ 1 w 535"/>
                  <a:gd name="T37" fmla="*/ 1 h 291"/>
                  <a:gd name="T38" fmla="*/ 1 w 535"/>
                  <a:gd name="T39" fmla="*/ 1 h 291"/>
                  <a:gd name="T40" fmla="*/ 0 w 535"/>
                  <a:gd name="T41" fmla="*/ 1 h 29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535"/>
                  <a:gd name="T64" fmla="*/ 0 h 291"/>
                  <a:gd name="T65" fmla="*/ 535 w 535"/>
                  <a:gd name="T66" fmla="*/ 291 h 29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535" h="291">
                    <a:moveTo>
                      <a:pt x="0" y="53"/>
                    </a:moveTo>
                    <a:lnTo>
                      <a:pt x="117" y="0"/>
                    </a:lnTo>
                    <a:lnTo>
                      <a:pt x="535" y="234"/>
                    </a:lnTo>
                    <a:lnTo>
                      <a:pt x="428" y="291"/>
                    </a:lnTo>
                    <a:lnTo>
                      <a:pt x="423" y="288"/>
                    </a:lnTo>
                    <a:lnTo>
                      <a:pt x="410" y="280"/>
                    </a:lnTo>
                    <a:lnTo>
                      <a:pt x="389" y="269"/>
                    </a:lnTo>
                    <a:lnTo>
                      <a:pt x="361" y="254"/>
                    </a:lnTo>
                    <a:lnTo>
                      <a:pt x="329" y="236"/>
                    </a:lnTo>
                    <a:lnTo>
                      <a:pt x="293" y="215"/>
                    </a:lnTo>
                    <a:lnTo>
                      <a:pt x="254" y="195"/>
                    </a:lnTo>
                    <a:lnTo>
                      <a:pt x="214" y="172"/>
                    </a:lnTo>
                    <a:lnTo>
                      <a:pt x="175" y="150"/>
                    </a:lnTo>
                    <a:lnTo>
                      <a:pt x="135" y="128"/>
                    </a:lnTo>
                    <a:lnTo>
                      <a:pt x="99" y="109"/>
                    </a:lnTo>
                    <a:lnTo>
                      <a:pt x="67" y="90"/>
                    </a:lnTo>
                    <a:lnTo>
                      <a:pt x="40" y="76"/>
                    </a:lnTo>
                    <a:lnTo>
                      <a:pt x="18" y="63"/>
                    </a:lnTo>
                    <a:lnTo>
                      <a:pt x="5" y="56"/>
                    </a:lnTo>
                    <a:lnTo>
                      <a:pt x="0" y="53"/>
                    </a:lnTo>
                  </a:path>
                </a:pathLst>
              </a:custGeom>
              <a:noFill/>
              <a:ln w="0">
                <a:solidFill>
                  <a:srgbClr val="000000"/>
                </a:solidFill>
                <a:round/>
                <a:headEnd/>
                <a:tailEnd/>
              </a:ln>
            </p:spPr>
            <p:txBody>
              <a:bodyPr/>
              <a:lstStyle/>
              <a:p>
                <a:endParaRPr lang="de-DE"/>
              </a:p>
            </p:txBody>
          </p:sp>
          <p:sp>
            <p:nvSpPr>
              <p:cNvPr id="45067" name="Freeform 10"/>
              <p:cNvSpPr>
                <a:spLocks/>
              </p:cNvSpPr>
              <p:nvPr/>
            </p:nvSpPr>
            <p:spPr bwMode="auto">
              <a:xfrm>
                <a:off x="2011" y="3958"/>
                <a:ext cx="226" cy="127"/>
              </a:xfrm>
              <a:custGeom>
                <a:avLst/>
                <a:gdLst>
                  <a:gd name="T0" fmla="*/ 0 w 451"/>
                  <a:gd name="T1" fmla="*/ 1 h 252"/>
                  <a:gd name="T2" fmla="*/ 1 w 451"/>
                  <a:gd name="T3" fmla="*/ 0 h 252"/>
                  <a:gd name="T4" fmla="*/ 1 w 451"/>
                  <a:gd name="T5" fmla="*/ 1 h 252"/>
                  <a:gd name="T6" fmla="*/ 1 w 451"/>
                  <a:gd name="T7" fmla="*/ 1 h 252"/>
                  <a:gd name="T8" fmla="*/ 1 w 451"/>
                  <a:gd name="T9" fmla="*/ 1 h 252"/>
                  <a:gd name="T10" fmla="*/ 1 w 451"/>
                  <a:gd name="T11" fmla="*/ 1 h 252"/>
                  <a:gd name="T12" fmla="*/ 1 w 451"/>
                  <a:gd name="T13" fmla="*/ 1 h 252"/>
                  <a:gd name="T14" fmla="*/ 1 w 451"/>
                  <a:gd name="T15" fmla="*/ 1 h 252"/>
                  <a:gd name="T16" fmla="*/ 1 w 451"/>
                  <a:gd name="T17" fmla="*/ 1 h 252"/>
                  <a:gd name="T18" fmla="*/ 1 w 451"/>
                  <a:gd name="T19" fmla="*/ 1 h 252"/>
                  <a:gd name="T20" fmla="*/ 1 w 451"/>
                  <a:gd name="T21" fmla="*/ 1 h 252"/>
                  <a:gd name="T22" fmla="*/ 1 w 451"/>
                  <a:gd name="T23" fmla="*/ 1 h 252"/>
                  <a:gd name="T24" fmla="*/ 1 w 451"/>
                  <a:gd name="T25" fmla="*/ 1 h 252"/>
                  <a:gd name="T26" fmla="*/ 1 w 451"/>
                  <a:gd name="T27" fmla="*/ 1 h 252"/>
                  <a:gd name="T28" fmla="*/ 1 w 451"/>
                  <a:gd name="T29" fmla="*/ 1 h 252"/>
                  <a:gd name="T30" fmla="*/ 1 w 451"/>
                  <a:gd name="T31" fmla="*/ 1 h 252"/>
                  <a:gd name="T32" fmla="*/ 1 w 451"/>
                  <a:gd name="T33" fmla="*/ 1 h 252"/>
                  <a:gd name="T34" fmla="*/ 1 w 451"/>
                  <a:gd name="T35" fmla="*/ 1 h 252"/>
                  <a:gd name="T36" fmla="*/ 1 w 451"/>
                  <a:gd name="T37" fmla="*/ 1 h 252"/>
                  <a:gd name="T38" fmla="*/ 0 w 451"/>
                  <a:gd name="T39" fmla="*/ 1 h 252"/>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451"/>
                  <a:gd name="T61" fmla="*/ 0 h 252"/>
                  <a:gd name="T62" fmla="*/ 451 w 451"/>
                  <a:gd name="T63" fmla="*/ 252 h 252"/>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451" h="252">
                    <a:moveTo>
                      <a:pt x="0" y="51"/>
                    </a:moveTo>
                    <a:lnTo>
                      <a:pt x="116" y="0"/>
                    </a:lnTo>
                    <a:lnTo>
                      <a:pt x="451" y="190"/>
                    </a:lnTo>
                    <a:lnTo>
                      <a:pt x="355" y="252"/>
                    </a:lnTo>
                    <a:lnTo>
                      <a:pt x="351" y="250"/>
                    </a:lnTo>
                    <a:lnTo>
                      <a:pt x="339" y="244"/>
                    </a:lnTo>
                    <a:lnTo>
                      <a:pt x="322" y="234"/>
                    </a:lnTo>
                    <a:lnTo>
                      <a:pt x="300" y="221"/>
                    </a:lnTo>
                    <a:lnTo>
                      <a:pt x="273" y="206"/>
                    </a:lnTo>
                    <a:lnTo>
                      <a:pt x="243" y="189"/>
                    </a:lnTo>
                    <a:lnTo>
                      <a:pt x="211" y="170"/>
                    </a:lnTo>
                    <a:lnTo>
                      <a:pt x="178" y="152"/>
                    </a:lnTo>
                    <a:lnTo>
                      <a:pt x="145" y="133"/>
                    </a:lnTo>
                    <a:lnTo>
                      <a:pt x="113" y="116"/>
                    </a:lnTo>
                    <a:lnTo>
                      <a:pt x="83" y="98"/>
                    </a:lnTo>
                    <a:lnTo>
                      <a:pt x="56" y="84"/>
                    </a:lnTo>
                    <a:lnTo>
                      <a:pt x="33" y="70"/>
                    </a:lnTo>
                    <a:lnTo>
                      <a:pt x="15" y="61"/>
                    </a:lnTo>
                    <a:lnTo>
                      <a:pt x="4" y="54"/>
                    </a:lnTo>
                    <a:lnTo>
                      <a:pt x="0" y="51"/>
                    </a:lnTo>
                    <a:close/>
                  </a:path>
                </a:pathLst>
              </a:custGeom>
              <a:solidFill>
                <a:srgbClr val="E5E5E5"/>
              </a:solidFill>
              <a:ln w="9525">
                <a:noFill/>
                <a:round/>
                <a:headEnd/>
                <a:tailEnd/>
              </a:ln>
            </p:spPr>
            <p:txBody>
              <a:bodyPr/>
              <a:lstStyle/>
              <a:p>
                <a:endParaRPr lang="de-DE"/>
              </a:p>
            </p:txBody>
          </p:sp>
          <p:sp>
            <p:nvSpPr>
              <p:cNvPr id="45068" name="Freeform 11"/>
              <p:cNvSpPr>
                <a:spLocks/>
              </p:cNvSpPr>
              <p:nvPr/>
            </p:nvSpPr>
            <p:spPr bwMode="auto">
              <a:xfrm>
                <a:off x="2011" y="3958"/>
                <a:ext cx="226" cy="127"/>
              </a:xfrm>
              <a:custGeom>
                <a:avLst/>
                <a:gdLst>
                  <a:gd name="T0" fmla="*/ 0 w 451"/>
                  <a:gd name="T1" fmla="*/ 1 h 252"/>
                  <a:gd name="T2" fmla="*/ 1 w 451"/>
                  <a:gd name="T3" fmla="*/ 0 h 252"/>
                  <a:gd name="T4" fmla="*/ 1 w 451"/>
                  <a:gd name="T5" fmla="*/ 1 h 252"/>
                  <a:gd name="T6" fmla="*/ 1 w 451"/>
                  <a:gd name="T7" fmla="*/ 1 h 252"/>
                  <a:gd name="T8" fmla="*/ 1 w 451"/>
                  <a:gd name="T9" fmla="*/ 1 h 252"/>
                  <a:gd name="T10" fmla="*/ 1 w 451"/>
                  <a:gd name="T11" fmla="*/ 1 h 252"/>
                  <a:gd name="T12" fmla="*/ 1 w 451"/>
                  <a:gd name="T13" fmla="*/ 1 h 252"/>
                  <a:gd name="T14" fmla="*/ 1 w 451"/>
                  <a:gd name="T15" fmla="*/ 1 h 252"/>
                  <a:gd name="T16" fmla="*/ 1 w 451"/>
                  <a:gd name="T17" fmla="*/ 1 h 252"/>
                  <a:gd name="T18" fmla="*/ 1 w 451"/>
                  <a:gd name="T19" fmla="*/ 1 h 252"/>
                  <a:gd name="T20" fmla="*/ 1 w 451"/>
                  <a:gd name="T21" fmla="*/ 1 h 252"/>
                  <a:gd name="T22" fmla="*/ 1 w 451"/>
                  <a:gd name="T23" fmla="*/ 1 h 252"/>
                  <a:gd name="T24" fmla="*/ 1 w 451"/>
                  <a:gd name="T25" fmla="*/ 1 h 252"/>
                  <a:gd name="T26" fmla="*/ 1 w 451"/>
                  <a:gd name="T27" fmla="*/ 1 h 252"/>
                  <a:gd name="T28" fmla="*/ 1 w 451"/>
                  <a:gd name="T29" fmla="*/ 1 h 252"/>
                  <a:gd name="T30" fmla="*/ 1 w 451"/>
                  <a:gd name="T31" fmla="*/ 1 h 252"/>
                  <a:gd name="T32" fmla="*/ 1 w 451"/>
                  <a:gd name="T33" fmla="*/ 1 h 252"/>
                  <a:gd name="T34" fmla="*/ 1 w 451"/>
                  <a:gd name="T35" fmla="*/ 1 h 252"/>
                  <a:gd name="T36" fmla="*/ 1 w 451"/>
                  <a:gd name="T37" fmla="*/ 1 h 252"/>
                  <a:gd name="T38" fmla="*/ 1 w 451"/>
                  <a:gd name="T39" fmla="*/ 1 h 252"/>
                  <a:gd name="T40" fmla="*/ 0 w 451"/>
                  <a:gd name="T41" fmla="*/ 1 h 252"/>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451"/>
                  <a:gd name="T64" fmla="*/ 0 h 252"/>
                  <a:gd name="T65" fmla="*/ 451 w 451"/>
                  <a:gd name="T66" fmla="*/ 252 h 252"/>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451" h="252">
                    <a:moveTo>
                      <a:pt x="0" y="51"/>
                    </a:moveTo>
                    <a:lnTo>
                      <a:pt x="116" y="0"/>
                    </a:lnTo>
                    <a:lnTo>
                      <a:pt x="451" y="190"/>
                    </a:lnTo>
                    <a:lnTo>
                      <a:pt x="355" y="252"/>
                    </a:lnTo>
                    <a:lnTo>
                      <a:pt x="351" y="250"/>
                    </a:lnTo>
                    <a:lnTo>
                      <a:pt x="339" y="244"/>
                    </a:lnTo>
                    <a:lnTo>
                      <a:pt x="322" y="234"/>
                    </a:lnTo>
                    <a:lnTo>
                      <a:pt x="300" y="221"/>
                    </a:lnTo>
                    <a:lnTo>
                      <a:pt x="273" y="206"/>
                    </a:lnTo>
                    <a:lnTo>
                      <a:pt x="243" y="189"/>
                    </a:lnTo>
                    <a:lnTo>
                      <a:pt x="211" y="170"/>
                    </a:lnTo>
                    <a:lnTo>
                      <a:pt x="178" y="152"/>
                    </a:lnTo>
                    <a:lnTo>
                      <a:pt x="145" y="133"/>
                    </a:lnTo>
                    <a:lnTo>
                      <a:pt x="113" y="116"/>
                    </a:lnTo>
                    <a:lnTo>
                      <a:pt x="83" y="98"/>
                    </a:lnTo>
                    <a:lnTo>
                      <a:pt x="56" y="84"/>
                    </a:lnTo>
                    <a:lnTo>
                      <a:pt x="33" y="70"/>
                    </a:lnTo>
                    <a:lnTo>
                      <a:pt x="15" y="61"/>
                    </a:lnTo>
                    <a:lnTo>
                      <a:pt x="4" y="54"/>
                    </a:lnTo>
                    <a:lnTo>
                      <a:pt x="0" y="51"/>
                    </a:lnTo>
                  </a:path>
                </a:pathLst>
              </a:custGeom>
              <a:noFill/>
              <a:ln w="0">
                <a:solidFill>
                  <a:srgbClr val="000000"/>
                </a:solidFill>
                <a:round/>
                <a:headEnd/>
                <a:tailEnd/>
              </a:ln>
            </p:spPr>
            <p:txBody>
              <a:bodyPr/>
              <a:lstStyle/>
              <a:p>
                <a:endParaRPr lang="de-DE"/>
              </a:p>
            </p:txBody>
          </p:sp>
          <p:sp>
            <p:nvSpPr>
              <p:cNvPr id="45069" name="Freeform 12"/>
              <p:cNvSpPr>
                <a:spLocks/>
              </p:cNvSpPr>
              <p:nvPr/>
            </p:nvSpPr>
            <p:spPr bwMode="auto">
              <a:xfrm>
                <a:off x="2041" y="3957"/>
                <a:ext cx="190" cy="101"/>
              </a:xfrm>
              <a:custGeom>
                <a:avLst/>
                <a:gdLst>
                  <a:gd name="T0" fmla="*/ 0 w 379"/>
                  <a:gd name="T1" fmla="*/ 1 h 200"/>
                  <a:gd name="T2" fmla="*/ 1 w 379"/>
                  <a:gd name="T3" fmla="*/ 0 h 200"/>
                  <a:gd name="T4" fmla="*/ 1 w 379"/>
                  <a:gd name="T5" fmla="*/ 1 h 200"/>
                  <a:gd name="T6" fmla="*/ 1 w 379"/>
                  <a:gd name="T7" fmla="*/ 1 h 200"/>
                  <a:gd name="T8" fmla="*/ 1 w 379"/>
                  <a:gd name="T9" fmla="*/ 1 h 200"/>
                  <a:gd name="T10" fmla="*/ 1 w 379"/>
                  <a:gd name="T11" fmla="*/ 1 h 200"/>
                  <a:gd name="T12" fmla="*/ 1 w 379"/>
                  <a:gd name="T13" fmla="*/ 1 h 200"/>
                  <a:gd name="T14" fmla="*/ 1 w 379"/>
                  <a:gd name="T15" fmla="*/ 1 h 200"/>
                  <a:gd name="T16" fmla="*/ 1 w 379"/>
                  <a:gd name="T17" fmla="*/ 1 h 200"/>
                  <a:gd name="T18" fmla="*/ 1 w 379"/>
                  <a:gd name="T19" fmla="*/ 1 h 200"/>
                  <a:gd name="T20" fmla="*/ 1 w 379"/>
                  <a:gd name="T21" fmla="*/ 1 h 200"/>
                  <a:gd name="T22" fmla="*/ 1 w 379"/>
                  <a:gd name="T23" fmla="*/ 1 h 200"/>
                  <a:gd name="T24" fmla="*/ 1 w 379"/>
                  <a:gd name="T25" fmla="*/ 1 h 200"/>
                  <a:gd name="T26" fmla="*/ 1 w 379"/>
                  <a:gd name="T27" fmla="*/ 1 h 200"/>
                  <a:gd name="T28" fmla="*/ 1 w 379"/>
                  <a:gd name="T29" fmla="*/ 1 h 200"/>
                  <a:gd name="T30" fmla="*/ 1 w 379"/>
                  <a:gd name="T31" fmla="*/ 1 h 200"/>
                  <a:gd name="T32" fmla="*/ 1 w 379"/>
                  <a:gd name="T33" fmla="*/ 1 h 200"/>
                  <a:gd name="T34" fmla="*/ 1 w 379"/>
                  <a:gd name="T35" fmla="*/ 1 h 200"/>
                  <a:gd name="T36" fmla="*/ 1 w 379"/>
                  <a:gd name="T37" fmla="*/ 1 h 200"/>
                  <a:gd name="T38" fmla="*/ 0 w 379"/>
                  <a:gd name="T39" fmla="*/ 1 h 200"/>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379"/>
                  <a:gd name="T61" fmla="*/ 0 h 200"/>
                  <a:gd name="T62" fmla="*/ 379 w 379"/>
                  <a:gd name="T63" fmla="*/ 200 h 200"/>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379" h="200">
                    <a:moveTo>
                      <a:pt x="0" y="51"/>
                    </a:moveTo>
                    <a:lnTo>
                      <a:pt x="116" y="0"/>
                    </a:lnTo>
                    <a:lnTo>
                      <a:pt x="379" y="138"/>
                    </a:lnTo>
                    <a:lnTo>
                      <a:pt x="284" y="200"/>
                    </a:lnTo>
                    <a:lnTo>
                      <a:pt x="281" y="198"/>
                    </a:lnTo>
                    <a:lnTo>
                      <a:pt x="271" y="194"/>
                    </a:lnTo>
                    <a:lnTo>
                      <a:pt x="258" y="187"/>
                    </a:lnTo>
                    <a:lnTo>
                      <a:pt x="239" y="178"/>
                    </a:lnTo>
                    <a:lnTo>
                      <a:pt x="218" y="166"/>
                    </a:lnTo>
                    <a:lnTo>
                      <a:pt x="195" y="154"/>
                    </a:lnTo>
                    <a:lnTo>
                      <a:pt x="169" y="140"/>
                    </a:lnTo>
                    <a:lnTo>
                      <a:pt x="142" y="126"/>
                    </a:lnTo>
                    <a:lnTo>
                      <a:pt x="116" y="112"/>
                    </a:lnTo>
                    <a:lnTo>
                      <a:pt x="90" y="99"/>
                    </a:lnTo>
                    <a:lnTo>
                      <a:pt x="66" y="87"/>
                    </a:lnTo>
                    <a:lnTo>
                      <a:pt x="44" y="75"/>
                    </a:lnTo>
                    <a:lnTo>
                      <a:pt x="27" y="66"/>
                    </a:lnTo>
                    <a:lnTo>
                      <a:pt x="12" y="58"/>
                    </a:lnTo>
                    <a:lnTo>
                      <a:pt x="3" y="53"/>
                    </a:lnTo>
                    <a:lnTo>
                      <a:pt x="0" y="51"/>
                    </a:lnTo>
                    <a:close/>
                  </a:path>
                </a:pathLst>
              </a:custGeom>
              <a:solidFill>
                <a:srgbClr val="E5E5E5"/>
              </a:solidFill>
              <a:ln w="9525">
                <a:noFill/>
                <a:round/>
                <a:headEnd/>
                <a:tailEnd/>
              </a:ln>
            </p:spPr>
            <p:txBody>
              <a:bodyPr/>
              <a:lstStyle/>
              <a:p>
                <a:endParaRPr lang="de-DE"/>
              </a:p>
            </p:txBody>
          </p:sp>
          <p:sp>
            <p:nvSpPr>
              <p:cNvPr id="45070" name="Freeform 13"/>
              <p:cNvSpPr>
                <a:spLocks/>
              </p:cNvSpPr>
              <p:nvPr/>
            </p:nvSpPr>
            <p:spPr bwMode="auto">
              <a:xfrm>
                <a:off x="2041" y="3957"/>
                <a:ext cx="190" cy="101"/>
              </a:xfrm>
              <a:custGeom>
                <a:avLst/>
                <a:gdLst>
                  <a:gd name="T0" fmla="*/ 0 w 379"/>
                  <a:gd name="T1" fmla="*/ 1 h 200"/>
                  <a:gd name="T2" fmla="*/ 1 w 379"/>
                  <a:gd name="T3" fmla="*/ 0 h 200"/>
                  <a:gd name="T4" fmla="*/ 1 w 379"/>
                  <a:gd name="T5" fmla="*/ 1 h 200"/>
                  <a:gd name="T6" fmla="*/ 1 w 379"/>
                  <a:gd name="T7" fmla="*/ 1 h 200"/>
                  <a:gd name="T8" fmla="*/ 1 w 379"/>
                  <a:gd name="T9" fmla="*/ 1 h 200"/>
                  <a:gd name="T10" fmla="*/ 1 w 379"/>
                  <a:gd name="T11" fmla="*/ 1 h 200"/>
                  <a:gd name="T12" fmla="*/ 1 w 379"/>
                  <a:gd name="T13" fmla="*/ 1 h 200"/>
                  <a:gd name="T14" fmla="*/ 1 w 379"/>
                  <a:gd name="T15" fmla="*/ 1 h 200"/>
                  <a:gd name="T16" fmla="*/ 1 w 379"/>
                  <a:gd name="T17" fmla="*/ 1 h 200"/>
                  <a:gd name="T18" fmla="*/ 1 w 379"/>
                  <a:gd name="T19" fmla="*/ 1 h 200"/>
                  <a:gd name="T20" fmla="*/ 1 w 379"/>
                  <a:gd name="T21" fmla="*/ 1 h 200"/>
                  <a:gd name="T22" fmla="*/ 1 w 379"/>
                  <a:gd name="T23" fmla="*/ 1 h 200"/>
                  <a:gd name="T24" fmla="*/ 1 w 379"/>
                  <a:gd name="T25" fmla="*/ 1 h 200"/>
                  <a:gd name="T26" fmla="*/ 1 w 379"/>
                  <a:gd name="T27" fmla="*/ 1 h 200"/>
                  <a:gd name="T28" fmla="*/ 1 w 379"/>
                  <a:gd name="T29" fmla="*/ 1 h 200"/>
                  <a:gd name="T30" fmla="*/ 1 w 379"/>
                  <a:gd name="T31" fmla="*/ 1 h 200"/>
                  <a:gd name="T32" fmla="*/ 1 w 379"/>
                  <a:gd name="T33" fmla="*/ 1 h 200"/>
                  <a:gd name="T34" fmla="*/ 1 w 379"/>
                  <a:gd name="T35" fmla="*/ 1 h 200"/>
                  <a:gd name="T36" fmla="*/ 1 w 379"/>
                  <a:gd name="T37" fmla="*/ 1 h 200"/>
                  <a:gd name="T38" fmla="*/ 1 w 379"/>
                  <a:gd name="T39" fmla="*/ 1 h 200"/>
                  <a:gd name="T40" fmla="*/ 0 w 379"/>
                  <a:gd name="T41" fmla="*/ 1 h 20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379"/>
                  <a:gd name="T64" fmla="*/ 0 h 200"/>
                  <a:gd name="T65" fmla="*/ 379 w 379"/>
                  <a:gd name="T66" fmla="*/ 200 h 200"/>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379" h="200">
                    <a:moveTo>
                      <a:pt x="0" y="51"/>
                    </a:moveTo>
                    <a:lnTo>
                      <a:pt x="116" y="0"/>
                    </a:lnTo>
                    <a:lnTo>
                      <a:pt x="379" y="138"/>
                    </a:lnTo>
                    <a:lnTo>
                      <a:pt x="284" y="200"/>
                    </a:lnTo>
                    <a:lnTo>
                      <a:pt x="281" y="198"/>
                    </a:lnTo>
                    <a:lnTo>
                      <a:pt x="271" y="194"/>
                    </a:lnTo>
                    <a:lnTo>
                      <a:pt x="258" y="187"/>
                    </a:lnTo>
                    <a:lnTo>
                      <a:pt x="239" y="178"/>
                    </a:lnTo>
                    <a:lnTo>
                      <a:pt x="218" y="166"/>
                    </a:lnTo>
                    <a:lnTo>
                      <a:pt x="195" y="154"/>
                    </a:lnTo>
                    <a:lnTo>
                      <a:pt x="169" y="140"/>
                    </a:lnTo>
                    <a:lnTo>
                      <a:pt x="142" y="126"/>
                    </a:lnTo>
                    <a:lnTo>
                      <a:pt x="116" y="112"/>
                    </a:lnTo>
                    <a:lnTo>
                      <a:pt x="90" y="99"/>
                    </a:lnTo>
                    <a:lnTo>
                      <a:pt x="66" y="87"/>
                    </a:lnTo>
                    <a:lnTo>
                      <a:pt x="44" y="75"/>
                    </a:lnTo>
                    <a:lnTo>
                      <a:pt x="27" y="66"/>
                    </a:lnTo>
                    <a:lnTo>
                      <a:pt x="12" y="58"/>
                    </a:lnTo>
                    <a:lnTo>
                      <a:pt x="3" y="53"/>
                    </a:lnTo>
                    <a:lnTo>
                      <a:pt x="0" y="51"/>
                    </a:lnTo>
                  </a:path>
                </a:pathLst>
              </a:custGeom>
              <a:noFill/>
              <a:ln w="0">
                <a:solidFill>
                  <a:srgbClr val="000000"/>
                </a:solidFill>
                <a:round/>
                <a:headEnd/>
                <a:tailEnd/>
              </a:ln>
            </p:spPr>
            <p:txBody>
              <a:bodyPr/>
              <a:lstStyle/>
              <a:p>
                <a:endParaRPr lang="de-DE"/>
              </a:p>
            </p:txBody>
          </p:sp>
          <p:sp>
            <p:nvSpPr>
              <p:cNvPr id="45071" name="Freeform 14"/>
              <p:cNvSpPr>
                <a:spLocks/>
              </p:cNvSpPr>
              <p:nvPr/>
            </p:nvSpPr>
            <p:spPr bwMode="auto">
              <a:xfrm>
                <a:off x="2106" y="3860"/>
                <a:ext cx="32" cy="129"/>
              </a:xfrm>
              <a:custGeom>
                <a:avLst/>
                <a:gdLst>
                  <a:gd name="T0" fmla="*/ 0 w 65"/>
                  <a:gd name="T1" fmla="*/ 0 h 259"/>
                  <a:gd name="T2" fmla="*/ 0 w 65"/>
                  <a:gd name="T3" fmla="*/ 0 h 259"/>
                  <a:gd name="T4" fmla="*/ 0 w 65"/>
                  <a:gd name="T5" fmla="*/ 0 h 259"/>
                  <a:gd name="T6" fmla="*/ 0 w 65"/>
                  <a:gd name="T7" fmla="*/ 0 h 259"/>
                  <a:gd name="T8" fmla="*/ 0 w 65"/>
                  <a:gd name="T9" fmla="*/ 0 h 259"/>
                  <a:gd name="T10" fmla="*/ 0 60000 65536"/>
                  <a:gd name="T11" fmla="*/ 0 60000 65536"/>
                  <a:gd name="T12" fmla="*/ 0 60000 65536"/>
                  <a:gd name="T13" fmla="*/ 0 60000 65536"/>
                  <a:gd name="T14" fmla="*/ 0 60000 65536"/>
                  <a:gd name="T15" fmla="*/ 0 w 65"/>
                  <a:gd name="T16" fmla="*/ 0 h 259"/>
                  <a:gd name="T17" fmla="*/ 65 w 65"/>
                  <a:gd name="T18" fmla="*/ 259 h 259"/>
                </a:gdLst>
                <a:ahLst/>
                <a:cxnLst>
                  <a:cxn ang="T10">
                    <a:pos x="T0" y="T1"/>
                  </a:cxn>
                  <a:cxn ang="T11">
                    <a:pos x="T2" y="T3"/>
                  </a:cxn>
                  <a:cxn ang="T12">
                    <a:pos x="T4" y="T5"/>
                  </a:cxn>
                  <a:cxn ang="T13">
                    <a:pos x="T6" y="T7"/>
                  </a:cxn>
                  <a:cxn ang="T14">
                    <a:pos x="T8" y="T9"/>
                  </a:cxn>
                </a:cxnLst>
                <a:rect l="T15" t="T16" r="T17" b="T18"/>
                <a:pathLst>
                  <a:path w="65" h="259">
                    <a:moveTo>
                      <a:pt x="64" y="259"/>
                    </a:moveTo>
                    <a:lnTo>
                      <a:pt x="65" y="28"/>
                    </a:lnTo>
                    <a:lnTo>
                      <a:pt x="3" y="0"/>
                    </a:lnTo>
                    <a:lnTo>
                      <a:pt x="0" y="225"/>
                    </a:lnTo>
                    <a:lnTo>
                      <a:pt x="64" y="259"/>
                    </a:lnTo>
                    <a:close/>
                  </a:path>
                </a:pathLst>
              </a:custGeom>
              <a:solidFill>
                <a:srgbClr val="99CCCC"/>
              </a:solidFill>
              <a:ln w="9525">
                <a:noFill/>
                <a:round/>
                <a:headEnd/>
                <a:tailEnd/>
              </a:ln>
            </p:spPr>
            <p:txBody>
              <a:bodyPr/>
              <a:lstStyle/>
              <a:p>
                <a:endParaRPr lang="de-DE"/>
              </a:p>
            </p:txBody>
          </p:sp>
          <p:sp>
            <p:nvSpPr>
              <p:cNvPr id="45072" name="Freeform 15"/>
              <p:cNvSpPr>
                <a:spLocks/>
              </p:cNvSpPr>
              <p:nvPr/>
            </p:nvSpPr>
            <p:spPr bwMode="auto">
              <a:xfrm>
                <a:off x="2106" y="3860"/>
                <a:ext cx="32" cy="129"/>
              </a:xfrm>
              <a:custGeom>
                <a:avLst/>
                <a:gdLst>
                  <a:gd name="T0" fmla="*/ 0 w 65"/>
                  <a:gd name="T1" fmla="*/ 0 h 259"/>
                  <a:gd name="T2" fmla="*/ 0 w 65"/>
                  <a:gd name="T3" fmla="*/ 0 h 259"/>
                  <a:gd name="T4" fmla="*/ 0 w 65"/>
                  <a:gd name="T5" fmla="*/ 0 h 259"/>
                  <a:gd name="T6" fmla="*/ 0 w 65"/>
                  <a:gd name="T7" fmla="*/ 0 h 259"/>
                  <a:gd name="T8" fmla="*/ 0 w 65"/>
                  <a:gd name="T9" fmla="*/ 0 h 259"/>
                  <a:gd name="T10" fmla="*/ 0 60000 65536"/>
                  <a:gd name="T11" fmla="*/ 0 60000 65536"/>
                  <a:gd name="T12" fmla="*/ 0 60000 65536"/>
                  <a:gd name="T13" fmla="*/ 0 60000 65536"/>
                  <a:gd name="T14" fmla="*/ 0 60000 65536"/>
                  <a:gd name="T15" fmla="*/ 0 w 65"/>
                  <a:gd name="T16" fmla="*/ 0 h 259"/>
                  <a:gd name="T17" fmla="*/ 65 w 65"/>
                  <a:gd name="T18" fmla="*/ 259 h 259"/>
                </a:gdLst>
                <a:ahLst/>
                <a:cxnLst>
                  <a:cxn ang="T10">
                    <a:pos x="T0" y="T1"/>
                  </a:cxn>
                  <a:cxn ang="T11">
                    <a:pos x="T2" y="T3"/>
                  </a:cxn>
                  <a:cxn ang="T12">
                    <a:pos x="T4" y="T5"/>
                  </a:cxn>
                  <a:cxn ang="T13">
                    <a:pos x="T6" y="T7"/>
                  </a:cxn>
                  <a:cxn ang="T14">
                    <a:pos x="T8" y="T9"/>
                  </a:cxn>
                </a:cxnLst>
                <a:rect l="T15" t="T16" r="T17" b="T18"/>
                <a:pathLst>
                  <a:path w="65" h="259">
                    <a:moveTo>
                      <a:pt x="64" y="259"/>
                    </a:moveTo>
                    <a:lnTo>
                      <a:pt x="65" y="28"/>
                    </a:lnTo>
                    <a:lnTo>
                      <a:pt x="3" y="0"/>
                    </a:lnTo>
                    <a:lnTo>
                      <a:pt x="0" y="225"/>
                    </a:lnTo>
                    <a:lnTo>
                      <a:pt x="64" y="259"/>
                    </a:lnTo>
                  </a:path>
                </a:pathLst>
              </a:custGeom>
              <a:noFill/>
              <a:ln w="0">
                <a:solidFill>
                  <a:srgbClr val="000000"/>
                </a:solidFill>
                <a:round/>
                <a:headEnd/>
                <a:tailEnd/>
              </a:ln>
            </p:spPr>
            <p:txBody>
              <a:bodyPr/>
              <a:lstStyle/>
              <a:p>
                <a:endParaRPr lang="de-DE"/>
              </a:p>
            </p:txBody>
          </p:sp>
          <p:sp>
            <p:nvSpPr>
              <p:cNvPr id="45073" name="Freeform 16"/>
              <p:cNvSpPr>
                <a:spLocks/>
              </p:cNvSpPr>
              <p:nvPr/>
            </p:nvSpPr>
            <p:spPr bwMode="auto">
              <a:xfrm>
                <a:off x="2155" y="3882"/>
                <a:ext cx="30" cy="133"/>
              </a:xfrm>
              <a:custGeom>
                <a:avLst/>
                <a:gdLst>
                  <a:gd name="T0" fmla="*/ 0 w 60"/>
                  <a:gd name="T1" fmla="*/ 0 h 265"/>
                  <a:gd name="T2" fmla="*/ 0 w 60"/>
                  <a:gd name="T3" fmla="*/ 1 h 265"/>
                  <a:gd name="T4" fmla="*/ 1 w 60"/>
                  <a:gd name="T5" fmla="*/ 1 h 265"/>
                  <a:gd name="T6" fmla="*/ 1 w 60"/>
                  <a:gd name="T7" fmla="*/ 1 h 265"/>
                  <a:gd name="T8" fmla="*/ 0 w 60"/>
                  <a:gd name="T9" fmla="*/ 0 h 265"/>
                  <a:gd name="T10" fmla="*/ 0 60000 65536"/>
                  <a:gd name="T11" fmla="*/ 0 60000 65536"/>
                  <a:gd name="T12" fmla="*/ 0 60000 65536"/>
                  <a:gd name="T13" fmla="*/ 0 60000 65536"/>
                  <a:gd name="T14" fmla="*/ 0 60000 65536"/>
                  <a:gd name="T15" fmla="*/ 0 w 60"/>
                  <a:gd name="T16" fmla="*/ 0 h 265"/>
                  <a:gd name="T17" fmla="*/ 60 w 60"/>
                  <a:gd name="T18" fmla="*/ 265 h 265"/>
                </a:gdLst>
                <a:ahLst/>
                <a:cxnLst>
                  <a:cxn ang="T10">
                    <a:pos x="T0" y="T1"/>
                  </a:cxn>
                  <a:cxn ang="T11">
                    <a:pos x="T2" y="T3"/>
                  </a:cxn>
                  <a:cxn ang="T12">
                    <a:pos x="T4" y="T5"/>
                  </a:cxn>
                  <a:cxn ang="T13">
                    <a:pos x="T6" y="T7"/>
                  </a:cxn>
                  <a:cxn ang="T14">
                    <a:pos x="T8" y="T9"/>
                  </a:cxn>
                </a:cxnLst>
                <a:rect l="T15" t="T16" r="T17" b="T18"/>
                <a:pathLst>
                  <a:path w="60" h="265">
                    <a:moveTo>
                      <a:pt x="0" y="0"/>
                    </a:moveTo>
                    <a:lnTo>
                      <a:pt x="0" y="235"/>
                    </a:lnTo>
                    <a:lnTo>
                      <a:pt x="56" y="265"/>
                    </a:lnTo>
                    <a:lnTo>
                      <a:pt x="60" y="28"/>
                    </a:lnTo>
                    <a:lnTo>
                      <a:pt x="0" y="0"/>
                    </a:lnTo>
                    <a:close/>
                  </a:path>
                </a:pathLst>
              </a:custGeom>
              <a:solidFill>
                <a:srgbClr val="99CCCC"/>
              </a:solidFill>
              <a:ln w="9525">
                <a:noFill/>
                <a:round/>
                <a:headEnd/>
                <a:tailEnd/>
              </a:ln>
            </p:spPr>
            <p:txBody>
              <a:bodyPr/>
              <a:lstStyle/>
              <a:p>
                <a:endParaRPr lang="de-DE"/>
              </a:p>
            </p:txBody>
          </p:sp>
          <p:sp>
            <p:nvSpPr>
              <p:cNvPr id="45074" name="Freeform 17"/>
              <p:cNvSpPr>
                <a:spLocks/>
              </p:cNvSpPr>
              <p:nvPr/>
            </p:nvSpPr>
            <p:spPr bwMode="auto">
              <a:xfrm>
                <a:off x="2155" y="3882"/>
                <a:ext cx="30" cy="133"/>
              </a:xfrm>
              <a:custGeom>
                <a:avLst/>
                <a:gdLst>
                  <a:gd name="T0" fmla="*/ 0 w 60"/>
                  <a:gd name="T1" fmla="*/ 0 h 265"/>
                  <a:gd name="T2" fmla="*/ 0 w 60"/>
                  <a:gd name="T3" fmla="*/ 1 h 265"/>
                  <a:gd name="T4" fmla="*/ 1 w 60"/>
                  <a:gd name="T5" fmla="*/ 1 h 265"/>
                  <a:gd name="T6" fmla="*/ 1 w 60"/>
                  <a:gd name="T7" fmla="*/ 1 h 265"/>
                  <a:gd name="T8" fmla="*/ 0 w 60"/>
                  <a:gd name="T9" fmla="*/ 0 h 265"/>
                  <a:gd name="T10" fmla="*/ 0 60000 65536"/>
                  <a:gd name="T11" fmla="*/ 0 60000 65536"/>
                  <a:gd name="T12" fmla="*/ 0 60000 65536"/>
                  <a:gd name="T13" fmla="*/ 0 60000 65536"/>
                  <a:gd name="T14" fmla="*/ 0 60000 65536"/>
                  <a:gd name="T15" fmla="*/ 0 w 60"/>
                  <a:gd name="T16" fmla="*/ 0 h 265"/>
                  <a:gd name="T17" fmla="*/ 60 w 60"/>
                  <a:gd name="T18" fmla="*/ 265 h 265"/>
                </a:gdLst>
                <a:ahLst/>
                <a:cxnLst>
                  <a:cxn ang="T10">
                    <a:pos x="T0" y="T1"/>
                  </a:cxn>
                  <a:cxn ang="T11">
                    <a:pos x="T2" y="T3"/>
                  </a:cxn>
                  <a:cxn ang="T12">
                    <a:pos x="T4" y="T5"/>
                  </a:cxn>
                  <a:cxn ang="T13">
                    <a:pos x="T6" y="T7"/>
                  </a:cxn>
                  <a:cxn ang="T14">
                    <a:pos x="T8" y="T9"/>
                  </a:cxn>
                </a:cxnLst>
                <a:rect l="T15" t="T16" r="T17" b="T18"/>
                <a:pathLst>
                  <a:path w="60" h="265">
                    <a:moveTo>
                      <a:pt x="0" y="0"/>
                    </a:moveTo>
                    <a:lnTo>
                      <a:pt x="0" y="235"/>
                    </a:lnTo>
                    <a:lnTo>
                      <a:pt x="56" y="265"/>
                    </a:lnTo>
                    <a:lnTo>
                      <a:pt x="60" y="28"/>
                    </a:lnTo>
                    <a:lnTo>
                      <a:pt x="0" y="0"/>
                    </a:lnTo>
                  </a:path>
                </a:pathLst>
              </a:custGeom>
              <a:noFill/>
              <a:ln w="0">
                <a:solidFill>
                  <a:srgbClr val="000000"/>
                </a:solidFill>
                <a:round/>
                <a:headEnd/>
                <a:tailEnd/>
              </a:ln>
            </p:spPr>
            <p:txBody>
              <a:bodyPr/>
              <a:lstStyle/>
              <a:p>
                <a:endParaRPr lang="de-DE"/>
              </a:p>
            </p:txBody>
          </p:sp>
          <p:sp>
            <p:nvSpPr>
              <p:cNvPr id="45075" name="Rectangle 18"/>
              <p:cNvSpPr>
                <a:spLocks noChangeArrowheads="1"/>
              </p:cNvSpPr>
              <p:nvPr/>
            </p:nvSpPr>
            <p:spPr bwMode="auto">
              <a:xfrm>
                <a:off x="2939" y="3657"/>
                <a:ext cx="66" cy="157"/>
              </a:xfrm>
              <a:prstGeom prst="rect">
                <a:avLst/>
              </a:prstGeom>
              <a:solidFill>
                <a:srgbClr val="99CCCC"/>
              </a:solidFill>
              <a:ln w="9525">
                <a:noFill/>
                <a:miter lim="800000"/>
                <a:headEnd/>
                <a:tailEnd/>
              </a:ln>
            </p:spPr>
            <p:txBody>
              <a:bodyPr/>
              <a:lstStyle/>
              <a:p>
                <a:pPr>
                  <a:spcBef>
                    <a:spcPct val="20000"/>
                  </a:spcBef>
                  <a:buFont typeface="Wingdings" pitchFamily="2" charset="2"/>
                  <a:buChar char="Ø"/>
                </a:pPr>
                <a:endParaRPr lang="de-DE"/>
              </a:p>
            </p:txBody>
          </p:sp>
          <p:sp>
            <p:nvSpPr>
              <p:cNvPr id="45076" name="Rectangle 19"/>
              <p:cNvSpPr>
                <a:spLocks noChangeArrowheads="1"/>
              </p:cNvSpPr>
              <p:nvPr/>
            </p:nvSpPr>
            <p:spPr bwMode="auto">
              <a:xfrm>
                <a:off x="2939" y="3657"/>
                <a:ext cx="66" cy="157"/>
              </a:xfrm>
              <a:prstGeom prst="rect">
                <a:avLst/>
              </a:prstGeom>
              <a:noFill/>
              <a:ln w="0">
                <a:solidFill>
                  <a:srgbClr val="000000"/>
                </a:solidFill>
                <a:miter lim="800000"/>
                <a:headEnd/>
                <a:tailEnd/>
              </a:ln>
            </p:spPr>
            <p:txBody>
              <a:bodyPr/>
              <a:lstStyle/>
              <a:p>
                <a:pPr>
                  <a:spcBef>
                    <a:spcPct val="20000"/>
                  </a:spcBef>
                  <a:buFont typeface="Wingdings" pitchFamily="2" charset="2"/>
                  <a:buChar char="Ø"/>
                </a:pPr>
                <a:endParaRPr lang="de-DE"/>
              </a:p>
            </p:txBody>
          </p:sp>
          <p:sp>
            <p:nvSpPr>
              <p:cNvPr id="45077" name="Rectangle 20"/>
              <p:cNvSpPr>
                <a:spLocks noChangeArrowheads="1"/>
              </p:cNvSpPr>
              <p:nvPr/>
            </p:nvSpPr>
            <p:spPr bwMode="auto">
              <a:xfrm>
                <a:off x="3629" y="3404"/>
                <a:ext cx="49" cy="112"/>
              </a:xfrm>
              <a:prstGeom prst="rect">
                <a:avLst/>
              </a:prstGeom>
              <a:solidFill>
                <a:srgbClr val="99CCCC"/>
              </a:solidFill>
              <a:ln w="9525">
                <a:noFill/>
                <a:miter lim="800000"/>
                <a:headEnd/>
                <a:tailEnd/>
              </a:ln>
            </p:spPr>
            <p:txBody>
              <a:bodyPr/>
              <a:lstStyle/>
              <a:p>
                <a:pPr>
                  <a:spcBef>
                    <a:spcPct val="20000"/>
                  </a:spcBef>
                  <a:buFont typeface="Wingdings" pitchFamily="2" charset="2"/>
                  <a:buChar char="Ø"/>
                </a:pPr>
                <a:endParaRPr lang="de-DE"/>
              </a:p>
            </p:txBody>
          </p:sp>
          <p:sp>
            <p:nvSpPr>
              <p:cNvPr id="45078" name="Rectangle 21"/>
              <p:cNvSpPr>
                <a:spLocks noChangeArrowheads="1"/>
              </p:cNvSpPr>
              <p:nvPr/>
            </p:nvSpPr>
            <p:spPr bwMode="auto">
              <a:xfrm>
                <a:off x="3629" y="3404"/>
                <a:ext cx="49" cy="112"/>
              </a:xfrm>
              <a:prstGeom prst="rect">
                <a:avLst/>
              </a:prstGeom>
              <a:noFill/>
              <a:ln w="0">
                <a:solidFill>
                  <a:srgbClr val="000000"/>
                </a:solidFill>
                <a:miter lim="800000"/>
                <a:headEnd/>
                <a:tailEnd/>
              </a:ln>
            </p:spPr>
            <p:txBody>
              <a:bodyPr/>
              <a:lstStyle/>
              <a:p>
                <a:pPr>
                  <a:spcBef>
                    <a:spcPct val="20000"/>
                  </a:spcBef>
                  <a:buFont typeface="Wingdings" pitchFamily="2" charset="2"/>
                  <a:buChar char="Ø"/>
                </a:pPr>
                <a:endParaRPr lang="de-DE"/>
              </a:p>
            </p:txBody>
          </p:sp>
          <p:sp>
            <p:nvSpPr>
              <p:cNvPr id="45079" name="Freeform 22"/>
              <p:cNvSpPr>
                <a:spLocks/>
              </p:cNvSpPr>
              <p:nvPr/>
            </p:nvSpPr>
            <p:spPr bwMode="auto">
              <a:xfrm>
                <a:off x="912" y="2965"/>
                <a:ext cx="643" cy="754"/>
              </a:xfrm>
              <a:custGeom>
                <a:avLst/>
                <a:gdLst>
                  <a:gd name="T0" fmla="*/ 0 w 1286"/>
                  <a:gd name="T1" fmla="*/ 0 h 1508"/>
                  <a:gd name="T2" fmla="*/ 1 w 1286"/>
                  <a:gd name="T3" fmla="*/ 1 h 1508"/>
                  <a:gd name="T4" fmla="*/ 1 w 1286"/>
                  <a:gd name="T5" fmla="*/ 1 h 1508"/>
                  <a:gd name="T6" fmla="*/ 1 w 1286"/>
                  <a:gd name="T7" fmla="*/ 1 h 1508"/>
                  <a:gd name="T8" fmla="*/ 1 w 1286"/>
                  <a:gd name="T9" fmla="*/ 1 h 1508"/>
                  <a:gd name="T10" fmla="*/ 1 w 1286"/>
                  <a:gd name="T11" fmla="*/ 1 h 1508"/>
                  <a:gd name="T12" fmla="*/ 1 w 1286"/>
                  <a:gd name="T13" fmla="*/ 1 h 1508"/>
                  <a:gd name="T14" fmla="*/ 0 w 1286"/>
                  <a:gd name="T15" fmla="*/ 1 h 1508"/>
                  <a:gd name="T16" fmla="*/ 0 w 1286"/>
                  <a:gd name="T17" fmla="*/ 0 h 1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86"/>
                  <a:gd name="T28" fmla="*/ 0 h 1508"/>
                  <a:gd name="T29" fmla="*/ 1286 w 1286"/>
                  <a:gd name="T30" fmla="*/ 1508 h 1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86" h="1508">
                    <a:moveTo>
                      <a:pt x="0" y="0"/>
                    </a:moveTo>
                    <a:lnTo>
                      <a:pt x="1286" y="583"/>
                    </a:lnTo>
                    <a:lnTo>
                      <a:pt x="1278" y="1508"/>
                    </a:lnTo>
                    <a:lnTo>
                      <a:pt x="796" y="1243"/>
                    </a:lnTo>
                    <a:lnTo>
                      <a:pt x="800" y="886"/>
                    </a:lnTo>
                    <a:lnTo>
                      <a:pt x="568" y="775"/>
                    </a:lnTo>
                    <a:lnTo>
                      <a:pt x="568" y="1107"/>
                    </a:lnTo>
                    <a:lnTo>
                      <a:pt x="0" y="802"/>
                    </a:lnTo>
                    <a:lnTo>
                      <a:pt x="0" y="0"/>
                    </a:lnTo>
                    <a:close/>
                  </a:path>
                </a:pathLst>
              </a:custGeom>
              <a:solidFill>
                <a:srgbClr val="FFFFCC"/>
              </a:solidFill>
              <a:ln w="9525">
                <a:noFill/>
                <a:round/>
                <a:headEnd/>
                <a:tailEnd/>
              </a:ln>
            </p:spPr>
            <p:txBody>
              <a:bodyPr/>
              <a:lstStyle/>
              <a:p>
                <a:endParaRPr lang="de-DE"/>
              </a:p>
            </p:txBody>
          </p:sp>
          <p:sp>
            <p:nvSpPr>
              <p:cNvPr id="45080" name="Freeform 23"/>
              <p:cNvSpPr>
                <a:spLocks/>
              </p:cNvSpPr>
              <p:nvPr/>
            </p:nvSpPr>
            <p:spPr bwMode="auto">
              <a:xfrm>
                <a:off x="912" y="2965"/>
                <a:ext cx="643" cy="754"/>
              </a:xfrm>
              <a:custGeom>
                <a:avLst/>
                <a:gdLst>
                  <a:gd name="T0" fmla="*/ 0 w 1286"/>
                  <a:gd name="T1" fmla="*/ 0 h 1508"/>
                  <a:gd name="T2" fmla="*/ 1 w 1286"/>
                  <a:gd name="T3" fmla="*/ 1 h 1508"/>
                  <a:gd name="T4" fmla="*/ 1 w 1286"/>
                  <a:gd name="T5" fmla="*/ 1 h 1508"/>
                  <a:gd name="T6" fmla="*/ 1 w 1286"/>
                  <a:gd name="T7" fmla="*/ 1 h 1508"/>
                  <a:gd name="T8" fmla="*/ 1 w 1286"/>
                  <a:gd name="T9" fmla="*/ 1 h 1508"/>
                  <a:gd name="T10" fmla="*/ 1 w 1286"/>
                  <a:gd name="T11" fmla="*/ 1 h 1508"/>
                  <a:gd name="T12" fmla="*/ 1 w 1286"/>
                  <a:gd name="T13" fmla="*/ 1 h 1508"/>
                  <a:gd name="T14" fmla="*/ 0 w 1286"/>
                  <a:gd name="T15" fmla="*/ 1 h 1508"/>
                  <a:gd name="T16" fmla="*/ 0 w 1286"/>
                  <a:gd name="T17" fmla="*/ 0 h 150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286"/>
                  <a:gd name="T28" fmla="*/ 0 h 1508"/>
                  <a:gd name="T29" fmla="*/ 1286 w 1286"/>
                  <a:gd name="T30" fmla="*/ 1508 h 150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286" h="1508">
                    <a:moveTo>
                      <a:pt x="0" y="0"/>
                    </a:moveTo>
                    <a:lnTo>
                      <a:pt x="1286" y="583"/>
                    </a:lnTo>
                    <a:lnTo>
                      <a:pt x="1278" y="1508"/>
                    </a:lnTo>
                    <a:lnTo>
                      <a:pt x="796" y="1243"/>
                    </a:lnTo>
                    <a:lnTo>
                      <a:pt x="800" y="886"/>
                    </a:lnTo>
                    <a:lnTo>
                      <a:pt x="568" y="775"/>
                    </a:lnTo>
                    <a:lnTo>
                      <a:pt x="568" y="1107"/>
                    </a:lnTo>
                    <a:lnTo>
                      <a:pt x="0" y="802"/>
                    </a:lnTo>
                    <a:lnTo>
                      <a:pt x="0" y="0"/>
                    </a:lnTo>
                  </a:path>
                </a:pathLst>
              </a:custGeom>
              <a:noFill/>
              <a:ln w="0">
                <a:solidFill>
                  <a:srgbClr val="000000"/>
                </a:solidFill>
                <a:round/>
                <a:headEnd/>
                <a:tailEnd/>
              </a:ln>
            </p:spPr>
            <p:txBody>
              <a:bodyPr/>
              <a:lstStyle/>
              <a:p>
                <a:endParaRPr lang="de-DE"/>
              </a:p>
            </p:txBody>
          </p:sp>
          <p:sp>
            <p:nvSpPr>
              <p:cNvPr id="45081" name="Freeform 24"/>
              <p:cNvSpPr>
                <a:spLocks/>
              </p:cNvSpPr>
              <p:nvPr/>
            </p:nvSpPr>
            <p:spPr bwMode="auto">
              <a:xfrm>
                <a:off x="1196" y="3352"/>
                <a:ext cx="22" cy="165"/>
              </a:xfrm>
              <a:custGeom>
                <a:avLst/>
                <a:gdLst>
                  <a:gd name="T0" fmla="*/ 1 w 43"/>
                  <a:gd name="T1" fmla="*/ 0 h 331"/>
                  <a:gd name="T2" fmla="*/ 1 w 43"/>
                  <a:gd name="T3" fmla="*/ 0 h 331"/>
                  <a:gd name="T4" fmla="*/ 1 w 43"/>
                  <a:gd name="T5" fmla="*/ 0 h 331"/>
                  <a:gd name="T6" fmla="*/ 0 w 43"/>
                  <a:gd name="T7" fmla="*/ 0 h 331"/>
                  <a:gd name="T8" fmla="*/ 1 w 43"/>
                  <a:gd name="T9" fmla="*/ 0 h 331"/>
                  <a:gd name="T10" fmla="*/ 0 60000 65536"/>
                  <a:gd name="T11" fmla="*/ 0 60000 65536"/>
                  <a:gd name="T12" fmla="*/ 0 60000 65536"/>
                  <a:gd name="T13" fmla="*/ 0 60000 65536"/>
                  <a:gd name="T14" fmla="*/ 0 60000 65536"/>
                  <a:gd name="T15" fmla="*/ 0 w 43"/>
                  <a:gd name="T16" fmla="*/ 0 h 331"/>
                  <a:gd name="T17" fmla="*/ 43 w 43"/>
                  <a:gd name="T18" fmla="*/ 331 h 331"/>
                </a:gdLst>
                <a:ahLst/>
                <a:cxnLst>
                  <a:cxn ang="T10">
                    <a:pos x="T0" y="T1"/>
                  </a:cxn>
                  <a:cxn ang="T11">
                    <a:pos x="T2" y="T3"/>
                  </a:cxn>
                  <a:cxn ang="T12">
                    <a:pos x="T4" y="T5"/>
                  </a:cxn>
                  <a:cxn ang="T13">
                    <a:pos x="T6" y="T7"/>
                  </a:cxn>
                  <a:cxn ang="T14">
                    <a:pos x="T8" y="T9"/>
                  </a:cxn>
                </a:cxnLst>
                <a:rect l="T15" t="T16" r="T17" b="T18"/>
                <a:pathLst>
                  <a:path w="43" h="331">
                    <a:moveTo>
                      <a:pt x="1" y="331"/>
                    </a:moveTo>
                    <a:lnTo>
                      <a:pt x="43" y="322"/>
                    </a:lnTo>
                    <a:lnTo>
                      <a:pt x="43" y="21"/>
                    </a:lnTo>
                    <a:lnTo>
                      <a:pt x="0" y="0"/>
                    </a:lnTo>
                    <a:lnTo>
                      <a:pt x="1" y="331"/>
                    </a:lnTo>
                    <a:close/>
                  </a:path>
                </a:pathLst>
              </a:custGeom>
              <a:solidFill>
                <a:srgbClr val="999966"/>
              </a:solidFill>
              <a:ln w="9525">
                <a:noFill/>
                <a:round/>
                <a:headEnd/>
                <a:tailEnd/>
              </a:ln>
            </p:spPr>
            <p:txBody>
              <a:bodyPr/>
              <a:lstStyle/>
              <a:p>
                <a:endParaRPr lang="de-DE"/>
              </a:p>
            </p:txBody>
          </p:sp>
          <p:sp>
            <p:nvSpPr>
              <p:cNvPr id="45082" name="Freeform 25"/>
              <p:cNvSpPr>
                <a:spLocks/>
              </p:cNvSpPr>
              <p:nvPr/>
            </p:nvSpPr>
            <p:spPr bwMode="auto">
              <a:xfrm>
                <a:off x="1196" y="3352"/>
                <a:ext cx="22" cy="165"/>
              </a:xfrm>
              <a:custGeom>
                <a:avLst/>
                <a:gdLst>
                  <a:gd name="T0" fmla="*/ 1 w 43"/>
                  <a:gd name="T1" fmla="*/ 0 h 331"/>
                  <a:gd name="T2" fmla="*/ 1 w 43"/>
                  <a:gd name="T3" fmla="*/ 0 h 331"/>
                  <a:gd name="T4" fmla="*/ 1 w 43"/>
                  <a:gd name="T5" fmla="*/ 0 h 331"/>
                  <a:gd name="T6" fmla="*/ 0 w 43"/>
                  <a:gd name="T7" fmla="*/ 0 h 331"/>
                  <a:gd name="T8" fmla="*/ 1 w 43"/>
                  <a:gd name="T9" fmla="*/ 0 h 331"/>
                  <a:gd name="T10" fmla="*/ 0 60000 65536"/>
                  <a:gd name="T11" fmla="*/ 0 60000 65536"/>
                  <a:gd name="T12" fmla="*/ 0 60000 65536"/>
                  <a:gd name="T13" fmla="*/ 0 60000 65536"/>
                  <a:gd name="T14" fmla="*/ 0 60000 65536"/>
                  <a:gd name="T15" fmla="*/ 0 w 43"/>
                  <a:gd name="T16" fmla="*/ 0 h 331"/>
                  <a:gd name="T17" fmla="*/ 43 w 43"/>
                  <a:gd name="T18" fmla="*/ 331 h 331"/>
                </a:gdLst>
                <a:ahLst/>
                <a:cxnLst>
                  <a:cxn ang="T10">
                    <a:pos x="T0" y="T1"/>
                  </a:cxn>
                  <a:cxn ang="T11">
                    <a:pos x="T2" y="T3"/>
                  </a:cxn>
                  <a:cxn ang="T12">
                    <a:pos x="T4" y="T5"/>
                  </a:cxn>
                  <a:cxn ang="T13">
                    <a:pos x="T6" y="T7"/>
                  </a:cxn>
                  <a:cxn ang="T14">
                    <a:pos x="T8" y="T9"/>
                  </a:cxn>
                </a:cxnLst>
                <a:rect l="T15" t="T16" r="T17" b="T18"/>
                <a:pathLst>
                  <a:path w="43" h="331">
                    <a:moveTo>
                      <a:pt x="1" y="331"/>
                    </a:moveTo>
                    <a:lnTo>
                      <a:pt x="43" y="322"/>
                    </a:lnTo>
                    <a:lnTo>
                      <a:pt x="43" y="21"/>
                    </a:lnTo>
                    <a:lnTo>
                      <a:pt x="0" y="0"/>
                    </a:lnTo>
                    <a:lnTo>
                      <a:pt x="1" y="331"/>
                    </a:lnTo>
                  </a:path>
                </a:pathLst>
              </a:custGeom>
              <a:noFill/>
              <a:ln w="0">
                <a:solidFill>
                  <a:srgbClr val="000000"/>
                </a:solidFill>
                <a:round/>
                <a:headEnd/>
                <a:tailEnd/>
              </a:ln>
            </p:spPr>
            <p:txBody>
              <a:bodyPr/>
              <a:lstStyle/>
              <a:p>
                <a:endParaRPr lang="de-DE"/>
              </a:p>
            </p:txBody>
          </p:sp>
          <p:sp>
            <p:nvSpPr>
              <p:cNvPr id="45083" name="Freeform 26"/>
              <p:cNvSpPr>
                <a:spLocks/>
              </p:cNvSpPr>
              <p:nvPr/>
            </p:nvSpPr>
            <p:spPr bwMode="auto">
              <a:xfrm>
                <a:off x="1217" y="3362"/>
                <a:ext cx="95" cy="203"/>
              </a:xfrm>
              <a:custGeom>
                <a:avLst/>
                <a:gdLst>
                  <a:gd name="T0" fmla="*/ 1 w 190"/>
                  <a:gd name="T1" fmla="*/ 1 h 405"/>
                  <a:gd name="T2" fmla="*/ 1 w 190"/>
                  <a:gd name="T3" fmla="*/ 1 h 405"/>
                  <a:gd name="T4" fmla="*/ 1 w 190"/>
                  <a:gd name="T5" fmla="*/ 0 h 405"/>
                  <a:gd name="T6" fmla="*/ 0 w 190"/>
                  <a:gd name="T7" fmla="*/ 1 h 405"/>
                  <a:gd name="T8" fmla="*/ 1 w 190"/>
                  <a:gd name="T9" fmla="*/ 1 h 405"/>
                  <a:gd name="T10" fmla="*/ 0 60000 65536"/>
                  <a:gd name="T11" fmla="*/ 0 60000 65536"/>
                  <a:gd name="T12" fmla="*/ 0 60000 65536"/>
                  <a:gd name="T13" fmla="*/ 0 60000 65536"/>
                  <a:gd name="T14" fmla="*/ 0 60000 65536"/>
                  <a:gd name="T15" fmla="*/ 0 w 190"/>
                  <a:gd name="T16" fmla="*/ 0 h 405"/>
                  <a:gd name="T17" fmla="*/ 190 w 190"/>
                  <a:gd name="T18" fmla="*/ 405 h 405"/>
                </a:gdLst>
                <a:ahLst/>
                <a:cxnLst>
                  <a:cxn ang="T10">
                    <a:pos x="T0" y="T1"/>
                  </a:cxn>
                  <a:cxn ang="T11">
                    <a:pos x="T2" y="T3"/>
                  </a:cxn>
                  <a:cxn ang="T12">
                    <a:pos x="T4" y="T5"/>
                  </a:cxn>
                  <a:cxn ang="T13">
                    <a:pos x="T6" y="T7"/>
                  </a:cxn>
                  <a:cxn ang="T14">
                    <a:pos x="T8" y="T9"/>
                  </a:cxn>
                </a:cxnLst>
                <a:rect l="T15" t="T16" r="T17" b="T18"/>
                <a:pathLst>
                  <a:path w="190" h="405">
                    <a:moveTo>
                      <a:pt x="186" y="405"/>
                    </a:moveTo>
                    <a:lnTo>
                      <a:pt x="190" y="93"/>
                    </a:lnTo>
                    <a:lnTo>
                      <a:pt x="1" y="0"/>
                    </a:lnTo>
                    <a:lnTo>
                      <a:pt x="0" y="300"/>
                    </a:lnTo>
                    <a:lnTo>
                      <a:pt x="186" y="405"/>
                    </a:lnTo>
                    <a:close/>
                  </a:path>
                </a:pathLst>
              </a:custGeom>
              <a:solidFill>
                <a:srgbClr val="E5E5E5"/>
              </a:solidFill>
              <a:ln w="9525">
                <a:noFill/>
                <a:round/>
                <a:headEnd/>
                <a:tailEnd/>
              </a:ln>
            </p:spPr>
            <p:txBody>
              <a:bodyPr/>
              <a:lstStyle/>
              <a:p>
                <a:endParaRPr lang="de-DE"/>
              </a:p>
            </p:txBody>
          </p:sp>
          <p:sp>
            <p:nvSpPr>
              <p:cNvPr id="45084" name="Freeform 27"/>
              <p:cNvSpPr>
                <a:spLocks/>
              </p:cNvSpPr>
              <p:nvPr/>
            </p:nvSpPr>
            <p:spPr bwMode="auto">
              <a:xfrm>
                <a:off x="1217" y="3362"/>
                <a:ext cx="95" cy="203"/>
              </a:xfrm>
              <a:custGeom>
                <a:avLst/>
                <a:gdLst>
                  <a:gd name="T0" fmla="*/ 1 w 190"/>
                  <a:gd name="T1" fmla="*/ 1 h 405"/>
                  <a:gd name="T2" fmla="*/ 1 w 190"/>
                  <a:gd name="T3" fmla="*/ 1 h 405"/>
                  <a:gd name="T4" fmla="*/ 1 w 190"/>
                  <a:gd name="T5" fmla="*/ 0 h 405"/>
                  <a:gd name="T6" fmla="*/ 0 w 190"/>
                  <a:gd name="T7" fmla="*/ 1 h 405"/>
                  <a:gd name="T8" fmla="*/ 1 w 190"/>
                  <a:gd name="T9" fmla="*/ 1 h 405"/>
                  <a:gd name="T10" fmla="*/ 0 60000 65536"/>
                  <a:gd name="T11" fmla="*/ 0 60000 65536"/>
                  <a:gd name="T12" fmla="*/ 0 60000 65536"/>
                  <a:gd name="T13" fmla="*/ 0 60000 65536"/>
                  <a:gd name="T14" fmla="*/ 0 60000 65536"/>
                  <a:gd name="T15" fmla="*/ 0 w 190"/>
                  <a:gd name="T16" fmla="*/ 0 h 405"/>
                  <a:gd name="T17" fmla="*/ 190 w 190"/>
                  <a:gd name="T18" fmla="*/ 405 h 405"/>
                </a:gdLst>
                <a:ahLst/>
                <a:cxnLst>
                  <a:cxn ang="T10">
                    <a:pos x="T0" y="T1"/>
                  </a:cxn>
                  <a:cxn ang="T11">
                    <a:pos x="T2" y="T3"/>
                  </a:cxn>
                  <a:cxn ang="T12">
                    <a:pos x="T4" y="T5"/>
                  </a:cxn>
                  <a:cxn ang="T13">
                    <a:pos x="T6" y="T7"/>
                  </a:cxn>
                  <a:cxn ang="T14">
                    <a:pos x="T8" y="T9"/>
                  </a:cxn>
                </a:cxnLst>
                <a:rect l="T15" t="T16" r="T17" b="T18"/>
                <a:pathLst>
                  <a:path w="190" h="405">
                    <a:moveTo>
                      <a:pt x="186" y="405"/>
                    </a:moveTo>
                    <a:lnTo>
                      <a:pt x="190" y="93"/>
                    </a:lnTo>
                    <a:lnTo>
                      <a:pt x="1" y="0"/>
                    </a:lnTo>
                    <a:lnTo>
                      <a:pt x="0" y="300"/>
                    </a:lnTo>
                    <a:lnTo>
                      <a:pt x="186" y="405"/>
                    </a:lnTo>
                  </a:path>
                </a:pathLst>
              </a:custGeom>
              <a:noFill/>
              <a:ln w="0">
                <a:solidFill>
                  <a:srgbClr val="000000"/>
                </a:solidFill>
                <a:round/>
                <a:headEnd/>
                <a:tailEnd/>
              </a:ln>
            </p:spPr>
            <p:txBody>
              <a:bodyPr/>
              <a:lstStyle/>
              <a:p>
                <a:endParaRPr lang="de-DE"/>
              </a:p>
            </p:txBody>
          </p:sp>
          <p:sp>
            <p:nvSpPr>
              <p:cNvPr id="45085" name="Freeform 28"/>
              <p:cNvSpPr>
                <a:spLocks/>
              </p:cNvSpPr>
              <p:nvPr/>
            </p:nvSpPr>
            <p:spPr bwMode="auto">
              <a:xfrm>
                <a:off x="940" y="3041"/>
                <a:ext cx="586" cy="364"/>
              </a:xfrm>
              <a:custGeom>
                <a:avLst/>
                <a:gdLst>
                  <a:gd name="T0" fmla="*/ 0 w 1174"/>
                  <a:gd name="T1" fmla="*/ 0 h 727"/>
                  <a:gd name="T2" fmla="*/ 0 w 1174"/>
                  <a:gd name="T3" fmla="*/ 1 h 727"/>
                  <a:gd name="T4" fmla="*/ 1 w 1174"/>
                  <a:gd name="T5" fmla="*/ 1 h 727"/>
                  <a:gd name="T6" fmla="*/ 1 w 1174"/>
                  <a:gd name="T7" fmla="*/ 1 h 727"/>
                  <a:gd name="T8" fmla="*/ 0 w 1174"/>
                  <a:gd name="T9" fmla="*/ 0 h 727"/>
                  <a:gd name="T10" fmla="*/ 0 60000 65536"/>
                  <a:gd name="T11" fmla="*/ 0 60000 65536"/>
                  <a:gd name="T12" fmla="*/ 0 60000 65536"/>
                  <a:gd name="T13" fmla="*/ 0 60000 65536"/>
                  <a:gd name="T14" fmla="*/ 0 60000 65536"/>
                  <a:gd name="T15" fmla="*/ 0 w 1174"/>
                  <a:gd name="T16" fmla="*/ 0 h 727"/>
                  <a:gd name="T17" fmla="*/ 1174 w 1174"/>
                  <a:gd name="T18" fmla="*/ 727 h 727"/>
                </a:gdLst>
                <a:ahLst/>
                <a:cxnLst>
                  <a:cxn ang="T10">
                    <a:pos x="T0" y="T1"/>
                  </a:cxn>
                  <a:cxn ang="T11">
                    <a:pos x="T2" y="T3"/>
                  </a:cxn>
                  <a:cxn ang="T12">
                    <a:pos x="T4" y="T5"/>
                  </a:cxn>
                  <a:cxn ang="T13">
                    <a:pos x="T6" y="T7"/>
                  </a:cxn>
                  <a:cxn ang="T14">
                    <a:pos x="T8" y="T9"/>
                  </a:cxn>
                </a:cxnLst>
                <a:rect l="T15" t="T16" r="T17" b="T18"/>
                <a:pathLst>
                  <a:path w="1174" h="727">
                    <a:moveTo>
                      <a:pt x="3" y="0"/>
                    </a:moveTo>
                    <a:lnTo>
                      <a:pt x="0" y="133"/>
                    </a:lnTo>
                    <a:lnTo>
                      <a:pt x="1173" y="727"/>
                    </a:lnTo>
                    <a:lnTo>
                      <a:pt x="1174" y="563"/>
                    </a:lnTo>
                    <a:lnTo>
                      <a:pt x="3" y="0"/>
                    </a:lnTo>
                    <a:close/>
                  </a:path>
                </a:pathLst>
              </a:custGeom>
              <a:solidFill>
                <a:schemeClr val="accent1"/>
              </a:solidFill>
              <a:ln w="9525">
                <a:noFill/>
                <a:round/>
                <a:headEnd/>
                <a:tailEnd/>
              </a:ln>
            </p:spPr>
            <p:txBody>
              <a:bodyPr/>
              <a:lstStyle/>
              <a:p>
                <a:endParaRPr lang="de-DE"/>
              </a:p>
            </p:txBody>
          </p:sp>
          <p:sp>
            <p:nvSpPr>
              <p:cNvPr id="45086" name="Freeform 29"/>
              <p:cNvSpPr>
                <a:spLocks/>
              </p:cNvSpPr>
              <p:nvPr/>
            </p:nvSpPr>
            <p:spPr bwMode="auto">
              <a:xfrm>
                <a:off x="940" y="3041"/>
                <a:ext cx="586" cy="364"/>
              </a:xfrm>
              <a:custGeom>
                <a:avLst/>
                <a:gdLst>
                  <a:gd name="T0" fmla="*/ 0 w 1174"/>
                  <a:gd name="T1" fmla="*/ 0 h 727"/>
                  <a:gd name="T2" fmla="*/ 0 w 1174"/>
                  <a:gd name="T3" fmla="*/ 1 h 727"/>
                  <a:gd name="T4" fmla="*/ 1 w 1174"/>
                  <a:gd name="T5" fmla="*/ 1 h 727"/>
                  <a:gd name="T6" fmla="*/ 1 w 1174"/>
                  <a:gd name="T7" fmla="*/ 1 h 727"/>
                  <a:gd name="T8" fmla="*/ 0 w 1174"/>
                  <a:gd name="T9" fmla="*/ 0 h 727"/>
                  <a:gd name="T10" fmla="*/ 0 60000 65536"/>
                  <a:gd name="T11" fmla="*/ 0 60000 65536"/>
                  <a:gd name="T12" fmla="*/ 0 60000 65536"/>
                  <a:gd name="T13" fmla="*/ 0 60000 65536"/>
                  <a:gd name="T14" fmla="*/ 0 60000 65536"/>
                  <a:gd name="T15" fmla="*/ 0 w 1174"/>
                  <a:gd name="T16" fmla="*/ 0 h 727"/>
                  <a:gd name="T17" fmla="*/ 1174 w 1174"/>
                  <a:gd name="T18" fmla="*/ 727 h 727"/>
                </a:gdLst>
                <a:ahLst/>
                <a:cxnLst>
                  <a:cxn ang="T10">
                    <a:pos x="T0" y="T1"/>
                  </a:cxn>
                  <a:cxn ang="T11">
                    <a:pos x="T2" y="T3"/>
                  </a:cxn>
                  <a:cxn ang="T12">
                    <a:pos x="T4" y="T5"/>
                  </a:cxn>
                  <a:cxn ang="T13">
                    <a:pos x="T6" y="T7"/>
                  </a:cxn>
                  <a:cxn ang="T14">
                    <a:pos x="T8" y="T9"/>
                  </a:cxn>
                </a:cxnLst>
                <a:rect l="T15" t="T16" r="T17" b="T18"/>
                <a:pathLst>
                  <a:path w="1174" h="727">
                    <a:moveTo>
                      <a:pt x="3" y="0"/>
                    </a:moveTo>
                    <a:lnTo>
                      <a:pt x="0" y="133"/>
                    </a:lnTo>
                    <a:lnTo>
                      <a:pt x="1173" y="727"/>
                    </a:lnTo>
                    <a:lnTo>
                      <a:pt x="1174" y="563"/>
                    </a:lnTo>
                    <a:lnTo>
                      <a:pt x="3" y="0"/>
                    </a:lnTo>
                  </a:path>
                </a:pathLst>
              </a:custGeom>
              <a:noFill/>
              <a:ln w="0">
                <a:solidFill>
                  <a:srgbClr val="000000"/>
                </a:solidFill>
                <a:round/>
                <a:headEnd/>
                <a:tailEnd/>
              </a:ln>
            </p:spPr>
            <p:txBody>
              <a:bodyPr/>
              <a:lstStyle/>
              <a:p>
                <a:endParaRPr lang="de-DE"/>
              </a:p>
            </p:txBody>
          </p:sp>
          <p:sp>
            <p:nvSpPr>
              <p:cNvPr id="45087" name="Freeform 30"/>
              <p:cNvSpPr>
                <a:spLocks/>
              </p:cNvSpPr>
              <p:nvPr/>
            </p:nvSpPr>
            <p:spPr bwMode="auto">
              <a:xfrm>
                <a:off x="2636" y="2421"/>
                <a:ext cx="1918" cy="542"/>
              </a:xfrm>
              <a:custGeom>
                <a:avLst/>
                <a:gdLst>
                  <a:gd name="T0" fmla="*/ 1 w 3835"/>
                  <a:gd name="T1" fmla="*/ 0 h 1083"/>
                  <a:gd name="T2" fmla="*/ 4 w 3835"/>
                  <a:gd name="T3" fmla="*/ 1 h 1083"/>
                  <a:gd name="T4" fmla="*/ 3 w 3835"/>
                  <a:gd name="T5" fmla="*/ 2 h 1083"/>
                  <a:gd name="T6" fmla="*/ 0 w 3835"/>
                  <a:gd name="T7" fmla="*/ 1 h 1083"/>
                  <a:gd name="T8" fmla="*/ 1 w 3835"/>
                  <a:gd name="T9" fmla="*/ 0 h 1083"/>
                  <a:gd name="T10" fmla="*/ 0 60000 65536"/>
                  <a:gd name="T11" fmla="*/ 0 60000 65536"/>
                  <a:gd name="T12" fmla="*/ 0 60000 65536"/>
                  <a:gd name="T13" fmla="*/ 0 60000 65536"/>
                  <a:gd name="T14" fmla="*/ 0 60000 65536"/>
                  <a:gd name="T15" fmla="*/ 0 w 3835"/>
                  <a:gd name="T16" fmla="*/ 0 h 1083"/>
                  <a:gd name="T17" fmla="*/ 3835 w 3835"/>
                  <a:gd name="T18" fmla="*/ 1083 h 1083"/>
                </a:gdLst>
                <a:ahLst/>
                <a:cxnLst>
                  <a:cxn ang="T10">
                    <a:pos x="T0" y="T1"/>
                  </a:cxn>
                  <a:cxn ang="T11">
                    <a:pos x="T2" y="T3"/>
                  </a:cxn>
                  <a:cxn ang="T12">
                    <a:pos x="T4" y="T5"/>
                  </a:cxn>
                  <a:cxn ang="T13">
                    <a:pos x="T6" y="T7"/>
                  </a:cxn>
                  <a:cxn ang="T14">
                    <a:pos x="T8" y="T9"/>
                  </a:cxn>
                </a:cxnLst>
                <a:rect l="T15" t="T16" r="T17" b="T18"/>
                <a:pathLst>
                  <a:path w="3835" h="1083">
                    <a:moveTo>
                      <a:pt x="1012" y="0"/>
                    </a:moveTo>
                    <a:lnTo>
                      <a:pt x="3835" y="700"/>
                    </a:lnTo>
                    <a:lnTo>
                      <a:pt x="2826" y="1083"/>
                    </a:lnTo>
                    <a:lnTo>
                      <a:pt x="0" y="250"/>
                    </a:lnTo>
                    <a:lnTo>
                      <a:pt x="1012" y="0"/>
                    </a:lnTo>
                    <a:close/>
                  </a:path>
                </a:pathLst>
              </a:custGeom>
              <a:solidFill>
                <a:srgbClr val="E5E5E5"/>
              </a:solidFill>
              <a:ln w="9525">
                <a:noFill/>
                <a:round/>
                <a:headEnd/>
                <a:tailEnd/>
              </a:ln>
            </p:spPr>
            <p:txBody>
              <a:bodyPr/>
              <a:lstStyle/>
              <a:p>
                <a:endParaRPr lang="de-DE"/>
              </a:p>
            </p:txBody>
          </p:sp>
          <p:sp>
            <p:nvSpPr>
              <p:cNvPr id="45088" name="Freeform 31"/>
              <p:cNvSpPr>
                <a:spLocks/>
              </p:cNvSpPr>
              <p:nvPr/>
            </p:nvSpPr>
            <p:spPr bwMode="auto">
              <a:xfrm>
                <a:off x="2636" y="2421"/>
                <a:ext cx="1918" cy="542"/>
              </a:xfrm>
              <a:custGeom>
                <a:avLst/>
                <a:gdLst>
                  <a:gd name="T0" fmla="*/ 1 w 3835"/>
                  <a:gd name="T1" fmla="*/ 0 h 1083"/>
                  <a:gd name="T2" fmla="*/ 4 w 3835"/>
                  <a:gd name="T3" fmla="*/ 1 h 1083"/>
                  <a:gd name="T4" fmla="*/ 3 w 3835"/>
                  <a:gd name="T5" fmla="*/ 2 h 1083"/>
                  <a:gd name="T6" fmla="*/ 0 w 3835"/>
                  <a:gd name="T7" fmla="*/ 1 h 1083"/>
                  <a:gd name="T8" fmla="*/ 1 w 3835"/>
                  <a:gd name="T9" fmla="*/ 0 h 1083"/>
                  <a:gd name="T10" fmla="*/ 0 60000 65536"/>
                  <a:gd name="T11" fmla="*/ 0 60000 65536"/>
                  <a:gd name="T12" fmla="*/ 0 60000 65536"/>
                  <a:gd name="T13" fmla="*/ 0 60000 65536"/>
                  <a:gd name="T14" fmla="*/ 0 60000 65536"/>
                  <a:gd name="T15" fmla="*/ 0 w 3835"/>
                  <a:gd name="T16" fmla="*/ 0 h 1083"/>
                  <a:gd name="T17" fmla="*/ 3835 w 3835"/>
                  <a:gd name="T18" fmla="*/ 1083 h 1083"/>
                </a:gdLst>
                <a:ahLst/>
                <a:cxnLst>
                  <a:cxn ang="T10">
                    <a:pos x="T0" y="T1"/>
                  </a:cxn>
                  <a:cxn ang="T11">
                    <a:pos x="T2" y="T3"/>
                  </a:cxn>
                  <a:cxn ang="T12">
                    <a:pos x="T4" y="T5"/>
                  </a:cxn>
                  <a:cxn ang="T13">
                    <a:pos x="T6" y="T7"/>
                  </a:cxn>
                  <a:cxn ang="T14">
                    <a:pos x="T8" y="T9"/>
                  </a:cxn>
                </a:cxnLst>
                <a:rect l="T15" t="T16" r="T17" b="T18"/>
                <a:pathLst>
                  <a:path w="3835" h="1083">
                    <a:moveTo>
                      <a:pt x="1012" y="0"/>
                    </a:moveTo>
                    <a:lnTo>
                      <a:pt x="3835" y="700"/>
                    </a:lnTo>
                    <a:lnTo>
                      <a:pt x="2826" y="1083"/>
                    </a:lnTo>
                    <a:lnTo>
                      <a:pt x="0" y="250"/>
                    </a:lnTo>
                    <a:lnTo>
                      <a:pt x="1012" y="0"/>
                    </a:lnTo>
                  </a:path>
                </a:pathLst>
              </a:custGeom>
              <a:noFill/>
              <a:ln w="0">
                <a:solidFill>
                  <a:srgbClr val="000000"/>
                </a:solidFill>
                <a:round/>
                <a:headEnd/>
                <a:tailEnd/>
              </a:ln>
            </p:spPr>
            <p:txBody>
              <a:bodyPr/>
              <a:lstStyle/>
              <a:p>
                <a:endParaRPr lang="de-DE"/>
              </a:p>
            </p:txBody>
          </p:sp>
          <p:sp>
            <p:nvSpPr>
              <p:cNvPr id="45089" name="Freeform 32"/>
              <p:cNvSpPr>
                <a:spLocks/>
              </p:cNvSpPr>
              <p:nvPr/>
            </p:nvSpPr>
            <p:spPr bwMode="auto">
              <a:xfrm>
                <a:off x="4047" y="2772"/>
                <a:ext cx="513" cy="597"/>
              </a:xfrm>
              <a:custGeom>
                <a:avLst/>
                <a:gdLst>
                  <a:gd name="T0" fmla="*/ 1 w 1026"/>
                  <a:gd name="T1" fmla="*/ 1 h 1194"/>
                  <a:gd name="T2" fmla="*/ 1 w 1026"/>
                  <a:gd name="T3" fmla="*/ 1 h 1194"/>
                  <a:gd name="T4" fmla="*/ 1 w 1026"/>
                  <a:gd name="T5" fmla="*/ 1 h 1194"/>
                  <a:gd name="T6" fmla="*/ 1 w 1026"/>
                  <a:gd name="T7" fmla="*/ 1 h 1194"/>
                  <a:gd name="T8" fmla="*/ 1 w 1026"/>
                  <a:gd name="T9" fmla="*/ 1 h 1194"/>
                  <a:gd name="T10" fmla="*/ 0 w 1026"/>
                  <a:gd name="T11" fmla="*/ 1 h 1194"/>
                  <a:gd name="T12" fmla="*/ 1 w 1026"/>
                  <a:gd name="T13" fmla="*/ 1 h 1194"/>
                  <a:gd name="T14" fmla="*/ 1 w 1026"/>
                  <a:gd name="T15" fmla="*/ 0 h 1194"/>
                  <a:gd name="T16" fmla="*/ 1 w 1026"/>
                  <a:gd name="T17" fmla="*/ 1 h 1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26"/>
                  <a:gd name="T28" fmla="*/ 0 h 1194"/>
                  <a:gd name="T29" fmla="*/ 1026 w 1026"/>
                  <a:gd name="T30" fmla="*/ 1194 h 119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26" h="1194">
                    <a:moveTo>
                      <a:pt x="1026" y="749"/>
                    </a:moveTo>
                    <a:lnTo>
                      <a:pt x="737" y="869"/>
                    </a:lnTo>
                    <a:lnTo>
                      <a:pt x="743" y="554"/>
                    </a:lnTo>
                    <a:lnTo>
                      <a:pt x="529" y="634"/>
                    </a:lnTo>
                    <a:lnTo>
                      <a:pt x="538" y="955"/>
                    </a:lnTo>
                    <a:lnTo>
                      <a:pt x="0" y="1194"/>
                    </a:lnTo>
                    <a:lnTo>
                      <a:pt x="4" y="376"/>
                    </a:lnTo>
                    <a:lnTo>
                      <a:pt x="1013" y="0"/>
                    </a:lnTo>
                    <a:lnTo>
                      <a:pt x="1026" y="749"/>
                    </a:lnTo>
                    <a:close/>
                  </a:path>
                </a:pathLst>
              </a:custGeom>
              <a:solidFill>
                <a:srgbClr val="FFFFCC"/>
              </a:solidFill>
              <a:ln w="9525">
                <a:noFill/>
                <a:round/>
                <a:headEnd/>
                <a:tailEnd/>
              </a:ln>
            </p:spPr>
            <p:txBody>
              <a:bodyPr/>
              <a:lstStyle/>
              <a:p>
                <a:endParaRPr lang="de-DE"/>
              </a:p>
            </p:txBody>
          </p:sp>
          <p:sp>
            <p:nvSpPr>
              <p:cNvPr id="45090" name="Freeform 33"/>
              <p:cNvSpPr>
                <a:spLocks/>
              </p:cNvSpPr>
              <p:nvPr/>
            </p:nvSpPr>
            <p:spPr bwMode="auto">
              <a:xfrm>
                <a:off x="4047" y="2772"/>
                <a:ext cx="513" cy="597"/>
              </a:xfrm>
              <a:custGeom>
                <a:avLst/>
                <a:gdLst>
                  <a:gd name="T0" fmla="*/ 1 w 1026"/>
                  <a:gd name="T1" fmla="*/ 1 h 1194"/>
                  <a:gd name="T2" fmla="*/ 1 w 1026"/>
                  <a:gd name="T3" fmla="*/ 1 h 1194"/>
                  <a:gd name="T4" fmla="*/ 1 w 1026"/>
                  <a:gd name="T5" fmla="*/ 1 h 1194"/>
                  <a:gd name="T6" fmla="*/ 1 w 1026"/>
                  <a:gd name="T7" fmla="*/ 1 h 1194"/>
                  <a:gd name="T8" fmla="*/ 1 w 1026"/>
                  <a:gd name="T9" fmla="*/ 1 h 1194"/>
                  <a:gd name="T10" fmla="*/ 0 w 1026"/>
                  <a:gd name="T11" fmla="*/ 1 h 1194"/>
                  <a:gd name="T12" fmla="*/ 1 w 1026"/>
                  <a:gd name="T13" fmla="*/ 1 h 1194"/>
                  <a:gd name="T14" fmla="*/ 1 w 1026"/>
                  <a:gd name="T15" fmla="*/ 0 h 1194"/>
                  <a:gd name="T16" fmla="*/ 1 w 1026"/>
                  <a:gd name="T17" fmla="*/ 1 h 1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26"/>
                  <a:gd name="T28" fmla="*/ 0 h 1194"/>
                  <a:gd name="T29" fmla="*/ 1026 w 1026"/>
                  <a:gd name="T30" fmla="*/ 1194 h 119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26" h="1194">
                    <a:moveTo>
                      <a:pt x="1026" y="749"/>
                    </a:moveTo>
                    <a:lnTo>
                      <a:pt x="737" y="869"/>
                    </a:lnTo>
                    <a:lnTo>
                      <a:pt x="743" y="554"/>
                    </a:lnTo>
                    <a:lnTo>
                      <a:pt x="529" y="634"/>
                    </a:lnTo>
                    <a:lnTo>
                      <a:pt x="538" y="955"/>
                    </a:lnTo>
                    <a:lnTo>
                      <a:pt x="0" y="1194"/>
                    </a:lnTo>
                    <a:lnTo>
                      <a:pt x="4" y="376"/>
                    </a:lnTo>
                    <a:lnTo>
                      <a:pt x="1013" y="0"/>
                    </a:lnTo>
                    <a:lnTo>
                      <a:pt x="1026" y="749"/>
                    </a:lnTo>
                  </a:path>
                </a:pathLst>
              </a:custGeom>
              <a:noFill/>
              <a:ln w="0">
                <a:solidFill>
                  <a:srgbClr val="000000"/>
                </a:solidFill>
                <a:round/>
                <a:headEnd/>
                <a:tailEnd/>
              </a:ln>
            </p:spPr>
            <p:txBody>
              <a:bodyPr/>
              <a:lstStyle/>
              <a:p>
                <a:endParaRPr lang="de-DE"/>
              </a:p>
            </p:txBody>
          </p:sp>
          <p:sp>
            <p:nvSpPr>
              <p:cNvPr id="45091" name="Freeform 34"/>
              <p:cNvSpPr>
                <a:spLocks/>
              </p:cNvSpPr>
              <p:nvPr/>
            </p:nvSpPr>
            <p:spPr bwMode="auto">
              <a:xfrm>
                <a:off x="4249" y="2895"/>
                <a:ext cx="272" cy="183"/>
              </a:xfrm>
              <a:custGeom>
                <a:avLst/>
                <a:gdLst>
                  <a:gd name="T0" fmla="*/ 0 w 545"/>
                  <a:gd name="T1" fmla="*/ 0 h 366"/>
                  <a:gd name="T2" fmla="*/ 0 w 545"/>
                  <a:gd name="T3" fmla="*/ 1 h 366"/>
                  <a:gd name="T4" fmla="*/ 0 w 545"/>
                  <a:gd name="T5" fmla="*/ 1 h 366"/>
                  <a:gd name="T6" fmla="*/ 0 w 545"/>
                  <a:gd name="T7" fmla="*/ 1 h 366"/>
                  <a:gd name="T8" fmla="*/ 0 w 545"/>
                  <a:gd name="T9" fmla="*/ 0 h 366"/>
                  <a:gd name="T10" fmla="*/ 0 60000 65536"/>
                  <a:gd name="T11" fmla="*/ 0 60000 65536"/>
                  <a:gd name="T12" fmla="*/ 0 60000 65536"/>
                  <a:gd name="T13" fmla="*/ 0 60000 65536"/>
                  <a:gd name="T14" fmla="*/ 0 60000 65536"/>
                  <a:gd name="T15" fmla="*/ 0 w 545"/>
                  <a:gd name="T16" fmla="*/ 0 h 366"/>
                  <a:gd name="T17" fmla="*/ 545 w 545"/>
                  <a:gd name="T18" fmla="*/ 366 h 366"/>
                </a:gdLst>
                <a:ahLst/>
                <a:cxnLst>
                  <a:cxn ang="T10">
                    <a:pos x="T0" y="T1"/>
                  </a:cxn>
                  <a:cxn ang="T11">
                    <a:pos x="T2" y="T3"/>
                  </a:cxn>
                  <a:cxn ang="T12">
                    <a:pos x="T4" y="T5"/>
                  </a:cxn>
                  <a:cxn ang="T13">
                    <a:pos x="T6" y="T7"/>
                  </a:cxn>
                  <a:cxn ang="T14">
                    <a:pos x="T8" y="T9"/>
                  </a:cxn>
                </a:cxnLst>
                <a:rect l="T15" t="T16" r="T17" b="T18"/>
                <a:pathLst>
                  <a:path w="545" h="366">
                    <a:moveTo>
                      <a:pt x="545" y="0"/>
                    </a:moveTo>
                    <a:lnTo>
                      <a:pt x="545" y="139"/>
                    </a:lnTo>
                    <a:lnTo>
                      <a:pt x="4" y="366"/>
                    </a:lnTo>
                    <a:lnTo>
                      <a:pt x="0" y="220"/>
                    </a:lnTo>
                    <a:lnTo>
                      <a:pt x="545" y="0"/>
                    </a:lnTo>
                    <a:close/>
                  </a:path>
                </a:pathLst>
              </a:custGeom>
              <a:solidFill>
                <a:srgbClr val="99FFFF"/>
              </a:solidFill>
              <a:ln w="9525">
                <a:noFill/>
                <a:round/>
                <a:headEnd/>
                <a:tailEnd/>
              </a:ln>
            </p:spPr>
            <p:txBody>
              <a:bodyPr/>
              <a:lstStyle/>
              <a:p>
                <a:endParaRPr lang="de-DE"/>
              </a:p>
            </p:txBody>
          </p:sp>
          <p:sp>
            <p:nvSpPr>
              <p:cNvPr id="45092" name="Freeform 35"/>
              <p:cNvSpPr>
                <a:spLocks/>
              </p:cNvSpPr>
              <p:nvPr/>
            </p:nvSpPr>
            <p:spPr bwMode="auto">
              <a:xfrm>
                <a:off x="4249" y="2895"/>
                <a:ext cx="272" cy="183"/>
              </a:xfrm>
              <a:custGeom>
                <a:avLst/>
                <a:gdLst>
                  <a:gd name="T0" fmla="*/ 0 w 545"/>
                  <a:gd name="T1" fmla="*/ 0 h 366"/>
                  <a:gd name="T2" fmla="*/ 0 w 545"/>
                  <a:gd name="T3" fmla="*/ 1 h 366"/>
                  <a:gd name="T4" fmla="*/ 0 w 545"/>
                  <a:gd name="T5" fmla="*/ 1 h 366"/>
                  <a:gd name="T6" fmla="*/ 0 w 545"/>
                  <a:gd name="T7" fmla="*/ 1 h 366"/>
                  <a:gd name="T8" fmla="*/ 0 w 545"/>
                  <a:gd name="T9" fmla="*/ 0 h 366"/>
                  <a:gd name="T10" fmla="*/ 0 60000 65536"/>
                  <a:gd name="T11" fmla="*/ 0 60000 65536"/>
                  <a:gd name="T12" fmla="*/ 0 60000 65536"/>
                  <a:gd name="T13" fmla="*/ 0 60000 65536"/>
                  <a:gd name="T14" fmla="*/ 0 60000 65536"/>
                  <a:gd name="T15" fmla="*/ 0 w 545"/>
                  <a:gd name="T16" fmla="*/ 0 h 366"/>
                  <a:gd name="T17" fmla="*/ 545 w 545"/>
                  <a:gd name="T18" fmla="*/ 366 h 366"/>
                </a:gdLst>
                <a:ahLst/>
                <a:cxnLst>
                  <a:cxn ang="T10">
                    <a:pos x="T0" y="T1"/>
                  </a:cxn>
                  <a:cxn ang="T11">
                    <a:pos x="T2" y="T3"/>
                  </a:cxn>
                  <a:cxn ang="T12">
                    <a:pos x="T4" y="T5"/>
                  </a:cxn>
                  <a:cxn ang="T13">
                    <a:pos x="T6" y="T7"/>
                  </a:cxn>
                  <a:cxn ang="T14">
                    <a:pos x="T8" y="T9"/>
                  </a:cxn>
                </a:cxnLst>
                <a:rect l="T15" t="T16" r="T17" b="T18"/>
                <a:pathLst>
                  <a:path w="545" h="366">
                    <a:moveTo>
                      <a:pt x="545" y="0"/>
                    </a:moveTo>
                    <a:lnTo>
                      <a:pt x="545" y="139"/>
                    </a:lnTo>
                    <a:lnTo>
                      <a:pt x="4" y="366"/>
                    </a:lnTo>
                    <a:lnTo>
                      <a:pt x="0" y="220"/>
                    </a:lnTo>
                    <a:lnTo>
                      <a:pt x="545" y="0"/>
                    </a:lnTo>
                  </a:path>
                </a:pathLst>
              </a:custGeom>
              <a:solidFill>
                <a:schemeClr val="accent1"/>
              </a:solidFill>
              <a:ln w="0">
                <a:solidFill>
                  <a:srgbClr val="000000"/>
                </a:solidFill>
                <a:round/>
                <a:headEnd/>
                <a:tailEnd/>
              </a:ln>
            </p:spPr>
            <p:txBody>
              <a:bodyPr/>
              <a:lstStyle/>
              <a:p>
                <a:endParaRPr lang="de-DE"/>
              </a:p>
            </p:txBody>
          </p:sp>
          <p:sp>
            <p:nvSpPr>
              <p:cNvPr id="45093" name="Freeform 36"/>
              <p:cNvSpPr>
                <a:spLocks/>
              </p:cNvSpPr>
              <p:nvPr/>
            </p:nvSpPr>
            <p:spPr bwMode="auto">
              <a:xfrm>
                <a:off x="4312" y="3049"/>
                <a:ext cx="105" cy="159"/>
              </a:xfrm>
              <a:custGeom>
                <a:avLst/>
                <a:gdLst>
                  <a:gd name="T0" fmla="*/ 0 w 212"/>
                  <a:gd name="T1" fmla="*/ 0 h 319"/>
                  <a:gd name="T2" fmla="*/ 0 w 212"/>
                  <a:gd name="T3" fmla="*/ 0 h 319"/>
                  <a:gd name="T4" fmla="*/ 0 w 212"/>
                  <a:gd name="T5" fmla="*/ 0 h 319"/>
                  <a:gd name="T6" fmla="*/ 0 w 212"/>
                  <a:gd name="T7" fmla="*/ 0 h 319"/>
                  <a:gd name="T8" fmla="*/ 0 w 212"/>
                  <a:gd name="T9" fmla="*/ 0 h 319"/>
                  <a:gd name="T10" fmla="*/ 0 60000 65536"/>
                  <a:gd name="T11" fmla="*/ 0 60000 65536"/>
                  <a:gd name="T12" fmla="*/ 0 60000 65536"/>
                  <a:gd name="T13" fmla="*/ 0 60000 65536"/>
                  <a:gd name="T14" fmla="*/ 0 60000 65536"/>
                  <a:gd name="T15" fmla="*/ 0 w 212"/>
                  <a:gd name="T16" fmla="*/ 0 h 319"/>
                  <a:gd name="T17" fmla="*/ 212 w 212"/>
                  <a:gd name="T18" fmla="*/ 319 h 319"/>
                </a:gdLst>
                <a:ahLst/>
                <a:cxnLst>
                  <a:cxn ang="T10">
                    <a:pos x="T0" y="T1"/>
                  </a:cxn>
                  <a:cxn ang="T11">
                    <a:pos x="T2" y="T3"/>
                  </a:cxn>
                  <a:cxn ang="T12">
                    <a:pos x="T4" y="T5"/>
                  </a:cxn>
                  <a:cxn ang="T13">
                    <a:pos x="T6" y="T7"/>
                  </a:cxn>
                  <a:cxn ang="T14">
                    <a:pos x="T8" y="T9"/>
                  </a:cxn>
                </a:cxnLst>
                <a:rect l="T15" t="T16" r="T17" b="T18"/>
                <a:pathLst>
                  <a:path w="212" h="319">
                    <a:moveTo>
                      <a:pt x="5" y="270"/>
                    </a:moveTo>
                    <a:lnTo>
                      <a:pt x="207" y="319"/>
                    </a:lnTo>
                    <a:lnTo>
                      <a:pt x="212" y="0"/>
                    </a:lnTo>
                    <a:lnTo>
                      <a:pt x="0" y="78"/>
                    </a:lnTo>
                    <a:lnTo>
                      <a:pt x="5" y="270"/>
                    </a:lnTo>
                    <a:close/>
                  </a:path>
                </a:pathLst>
              </a:custGeom>
              <a:solidFill>
                <a:srgbClr val="E5E5E5"/>
              </a:solidFill>
              <a:ln w="9525">
                <a:noFill/>
                <a:round/>
                <a:headEnd/>
                <a:tailEnd/>
              </a:ln>
            </p:spPr>
            <p:txBody>
              <a:bodyPr/>
              <a:lstStyle/>
              <a:p>
                <a:endParaRPr lang="de-DE"/>
              </a:p>
            </p:txBody>
          </p:sp>
          <p:sp>
            <p:nvSpPr>
              <p:cNvPr id="45094" name="Freeform 37"/>
              <p:cNvSpPr>
                <a:spLocks/>
              </p:cNvSpPr>
              <p:nvPr/>
            </p:nvSpPr>
            <p:spPr bwMode="auto">
              <a:xfrm>
                <a:off x="4312" y="3049"/>
                <a:ext cx="105" cy="159"/>
              </a:xfrm>
              <a:custGeom>
                <a:avLst/>
                <a:gdLst>
                  <a:gd name="T0" fmla="*/ 0 w 212"/>
                  <a:gd name="T1" fmla="*/ 0 h 319"/>
                  <a:gd name="T2" fmla="*/ 0 w 212"/>
                  <a:gd name="T3" fmla="*/ 0 h 319"/>
                  <a:gd name="T4" fmla="*/ 0 w 212"/>
                  <a:gd name="T5" fmla="*/ 0 h 319"/>
                  <a:gd name="T6" fmla="*/ 0 w 212"/>
                  <a:gd name="T7" fmla="*/ 0 h 319"/>
                  <a:gd name="T8" fmla="*/ 0 w 212"/>
                  <a:gd name="T9" fmla="*/ 0 h 319"/>
                  <a:gd name="T10" fmla="*/ 0 60000 65536"/>
                  <a:gd name="T11" fmla="*/ 0 60000 65536"/>
                  <a:gd name="T12" fmla="*/ 0 60000 65536"/>
                  <a:gd name="T13" fmla="*/ 0 60000 65536"/>
                  <a:gd name="T14" fmla="*/ 0 60000 65536"/>
                  <a:gd name="T15" fmla="*/ 0 w 212"/>
                  <a:gd name="T16" fmla="*/ 0 h 319"/>
                  <a:gd name="T17" fmla="*/ 212 w 212"/>
                  <a:gd name="T18" fmla="*/ 319 h 319"/>
                </a:gdLst>
                <a:ahLst/>
                <a:cxnLst>
                  <a:cxn ang="T10">
                    <a:pos x="T0" y="T1"/>
                  </a:cxn>
                  <a:cxn ang="T11">
                    <a:pos x="T2" y="T3"/>
                  </a:cxn>
                  <a:cxn ang="T12">
                    <a:pos x="T4" y="T5"/>
                  </a:cxn>
                  <a:cxn ang="T13">
                    <a:pos x="T6" y="T7"/>
                  </a:cxn>
                  <a:cxn ang="T14">
                    <a:pos x="T8" y="T9"/>
                  </a:cxn>
                </a:cxnLst>
                <a:rect l="T15" t="T16" r="T17" b="T18"/>
                <a:pathLst>
                  <a:path w="212" h="319">
                    <a:moveTo>
                      <a:pt x="5" y="270"/>
                    </a:moveTo>
                    <a:lnTo>
                      <a:pt x="207" y="319"/>
                    </a:lnTo>
                    <a:lnTo>
                      <a:pt x="212" y="0"/>
                    </a:lnTo>
                    <a:lnTo>
                      <a:pt x="0" y="78"/>
                    </a:lnTo>
                    <a:lnTo>
                      <a:pt x="5" y="270"/>
                    </a:lnTo>
                  </a:path>
                </a:pathLst>
              </a:custGeom>
              <a:noFill/>
              <a:ln w="0">
                <a:solidFill>
                  <a:srgbClr val="000000"/>
                </a:solidFill>
                <a:round/>
                <a:headEnd/>
                <a:tailEnd/>
              </a:ln>
            </p:spPr>
            <p:txBody>
              <a:bodyPr/>
              <a:lstStyle/>
              <a:p>
                <a:endParaRPr lang="de-DE"/>
              </a:p>
            </p:txBody>
          </p:sp>
          <p:sp>
            <p:nvSpPr>
              <p:cNvPr id="45095" name="Freeform 38"/>
              <p:cNvSpPr>
                <a:spLocks/>
              </p:cNvSpPr>
              <p:nvPr/>
            </p:nvSpPr>
            <p:spPr bwMode="auto">
              <a:xfrm>
                <a:off x="4048" y="2899"/>
                <a:ext cx="45" cy="469"/>
              </a:xfrm>
              <a:custGeom>
                <a:avLst/>
                <a:gdLst>
                  <a:gd name="T0" fmla="*/ 1 w 90"/>
                  <a:gd name="T1" fmla="*/ 1 h 938"/>
                  <a:gd name="T2" fmla="*/ 1 w 90"/>
                  <a:gd name="T3" fmla="*/ 0 h 938"/>
                  <a:gd name="T4" fmla="*/ 1 w 90"/>
                  <a:gd name="T5" fmla="*/ 1 h 938"/>
                  <a:gd name="T6" fmla="*/ 0 w 90"/>
                  <a:gd name="T7" fmla="*/ 1 h 938"/>
                  <a:gd name="T8" fmla="*/ 1 w 90"/>
                  <a:gd name="T9" fmla="*/ 1 h 938"/>
                  <a:gd name="T10" fmla="*/ 0 60000 65536"/>
                  <a:gd name="T11" fmla="*/ 0 60000 65536"/>
                  <a:gd name="T12" fmla="*/ 0 60000 65536"/>
                  <a:gd name="T13" fmla="*/ 0 60000 65536"/>
                  <a:gd name="T14" fmla="*/ 0 60000 65536"/>
                  <a:gd name="T15" fmla="*/ 0 w 90"/>
                  <a:gd name="T16" fmla="*/ 0 h 938"/>
                  <a:gd name="T17" fmla="*/ 90 w 90"/>
                  <a:gd name="T18" fmla="*/ 938 h 938"/>
                </a:gdLst>
                <a:ahLst/>
                <a:cxnLst>
                  <a:cxn ang="T10">
                    <a:pos x="T0" y="T1"/>
                  </a:cxn>
                  <a:cxn ang="T11">
                    <a:pos x="T2" y="T3"/>
                  </a:cxn>
                  <a:cxn ang="T12">
                    <a:pos x="T4" y="T5"/>
                  </a:cxn>
                  <a:cxn ang="T13">
                    <a:pos x="T6" y="T7"/>
                  </a:cxn>
                  <a:cxn ang="T14">
                    <a:pos x="T8" y="T9"/>
                  </a:cxn>
                </a:cxnLst>
                <a:rect l="T15" t="T16" r="T17" b="T18"/>
                <a:pathLst>
                  <a:path w="90" h="938">
                    <a:moveTo>
                      <a:pt x="84" y="909"/>
                    </a:moveTo>
                    <a:lnTo>
                      <a:pt x="90" y="0"/>
                    </a:lnTo>
                    <a:lnTo>
                      <a:pt x="6" y="29"/>
                    </a:lnTo>
                    <a:lnTo>
                      <a:pt x="0" y="938"/>
                    </a:lnTo>
                    <a:lnTo>
                      <a:pt x="84" y="909"/>
                    </a:lnTo>
                    <a:close/>
                  </a:path>
                </a:pathLst>
              </a:custGeom>
              <a:solidFill>
                <a:srgbClr val="FF9999"/>
              </a:solidFill>
              <a:ln w="9525">
                <a:noFill/>
                <a:round/>
                <a:headEnd/>
                <a:tailEnd/>
              </a:ln>
            </p:spPr>
            <p:txBody>
              <a:bodyPr/>
              <a:lstStyle/>
              <a:p>
                <a:endParaRPr lang="de-DE"/>
              </a:p>
            </p:txBody>
          </p:sp>
          <p:sp>
            <p:nvSpPr>
              <p:cNvPr id="45096" name="Freeform 39"/>
              <p:cNvSpPr>
                <a:spLocks/>
              </p:cNvSpPr>
              <p:nvPr/>
            </p:nvSpPr>
            <p:spPr bwMode="auto">
              <a:xfrm>
                <a:off x="4048" y="2899"/>
                <a:ext cx="45" cy="469"/>
              </a:xfrm>
              <a:custGeom>
                <a:avLst/>
                <a:gdLst>
                  <a:gd name="T0" fmla="*/ 1 w 90"/>
                  <a:gd name="T1" fmla="*/ 1 h 938"/>
                  <a:gd name="T2" fmla="*/ 1 w 90"/>
                  <a:gd name="T3" fmla="*/ 0 h 938"/>
                  <a:gd name="T4" fmla="*/ 1 w 90"/>
                  <a:gd name="T5" fmla="*/ 1 h 938"/>
                  <a:gd name="T6" fmla="*/ 0 w 90"/>
                  <a:gd name="T7" fmla="*/ 1 h 938"/>
                  <a:gd name="T8" fmla="*/ 1 w 90"/>
                  <a:gd name="T9" fmla="*/ 1 h 938"/>
                  <a:gd name="T10" fmla="*/ 0 60000 65536"/>
                  <a:gd name="T11" fmla="*/ 0 60000 65536"/>
                  <a:gd name="T12" fmla="*/ 0 60000 65536"/>
                  <a:gd name="T13" fmla="*/ 0 60000 65536"/>
                  <a:gd name="T14" fmla="*/ 0 60000 65536"/>
                  <a:gd name="T15" fmla="*/ 0 w 90"/>
                  <a:gd name="T16" fmla="*/ 0 h 938"/>
                  <a:gd name="T17" fmla="*/ 90 w 90"/>
                  <a:gd name="T18" fmla="*/ 938 h 938"/>
                </a:gdLst>
                <a:ahLst/>
                <a:cxnLst>
                  <a:cxn ang="T10">
                    <a:pos x="T0" y="T1"/>
                  </a:cxn>
                  <a:cxn ang="T11">
                    <a:pos x="T2" y="T3"/>
                  </a:cxn>
                  <a:cxn ang="T12">
                    <a:pos x="T4" y="T5"/>
                  </a:cxn>
                  <a:cxn ang="T13">
                    <a:pos x="T6" y="T7"/>
                  </a:cxn>
                  <a:cxn ang="T14">
                    <a:pos x="T8" y="T9"/>
                  </a:cxn>
                </a:cxnLst>
                <a:rect l="T15" t="T16" r="T17" b="T18"/>
                <a:pathLst>
                  <a:path w="90" h="938">
                    <a:moveTo>
                      <a:pt x="84" y="909"/>
                    </a:moveTo>
                    <a:lnTo>
                      <a:pt x="90" y="0"/>
                    </a:lnTo>
                    <a:lnTo>
                      <a:pt x="6" y="29"/>
                    </a:lnTo>
                    <a:lnTo>
                      <a:pt x="0" y="938"/>
                    </a:lnTo>
                    <a:lnTo>
                      <a:pt x="84" y="909"/>
                    </a:lnTo>
                  </a:path>
                </a:pathLst>
              </a:custGeom>
              <a:solidFill>
                <a:srgbClr val="FF0000"/>
              </a:solidFill>
              <a:ln w="0">
                <a:solidFill>
                  <a:srgbClr val="000000"/>
                </a:solidFill>
                <a:round/>
                <a:headEnd/>
                <a:tailEnd/>
              </a:ln>
            </p:spPr>
            <p:txBody>
              <a:bodyPr/>
              <a:lstStyle/>
              <a:p>
                <a:endParaRPr lang="de-DE"/>
              </a:p>
            </p:txBody>
          </p:sp>
          <p:sp>
            <p:nvSpPr>
              <p:cNvPr id="45097" name="Freeform 40"/>
              <p:cNvSpPr>
                <a:spLocks/>
              </p:cNvSpPr>
              <p:nvPr/>
            </p:nvSpPr>
            <p:spPr bwMode="auto">
              <a:xfrm>
                <a:off x="2642" y="2500"/>
                <a:ext cx="1451" cy="413"/>
              </a:xfrm>
              <a:custGeom>
                <a:avLst/>
                <a:gdLst>
                  <a:gd name="T0" fmla="*/ 2 w 2903"/>
                  <a:gd name="T1" fmla="*/ 0 h 827"/>
                  <a:gd name="T2" fmla="*/ 2 w 2903"/>
                  <a:gd name="T3" fmla="*/ 0 h 827"/>
                  <a:gd name="T4" fmla="*/ 0 w 2903"/>
                  <a:gd name="T5" fmla="*/ 0 h 827"/>
                  <a:gd name="T6" fmla="*/ 0 w 2903"/>
                  <a:gd name="T7" fmla="*/ 0 h 827"/>
                  <a:gd name="T8" fmla="*/ 0 w 2903"/>
                  <a:gd name="T9" fmla="*/ 0 h 827"/>
                  <a:gd name="T10" fmla="*/ 0 w 2903"/>
                  <a:gd name="T11" fmla="*/ 0 h 827"/>
                  <a:gd name="T12" fmla="*/ 0 w 2903"/>
                  <a:gd name="T13" fmla="*/ 0 h 827"/>
                  <a:gd name="T14" fmla="*/ 0 w 2903"/>
                  <a:gd name="T15" fmla="*/ 0 h 827"/>
                  <a:gd name="T16" fmla="*/ 0 w 2903"/>
                  <a:gd name="T17" fmla="*/ 0 h 827"/>
                  <a:gd name="T18" fmla="*/ 0 w 2903"/>
                  <a:gd name="T19" fmla="*/ 0 h 827"/>
                  <a:gd name="T20" fmla="*/ 0 w 2903"/>
                  <a:gd name="T21" fmla="*/ 0 h 827"/>
                  <a:gd name="T22" fmla="*/ 0 w 2903"/>
                  <a:gd name="T23" fmla="*/ 0 h 827"/>
                  <a:gd name="T24" fmla="*/ 0 w 2903"/>
                  <a:gd name="T25" fmla="*/ 0 h 827"/>
                  <a:gd name="T26" fmla="*/ 0 w 2903"/>
                  <a:gd name="T27" fmla="*/ 0 h 827"/>
                  <a:gd name="T28" fmla="*/ 0 w 2903"/>
                  <a:gd name="T29" fmla="*/ 0 h 827"/>
                  <a:gd name="T30" fmla="*/ 0 w 2903"/>
                  <a:gd name="T31" fmla="*/ 0 h 827"/>
                  <a:gd name="T32" fmla="*/ 1 w 2903"/>
                  <a:gd name="T33" fmla="*/ 0 h 827"/>
                  <a:gd name="T34" fmla="*/ 1 w 2903"/>
                  <a:gd name="T35" fmla="*/ 0 h 827"/>
                  <a:gd name="T36" fmla="*/ 1 w 2903"/>
                  <a:gd name="T37" fmla="*/ 0 h 827"/>
                  <a:gd name="T38" fmla="*/ 1 w 2903"/>
                  <a:gd name="T39" fmla="*/ 0 h 827"/>
                  <a:gd name="T40" fmla="*/ 1 w 2903"/>
                  <a:gd name="T41" fmla="*/ 0 h 827"/>
                  <a:gd name="T42" fmla="*/ 1 w 2903"/>
                  <a:gd name="T43" fmla="*/ 0 h 827"/>
                  <a:gd name="T44" fmla="*/ 1 w 2903"/>
                  <a:gd name="T45" fmla="*/ 0 h 827"/>
                  <a:gd name="T46" fmla="*/ 1 w 2903"/>
                  <a:gd name="T47" fmla="*/ 0 h 827"/>
                  <a:gd name="T48" fmla="*/ 2 w 2903"/>
                  <a:gd name="T49" fmla="*/ 0 h 827"/>
                  <a:gd name="T50" fmla="*/ 2 w 2903"/>
                  <a:gd name="T51" fmla="*/ 0 h 827"/>
                  <a:gd name="T52" fmla="*/ 2 w 2903"/>
                  <a:gd name="T53" fmla="*/ 0 h 827"/>
                  <a:gd name="T54" fmla="*/ 2 w 2903"/>
                  <a:gd name="T55" fmla="*/ 0 h 827"/>
                  <a:gd name="T56" fmla="*/ 2 w 2903"/>
                  <a:gd name="T57" fmla="*/ 0 h 827"/>
                  <a:gd name="T58" fmla="*/ 2 w 2903"/>
                  <a:gd name="T59" fmla="*/ 0 h 827"/>
                  <a:gd name="T60" fmla="*/ 2 w 2903"/>
                  <a:gd name="T61" fmla="*/ 0 h 827"/>
                  <a:gd name="T62" fmla="*/ 2 w 2903"/>
                  <a:gd name="T63" fmla="*/ 0 h 827"/>
                  <a:gd name="T64" fmla="*/ 2 w 2903"/>
                  <a:gd name="T65" fmla="*/ 0 h 827"/>
                  <a:gd name="T66" fmla="*/ 2 w 2903"/>
                  <a:gd name="T67" fmla="*/ 0 h 827"/>
                  <a:gd name="T68" fmla="*/ 2 w 2903"/>
                  <a:gd name="T69" fmla="*/ 0 h 827"/>
                  <a:gd name="T70" fmla="*/ 2 w 2903"/>
                  <a:gd name="T71" fmla="*/ 0 h 82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903"/>
                  <a:gd name="T109" fmla="*/ 0 h 827"/>
                  <a:gd name="T110" fmla="*/ 2903 w 2903"/>
                  <a:gd name="T111" fmla="*/ 827 h 82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903" h="827">
                    <a:moveTo>
                      <a:pt x="2903" y="798"/>
                    </a:moveTo>
                    <a:lnTo>
                      <a:pt x="2822" y="827"/>
                    </a:lnTo>
                    <a:lnTo>
                      <a:pt x="0" y="11"/>
                    </a:lnTo>
                    <a:lnTo>
                      <a:pt x="82" y="0"/>
                    </a:lnTo>
                    <a:lnTo>
                      <a:pt x="90" y="2"/>
                    </a:lnTo>
                    <a:lnTo>
                      <a:pt x="114" y="9"/>
                    </a:lnTo>
                    <a:lnTo>
                      <a:pt x="151" y="20"/>
                    </a:lnTo>
                    <a:lnTo>
                      <a:pt x="203" y="34"/>
                    </a:lnTo>
                    <a:lnTo>
                      <a:pt x="267" y="52"/>
                    </a:lnTo>
                    <a:lnTo>
                      <a:pt x="342" y="73"/>
                    </a:lnTo>
                    <a:lnTo>
                      <a:pt x="428" y="97"/>
                    </a:lnTo>
                    <a:lnTo>
                      <a:pt x="523" y="124"/>
                    </a:lnTo>
                    <a:lnTo>
                      <a:pt x="625" y="153"/>
                    </a:lnTo>
                    <a:lnTo>
                      <a:pt x="736" y="184"/>
                    </a:lnTo>
                    <a:lnTo>
                      <a:pt x="853" y="217"/>
                    </a:lnTo>
                    <a:lnTo>
                      <a:pt x="974" y="251"/>
                    </a:lnTo>
                    <a:lnTo>
                      <a:pt x="1101" y="287"/>
                    </a:lnTo>
                    <a:lnTo>
                      <a:pt x="1229" y="324"/>
                    </a:lnTo>
                    <a:lnTo>
                      <a:pt x="1361" y="360"/>
                    </a:lnTo>
                    <a:lnTo>
                      <a:pt x="1493" y="397"/>
                    </a:lnTo>
                    <a:lnTo>
                      <a:pt x="1625" y="435"/>
                    </a:lnTo>
                    <a:lnTo>
                      <a:pt x="1756" y="472"/>
                    </a:lnTo>
                    <a:lnTo>
                      <a:pt x="1885" y="508"/>
                    </a:lnTo>
                    <a:lnTo>
                      <a:pt x="2011" y="544"/>
                    </a:lnTo>
                    <a:lnTo>
                      <a:pt x="2132" y="578"/>
                    </a:lnTo>
                    <a:lnTo>
                      <a:pt x="2249" y="612"/>
                    </a:lnTo>
                    <a:lnTo>
                      <a:pt x="2360" y="643"/>
                    </a:lnTo>
                    <a:lnTo>
                      <a:pt x="2462" y="672"/>
                    </a:lnTo>
                    <a:lnTo>
                      <a:pt x="2558" y="699"/>
                    </a:lnTo>
                    <a:lnTo>
                      <a:pt x="2644" y="723"/>
                    </a:lnTo>
                    <a:lnTo>
                      <a:pt x="2718" y="744"/>
                    </a:lnTo>
                    <a:lnTo>
                      <a:pt x="2782" y="763"/>
                    </a:lnTo>
                    <a:lnTo>
                      <a:pt x="2834" y="777"/>
                    </a:lnTo>
                    <a:lnTo>
                      <a:pt x="2871" y="789"/>
                    </a:lnTo>
                    <a:lnTo>
                      <a:pt x="2895" y="796"/>
                    </a:lnTo>
                    <a:lnTo>
                      <a:pt x="2903" y="798"/>
                    </a:lnTo>
                    <a:close/>
                  </a:path>
                </a:pathLst>
              </a:custGeom>
              <a:solidFill>
                <a:srgbClr val="FF9999"/>
              </a:solidFill>
              <a:ln w="9525">
                <a:noFill/>
                <a:round/>
                <a:headEnd/>
                <a:tailEnd/>
              </a:ln>
            </p:spPr>
            <p:txBody>
              <a:bodyPr/>
              <a:lstStyle/>
              <a:p>
                <a:endParaRPr lang="de-DE"/>
              </a:p>
            </p:txBody>
          </p:sp>
          <p:sp>
            <p:nvSpPr>
              <p:cNvPr id="45098" name="Freeform 41"/>
              <p:cNvSpPr>
                <a:spLocks/>
              </p:cNvSpPr>
              <p:nvPr/>
            </p:nvSpPr>
            <p:spPr bwMode="auto">
              <a:xfrm>
                <a:off x="2642" y="2500"/>
                <a:ext cx="1451" cy="413"/>
              </a:xfrm>
              <a:custGeom>
                <a:avLst/>
                <a:gdLst>
                  <a:gd name="T0" fmla="*/ 2 w 2903"/>
                  <a:gd name="T1" fmla="*/ 0 h 827"/>
                  <a:gd name="T2" fmla="*/ 2 w 2903"/>
                  <a:gd name="T3" fmla="*/ 0 h 827"/>
                  <a:gd name="T4" fmla="*/ 0 w 2903"/>
                  <a:gd name="T5" fmla="*/ 0 h 827"/>
                  <a:gd name="T6" fmla="*/ 0 w 2903"/>
                  <a:gd name="T7" fmla="*/ 0 h 827"/>
                  <a:gd name="T8" fmla="*/ 0 w 2903"/>
                  <a:gd name="T9" fmla="*/ 0 h 827"/>
                  <a:gd name="T10" fmla="*/ 0 w 2903"/>
                  <a:gd name="T11" fmla="*/ 0 h 827"/>
                  <a:gd name="T12" fmla="*/ 0 w 2903"/>
                  <a:gd name="T13" fmla="*/ 0 h 827"/>
                  <a:gd name="T14" fmla="*/ 0 w 2903"/>
                  <a:gd name="T15" fmla="*/ 0 h 827"/>
                  <a:gd name="T16" fmla="*/ 0 w 2903"/>
                  <a:gd name="T17" fmla="*/ 0 h 827"/>
                  <a:gd name="T18" fmla="*/ 0 w 2903"/>
                  <a:gd name="T19" fmla="*/ 0 h 827"/>
                  <a:gd name="T20" fmla="*/ 0 w 2903"/>
                  <a:gd name="T21" fmla="*/ 0 h 827"/>
                  <a:gd name="T22" fmla="*/ 0 w 2903"/>
                  <a:gd name="T23" fmla="*/ 0 h 827"/>
                  <a:gd name="T24" fmla="*/ 0 w 2903"/>
                  <a:gd name="T25" fmla="*/ 0 h 827"/>
                  <a:gd name="T26" fmla="*/ 0 w 2903"/>
                  <a:gd name="T27" fmla="*/ 0 h 827"/>
                  <a:gd name="T28" fmla="*/ 0 w 2903"/>
                  <a:gd name="T29" fmla="*/ 0 h 827"/>
                  <a:gd name="T30" fmla="*/ 0 w 2903"/>
                  <a:gd name="T31" fmla="*/ 0 h 827"/>
                  <a:gd name="T32" fmla="*/ 0 w 2903"/>
                  <a:gd name="T33" fmla="*/ 0 h 827"/>
                  <a:gd name="T34" fmla="*/ 1 w 2903"/>
                  <a:gd name="T35" fmla="*/ 0 h 827"/>
                  <a:gd name="T36" fmla="*/ 1 w 2903"/>
                  <a:gd name="T37" fmla="*/ 0 h 827"/>
                  <a:gd name="T38" fmla="*/ 1 w 2903"/>
                  <a:gd name="T39" fmla="*/ 0 h 827"/>
                  <a:gd name="T40" fmla="*/ 1 w 2903"/>
                  <a:gd name="T41" fmla="*/ 0 h 827"/>
                  <a:gd name="T42" fmla="*/ 1 w 2903"/>
                  <a:gd name="T43" fmla="*/ 0 h 827"/>
                  <a:gd name="T44" fmla="*/ 1 w 2903"/>
                  <a:gd name="T45" fmla="*/ 0 h 827"/>
                  <a:gd name="T46" fmla="*/ 1 w 2903"/>
                  <a:gd name="T47" fmla="*/ 0 h 827"/>
                  <a:gd name="T48" fmla="*/ 1 w 2903"/>
                  <a:gd name="T49" fmla="*/ 0 h 827"/>
                  <a:gd name="T50" fmla="*/ 2 w 2903"/>
                  <a:gd name="T51" fmla="*/ 0 h 827"/>
                  <a:gd name="T52" fmla="*/ 2 w 2903"/>
                  <a:gd name="T53" fmla="*/ 0 h 827"/>
                  <a:gd name="T54" fmla="*/ 2 w 2903"/>
                  <a:gd name="T55" fmla="*/ 0 h 827"/>
                  <a:gd name="T56" fmla="*/ 2 w 2903"/>
                  <a:gd name="T57" fmla="*/ 0 h 827"/>
                  <a:gd name="T58" fmla="*/ 2 w 2903"/>
                  <a:gd name="T59" fmla="*/ 0 h 827"/>
                  <a:gd name="T60" fmla="*/ 2 w 2903"/>
                  <a:gd name="T61" fmla="*/ 0 h 827"/>
                  <a:gd name="T62" fmla="*/ 2 w 2903"/>
                  <a:gd name="T63" fmla="*/ 0 h 827"/>
                  <a:gd name="T64" fmla="*/ 2 w 2903"/>
                  <a:gd name="T65" fmla="*/ 0 h 827"/>
                  <a:gd name="T66" fmla="*/ 2 w 2903"/>
                  <a:gd name="T67" fmla="*/ 0 h 827"/>
                  <a:gd name="T68" fmla="*/ 2 w 2903"/>
                  <a:gd name="T69" fmla="*/ 0 h 827"/>
                  <a:gd name="T70" fmla="*/ 2 w 2903"/>
                  <a:gd name="T71" fmla="*/ 0 h 827"/>
                  <a:gd name="T72" fmla="*/ 2 w 2903"/>
                  <a:gd name="T73" fmla="*/ 0 h 82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03"/>
                  <a:gd name="T112" fmla="*/ 0 h 827"/>
                  <a:gd name="T113" fmla="*/ 2903 w 2903"/>
                  <a:gd name="T114" fmla="*/ 827 h 827"/>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03" h="827">
                    <a:moveTo>
                      <a:pt x="2903" y="798"/>
                    </a:moveTo>
                    <a:lnTo>
                      <a:pt x="2822" y="827"/>
                    </a:lnTo>
                    <a:lnTo>
                      <a:pt x="0" y="11"/>
                    </a:lnTo>
                    <a:lnTo>
                      <a:pt x="82" y="0"/>
                    </a:lnTo>
                    <a:lnTo>
                      <a:pt x="90" y="2"/>
                    </a:lnTo>
                    <a:lnTo>
                      <a:pt x="114" y="9"/>
                    </a:lnTo>
                    <a:lnTo>
                      <a:pt x="151" y="20"/>
                    </a:lnTo>
                    <a:lnTo>
                      <a:pt x="203" y="34"/>
                    </a:lnTo>
                    <a:lnTo>
                      <a:pt x="267" y="52"/>
                    </a:lnTo>
                    <a:lnTo>
                      <a:pt x="342" y="73"/>
                    </a:lnTo>
                    <a:lnTo>
                      <a:pt x="428" y="97"/>
                    </a:lnTo>
                    <a:lnTo>
                      <a:pt x="523" y="124"/>
                    </a:lnTo>
                    <a:lnTo>
                      <a:pt x="625" y="153"/>
                    </a:lnTo>
                    <a:lnTo>
                      <a:pt x="736" y="184"/>
                    </a:lnTo>
                    <a:lnTo>
                      <a:pt x="853" y="217"/>
                    </a:lnTo>
                    <a:lnTo>
                      <a:pt x="974" y="251"/>
                    </a:lnTo>
                    <a:lnTo>
                      <a:pt x="1101" y="287"/>
                    </a:lnTo>
                    <a:lnTo>
                      <a:pt x="1229" y="324"/>
                    </a:lnTo>
                    <a:lnTo>
                      <a:pt x="1361" y="360"/>
                    </a:lnTo>
                    <a:lnTo>
                      <a:pt x="1493" y="397"/>
                    </a:lnTo>
                    <a:lnTo>
                      <a:pt x="1625" y="435"/>
                    </a:lnTo>
                    <a:lnTo>
                      <a:pt x="1756" y="472"/>
                    </a:lnTo>
                    <a:lnTo>
                      <a:pt x="1885" y="508"/>
                    </a:lnTo>
                    <a:lnTo>
                      <a:pt x="2011" y="544"/>
                    </a:lnTo>
                    <a:lnTo>
                      <a:pt x="2132" y="578"/>
                    </a:lnTo>
                    <a:lnTo>
                      <a:pt x="2249" y="612"/>
                    </a:lnTo>
                    <a:lnTo>
                      <a:pt x="2360" y="643"/>
                    </a:lnTo>
                    <a:lnTo>
                      <a:pt x="2462" y="672"/>
                    </a:lnTo>
                    <a:lnTo>
                      <a:pt x="2558" y="699"/>
                    </a:lnTo>
                    <a:lnTo>
                      <a:pt x="2644" y="723"/>
                    </a:lnTo>
                    <a:lnTo>
                      <a:pt x="2718" y="744"/>
                    </a:lnTo>
                    <a:lnTo>
                      <a:pt x="2782" y="763"/>
                    </a:lnTo>
                    <a:lnTo>
                      <a:pt x="2834" y="777"/>
                    </a:lnTo>
                    <a:lnTo>
                      <a:pt x="2871" y="789"/>
                    </a:lnTo>
                    <a:lnTo>
                      <a:pt x="2895" y="796"/>
                    </a:lnTo>
                    <a:lnTo>
                      <a:pt x="2903" y="798"/>
                    </a:lnTo>
                  </a:path>
                </a:pathLst>
              </a:custGeom>
              <a:solidFill>
                <a:srgbClr val="FF0000"/>
              </a:solidFill>
              <a:ln w="0">
                <a:solidFill>
                  <a:srgbClr val="000000"/>
                </a:solidFill>
                <a:round/>
                <a:headEnd/>
                <a:tailEnd/>
              </a:ln>
            </p:spPr>
            <p:txBody>
              <a:bodyPr/>
              <a:lstStyle/>
              <a:p>
                <a:endParaRPr lang="de-DE"/>
              </a:p>
            </p:txBody>
          </p:sp>
          <p:sp>
            <p:nvSpPr>
              <p:cNvPr id="45099" name="Freeform 42"/>
              <p:cNvSpPr>
                <a:spLocks/>
              </p:cNvSpPr>
              <p:nvPr/>
            </p:nvSpPr>
            <p:spPr bwMode="auto">
              <a:xfrm>
                <a:off x="2639" y="2505"/>
                <a:ext cx="1413" cy="862"/>
              </a:xfrm>
              <a:custGeom>
                <a:avLst/>
                <a:gdLst>
                  <a:gd name="T0" fmla="*/ 3 w 2825"/>
                  <a:gd name="T1" fmla="*/ 2 h 1724"/>
                  <a:gd name="T2" fmla="*/ 0 w 2825"/>
                  <a:gd name="T3" fmla="*/ 1 h 1724"/>
                  <a:gd name="T4" fmla="*/ 1 w 2825"/>
                  <a:gd name="T5" fmla="*/ 0 h 1724"/>
                  <a:gd name="T6" fmla="*/ 3 w 2825"/>
                  <a:gd name="T7" fmla="*/ 1 h 1724"/>
                  <a:gd name="T8" fmla="*/ 3 w 2825"/>
                  <a:gd name="T9" fmla="*/ 2 h 1724"/>
                  <a:gd name="T10" fmla="*/ 0 60000 65536"/>
                  <a:gd name="T11" fmla="*/ 0 60000 65536"/>
                  <a:gd name="T12" fmla="*/ 0 60000 65536"/>
                  <a:gd name="T13" fmla="*/ 0 60000 65536"/>
                  <a:gd name="T14" fmla="*/ 0 60000 65536"/>
                  <a:gd name="T15" fmla="*/ 0 w 2825"/>
                  <a:gd name="T16" fmla="*/ 0 h 1724"/>
                  <a:gd name="T17" fmla="*/ 2825 w 2825"/>
                  <a:gd name="T18" fmla="*/ 1724 h 1724"/>
                </a:gdLst>
                <a:ahLst/>
                <a:cxnLst>
                  <a:cxn ang="T10">
                    <a:pos x="T0" y="T1"/>
                  </a:cxn>
                  <a:cxn ang="T11">
                    <a:pos x="T2" y="T3"/>
                  </a:cxn>
                  <a:cxn ang="T12">
                    <a:pos x="T4" y="T5"/>
                  </a:cxn>
                  <a:cxn ang="T13">
                    <a:pos x="T6" y="T7"/>
                  </a:cxn>
                  <a:cxn ang="T14">
                    <a:pos x="T8" y="T9"/>
                  </a:cxn>
                </a:cxnLst>
                <a:rect l="T15" t="T16" r="T17" b="T18"/>
                <a:pathLst>
                  <a:path w="2825" h="1724">
                    <a:moveTo>
                      <a:pt x="2813" y="1724"/>
                    </a:moveTo>
                    <a:lnTo>
                      <a:pt x="0" y="572"/>
                    </a:lnTo>
                    <a:lnTo>
                      <a:pt x="4" y="0"/>
                    </a:lnTo>
                    <a:lnTo>
                      <a:pt x="2825" y="818"/>
                    </a:lnTo>
                    <a:lnTo>
                      <a:pt x="2813" y="1724"/>
                    </a:lnTo>
                    <a:close/>
                  </a:path>
                </a:pathLst>
              </a:custGeom>
              <a:solidFill>
                <a:srgbClr val="FF9999"/>
              </a:solidFill>
              <a:ln w="9525">
                <a:noFill/>
                <a:round/>
                <a:headEnd/>
                <a:tailEnd/>
              </a:ln>
            </p:spPr>
            <p:txBody>
              <a:bodyPr/>
              <a:lstStyle/>
              <a:p>
                <a:endParaRPr lang="de-DE"/>
              </a:p>
            </p:txBody>
          </p:sp>
          <p:sp>
            <p:nvSpPr>
              <p:cNvPr id="45100" name="Freeform 43"/>
              <p:cNvSpPr>
                <a:spLocks/>
              </p:cNvSpPr>
              <p:nvPr/>
            </p:nvSpPr>
            <p:spPr bwMode="auto">
              <a:xfrm>
                <a:off x="2639" y="2505"/>
                <a:ext cx="1413" cy="862"/>
              </a:xfrm>
              <a:custGeom>
                <a:avLst/>
                <a:gdLst>
                  <a:gd name="T0" fmla="*/ 3 w 2825"/>
                  <a:gd name="T1" fmla="*/ 2 h 1724"/>
                  <a:gd name="T2" fmla="*/ 0 w 2825"/>
                  <a:gd name="T3" fmla="*/ 1 h 1724"/>
                  <a:gd name="T4" fmla="*/ 1 w 2825"/>
                  <a:gd name="T5" fmla="*/ 0 h 1724"/>
                  <a:gd name="T6" fmla="*/ 3 w 2825"/>
                  <a:gd name="T7" fmla="*/ 1 h 1724"/>
                  <a:gd name="T8" fmla="*/ 3 w 2825"/>
                  <a:gd name="T9" fmla="*/ 2 h 1724"/>
                  <a:gd name="T10" fmla="*/ 0 60000 65536"/>
                  <a:gd name="T11" fmla="*/ 0 60000 65536"/>
                  <a:gd name="T12" fmla="*/ 0 60000 65536"/>
                  <a:gd name="T13" fmla="*/ 0 60000 65536"/>
                  <a:gd name="T14" fmla="*/ 0 60000 65536"/>
                  <a:gd name="T15" fmla="*/ 0 w 2825"/>
                  <a:gd name="T16" fmla="*/ 0 h 1724"/>
                  <a:gd name="T17" fmla="*/ 2825 w 2825"/>
                  <a:gd name="T18" fmla="*/ 1724 h 1724"/>
                </a:gdLst>
                <a:ahLst/>
                <a:cxnLst>
                  <a:cxn ang="T10">
                    <a:pos x="T0" y="T1"/>
                  </a:cxn>
                  <a:cxn ang="T11">
                    <a:pos x="T2" y="T3"/>
                  </a:cxn>
                  <a:cxn ang="T12">
                    <a:pos x="T4" y="T5"/>
                  </a:cxn>
                  <a:cxn ang="T13">
                    <a:pos x="T6" y="T7"/>
                  </a:cxn>
                  <a:cxn ang="T14">
                    <a:pos x="T8" y="T9"/>
                  </a:cxn>
                </a:cxnLst>
                <a:rect l="T15" t="T16" r="T17" b="T18"/>
                <a:pathLst>
                  <a:path w="2825" h="1724">
                    <a:moveTo>
                      <a:pt x="2813" y="1724"/>
                    </a:moveTo>
                    <a:lnTo>
                      <a:pt x="0" y="572"/>
                    </a:lnTo>
                    <a:lnTo>
                      <a:pt x="4" y="0"/>
                    </a:lnTo>
                    <a:lnTo>
                      <a:pt x="2825" y="818"/>
                    </a:lnTo>
                    <a:lnTo>
                      <a:pt x="2813" y="1724"/>
                    </a:lnTo>
                  </a:path>
                </a:pathLst>
              </a:custGeom>
              <a:solidFill>
                <a:srgbClr val="FF0000"/>
              </a:solidFill>
              <a:ln w="0">
                <a:solidFill>
                  <a:srgbClr val="000000"/>
                </a:solidFill>
                <a:round/>
                <a:headEnd/>
                <a:tailEnd/>
              </a:ln>
            </p:spPr>
            <p:txBody>
              <a:bodyPr/>
              <a:lstStyle/>
              <a:p>
                <a:endParaRPr lang="de-DE"/>
              </a:p>
            </p:txBody>
          </p:sp>
          <p:sp>
            <p:nvSpPr>
              <p:cNvPr id="45101" name="Freeform 44"/>
              <p:cNvSpPr>
                <a:spLocks/>
              </p:cNvSpPr>
              <p:nvPr/>
            </p:nvSpPr>
            <p:spPr bwMode="auto">
              <a:xfrm>
                <a:off x="3346" y="2960"/>
                <a:ext cx="705" cy="715"/>
              </a:xfrm>
              <a:custGeom>
                <a:avLst/>
                <a:gdLst>
                  <a:gd name="T0" fmla="*/ 0 w 1411"/>
                  <a:gd name="T1" fmla="*/ 1 h 1430"/>
                  <a:gd name="T2" fmla="*/ 0 w 1411"/>
                  <a:gd name="T3" fmla="*/ 1 h 1430"/>
                  <a:gd name="T4" fmla="*/ 1 w 1411"/>
                  <a:gd name="T5" fmla="*/ 0 h 1430"/>
                  <a:gd name="T6" fmla="*/ 1 w 1411"/>
                  <a:gd name="T7" fmla="*/ 1 h 1430"/>
                  <a:gd name="T8" fmla="*/ 0 w 1411"/>
                  <a:gd name="T9" fmla="*/ 1 h 1430"/>
                  <a:gd name="T10" fmla="*/ 0 w 1411"/>
                  <a:gd name="T11" fmla="*/ 1 h 1430"/>
                  <a:gd name="T12" fmla="*/ 0 w 1411"/>
                  <a:gd name="T13" fmla="*/ 1 h 1430"/>
                  <a:gd name="T14" fmla="*/ 0 w 1411"/>
                  <a:gd name="T15" fmla="*/ 1 h 1430"/>
                  <a:gd name="T16" fmla="*/ 0 w 1411"/>
                  <a:gd name="T17" fmla="*/ 1 h 1430"/>
                  <a:gd name="T18" fmla="*/ 0 w 1411"/>
                  <a:gd name="T19" fmla="*/ 1 h 1430"/>
                  <a:gd name="T20" fmla="*/ 0 w 1411"/>
                  <a:gd name="T21" fmla="*/ 1 h 1430"/>
                  <a:gd name="T22" fmla="*/ 0 w 1411"/>
                  <a:gd name="T23" fmla="*/ 1 h 1430"/>
                  <a:gd name="T24" fmla="*/ 0 w 1411"/>
                  <a:gd name="T25" fmla="*/ 1 h 14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11"/>
                  <a:gd name="T40" fmla="*/ 0 h 1430"/>
                  <a:gd name="T41" fmla="*/ 1411 w 1411"/>
                  <a:gd name="T42" fmla="*/ 1430 h 14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11" h="1430">
                    <a:moveTo>
                      <a:pt x="0" y="1430"/>
                    </a:moveTo>
                    <a:lnTo>
                      <a:pt x="3" y="507"/>
                    </a:lnTo>
                    <a:lnTo>
                      <a:pt x="1411" y="0"/>
                    </a:lnTo>
                    <a:lnTo>
                      <a:pt x="1403" y="822"/>
                    </a:lnTo>
                    <a:lnTo>
                      <a:pt x="976" y="1005"/>
                    </a:lnTo>
                    <a:lnTo>
                      <a:pt x="976" y="682"/>
                    </a:lnTo>
                    <a:lnTo>
                      <a:pt x="733" y="795"/>
                    </a:lnTo>
                    <a:lnTo>
                      <a:pt x="735" y="1103"/>
                    </a:lnTo>
                    <a:lnTo>
                      <a:pt x="665" y="1132"/>
                    </a:lnTo>
                    <a:lnTo>
                      <a:pt x="665" y="918"/>
                    </a:lnTo>
                    <a:lnTo>
                      <a:pt x="598" y="942"/>
                    </a:lnTo>
                    <a:lnTo>
                      <a:pt x="597" y="1161"/>
                    </a:lnTo>
                    <a:lnTo>
                      <a:pt x="0" y="1430"/>
                    </a:lnTo>
                    <a:close/>
                  </a:path>
                </a:pathLst>
              </a:custGeom>
              <a:solidFill>
                <a:srgbClr val="FFFFCC"/>
              </a:solidFill>
              <a:ln w="9525">
                <a:noFill/>
                <a:round/>
                <a:headEnd/>
                <a:tailEnd/>
              </a:ln>
            </p:spPr>
            <p:txBody>
              <a:bodyPr/>
              <a:lstStyle/>
              <a:p>
                <a:endParaRPr lang="de-DE"/>
              </a:p>
            </p:txBody>
          </p:sp>
          <p:sp>
            <p:nvSpPr>
              <p:cNvPr id="45102" name="Freeform 45"/>
              <p:cNvSpPr>
                <a:spLocks/>
              </p:cNvSpPr>
              <p:nvPr/>
            </p:nvSpPr>
            <p:spPr bwMode="auto">
              <a:xfrm>
                <a:off x="3346" y="2960"/>
                <a:ext cx="705" cy="715"/>
              </a:xfrm>
              <a:custGeom>
                <a:avLst/>
                <a:gdLst>
                  <a:gd name="T0" fmla="*/ 0 w 1411"/>
                  <a:gd name="T1" fmla="*/ 1 h 1430"/>
                  <a:gd name="T2" fmla="*/ 0 w 1411"/>
                  <a:gd name="T3" fmla="*/ 1 h 1430"/>
                  <a:gd name="T4" fmla="*/ 1 w 1411"/>
                  <a:gd name="T5" fmla="*/ 0 h 1430"/>
                  <a:gd name="T6" fmla="*/ 1 w 1411"/>
                  <a:gd name="T7" fmla="*/ 1 h 1430"/>
                  <a:gd name="T8" fmla="*/ 0 w 1411"/>
                  <a:gd name="T9" fmla="*/ 1 h 1430"/>
                  <a:gd name="T10" fmla="*/ 0 w 1411"/>
                  <a:gd name="T11" fmla="*/ 1 h 1430"/>
                  <a:gd name="T12" fmla="*/ 0 w 1411"/>
                  <a:gd name="T13" fmla="*/ 1 h 1430"/>
                  <a:gd name="T14" fmla="*/ 0 w 1411"/>
                  <a:gd name="T15" fmla="*/ 1 h 1430"/>
                  <a:gd name="T16" fmla="*/ 0 w 1411"/>
                  <a:gd name="T17" fmla="*/ 1 h 1430"/>
                  <a:gd name="T18" fmla="*/ 0 w 1411"/>
                  <a:gd name="T19" fmla="*/ 1 h 1430"/>
                  <a:gd name="T20" fmla="*/ 0 w 1411"/>
                  <a:gd name="T21" fmla="*/ 1 h 1430"/>
                  <a:gd name="T22" fmla="*/ 0 w 1411"/>
                  <a:gd name="T23" fmla="*/ 1 h 1430"/>
                  <a:gd name="T24" fmla="*/ 0 w 1411"/>
                  <a:gd name="T25" fmla="*/ 1 h 14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411"/>
                  <a:gd name="T40" fmla="*/ 0 h 1430"/>
                  <a:gd name="T41" fmla="*/ 1411 w 1411"/>
                  <a:gd name="T42" fmla="*/ 1430 h 143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411" h="1430">
                    <a:moveTo>
                      <a:pt x="0" y="1430"/>
                    </a:moveTo>
                    <a:lnTo>
                      <a:pt x="3" y="507"/>
                    </a:lnTo>
                    <a:lnTo>
                      <a:pt x="1411" y="0"/>
                    </a:lnTo>
                    <a:lnTo>
                      <a:pt x="1403" y="822"/>
                    </a:lnTo>
                    <a:lnTo>
                      <a:pt x="976" y="1005"/>
                    </a:lnTo>
                    <a:lnTo>
                      <a:pt x="976" y="682"/>
                    </a:lnTo>
                    <a:lnTo>
                      <a:pt x="733" y="795"/>
                    </a:lnTo>
                    <a:lnTo>
                      <a:pt x="735" y="1103"/>
                    </a:lnTo>
                    <a:lnTo>
                      <a:pt x="665" y="1132"/>
                    </a:lnTo>
                    <a:lnTo>
                      <a:pt x="665" y="918"/>
                    </a:lnTo>
                    <a:lnTo>
                      <a:pt x="598" y="942"/>
                    </a:lnTo>
                    <a:lnTo>
                      <a:pt x="597" y="1161"/>
                    </a:lnTo>
                    <a:lnTo>
                      <a:pt x="0" y="1430"/>
                    </a:lnTo>
                  </a:path>
                </a:pathLst>
              </a:custGeom>
              <a:noFill/>
              <a:ln w="0">
                <a:solidFill>
                  <a:srgbClr val="000000"/>
                </a:solidFill>
                <a:round/>
                <a:headEnd/>
                <a:tailEnd/>
              </a:ln>
            </p:spPr>
            <p:txBody>
              <a:bodyPr/>
              <a:lstStyle/>
              <a:p>
                <a:endParaRPr lang="de-DE"/>
              </a:p>
            </p:txBody>
          </p:sp>
          <p:sp>
            <p:nvSpPr>
              <p:cNvPr id="45103" name="Freeform 46"/>
              <p:cNvSpPr>
                <a:spLocks/>
              </p:cNvSpPr>
              <p:nvPr/>
            </p:nvSpPr>
            <p:spPr bwMode="auto">
              <a:xfrm>
                <a:off x="3712" y="3336"/>
                <a:ext cx="43" cy="155"/>
              </a:xfrm>
              <a:custGeom>
                <a:avLst/>
                <a:gdLst>
                  <a:gd name="T0" fmla="*/ 1 w 86"/>
                  <a:gd name="T1" fmla="*/ 1 h 308"/>
                  <a:gd name="T2" fmla="*/ 1 w 86"/>
                  <a:gd name="T3" fmla="*/ 1 h 308"/>
                  <a:gd name="T4" fmla="*/ 1 w 86"/>
                  <a:gd name="T5" fmla="*/ 0 h 308"/>
                  <a:gd name="T6" fmla="*/ 0 w 86"/>
                  <a:gd name="T7" fmla="*/ 1 h 308"/>
                  <a:gd name="T8" fmla="*/ 1 w 86"/>
                  <a:gd name="T9" fmla="*/ 1 h 308"/>
                  <a:gd name="T10" fmla="*/ 0 60000 65536"/>
                  <a:gd name="T11" fmla="*/ 0 60000 65536"/>
                  <a:gd name="T12" fmla="*/ 0 60000 65536"/>
                  <a:gd name="T13" fmla="*/ 0 60000 65536"/>
                  <a:gd name="T14" fmla="*/ 0 60000 65536"/>
                  <a:gd name="T15" fmla="*/ 0 w 86"/>
                  <a:gd name="T16" fmla="*/ 0 h 308"/>
                  <a:gd name="T17" fmla="*/ 86 w 86"/>
                  <a:gd name="T18" fmla="*/ 308 h 308"/>
                </a:gdLst>
                <a:ahLst/>
                <a:cxnLst>
                  <a:cxn ang="T10">
                    <a:pos x="T0" y="T1"/>
                  </a:cxn>
                  <a:cxn ang="T11">
                    <a:pos x="T2" y="T3"/>
                  </a:cxn>
                  <a:cxn ang="T12">
                    <a:pos x="T4" y="T5"/>
                  </a:cxn>
                  <a:cxn ang="T13">
                    <a:pos x="T6" y="T7"/>
                  </a:cxn>
                  <a:cxn ang="T14">
                    <a:pos x="T8" y="T9"/>
                  </a:cxn>
                </a:cxnLst>
                <a:rect l="T15" t="T16" r="T17" b="T18"/>
                <a:pathLst>
                  <a:path w="86" h="308">
                    <a:moveTo>
                      <a:pt x="2" y="308"/>
                    </a:moveTo>
                    <a:lnTo>
                      <a:pt x="83" y="266"/>
                    </a:lnTo>
                    <a:lnTo>
                      <a:pt x="86" y="0"/>
                    </a:lnTo>
                    <a:lnTo>
                      <a:pt x="0" y="44"/>
                    </a:lnTo>
                    <a:lnTo>
                      <a:pt x="2" y="308"/>
                    </a:lnTo>
                    <a:close/>
                  </a:path>
                </a:pathLst>
              </a:custGeom>
              <a:solidFill>
                <a:srgbClr val="99CCCC"/>
              </a:solidFill>
              <a:ln w="9525">
                <a:noFill/>
                <a:round/>
                <a:headEnd/>
                <a:tailEnd/>
              </a:ln>
            </p:spPr>
            <p:txBody>
              <a:bodyPr/>
              <a:lstStyle/>
              <a:p>
                <a:endParaRPr lang="de-DE"/>
              </a:p>
            </p:txBody>
          </p:sp>
          <p:sp>
            <p:nvSpPr>
              <p:cNvPr id="45104" name="Freeform 47"/>
              <p:cNvSpPr>
                <a:spLocks/>
              </p:cNvSpPr>
              <p:nvPr/>
            </p:nvSpPr>
            <p:spPr bwMode="auto">
              <a:xfrm>
                <a:off x="3712" y="3336"/>
                <a:ext cx="43" cy="155"/>
              </a:xfrm>
              <a:custGeom>
                <a:avLst/>
                <a:gdLst>
                  <a:gd name="T0" fmla="*/ 1 w 86"/>
                  <a:gd name="T1" fmla="*/ 1 h 308"/>
                  <a:gd name="T2" fmla="*/ 1 w 86"/>
                  <a:gd name="T3" fmla="*/ 1 h 308"/>
                  <a:gd name="T4" fmla="*/ 1 w 86"/>
                  <a:gd name="T5" fmla="*/ 0 h 308"/>
                  <a:gd name="T6" fmla="*/ 0 w 86"/>
                  <a:gd name="T7" fmla="*/ 1 h 308"/>
                  <a:gd name="T8" fmla="*/ 1 w 86"/>
                  <a:gd name="T9" fmla="*/ 1 h 308"/>
                  <a:gd name="T10" fmla="*/ 0 60000 65536"/>
                  <a:gd name="T11" fmla="*/ 0 60000 65536"/>
                  <a:gd name="T12" fmla="*/ 0 60000 65536"/>
                  <a:gd name="T13" fmla="*/ 0 60000 65536"/>
                  <a:gd name="T14" fmla="*/ 0 60000 65536"/>
                  <a:gd name="T15" fmla="*/ 0 w 86"/>
                  <a:gd name="T16" fmla="*/ 0 h 308"/>
                  <a:gd name="T17" fmla="*/ 86 w 86"/>
                  <a:gd name="T18" fmla="*/ 308 h 308"/>
                </a:gdLst>
                <a:ahLst/>
                <a:cxnLst>
                  <a:cxn ang="T10">
                    <a:pos x="T0" y="T1"/>
                  </a:cxn>
                  <a:cxn ang="T11">
                    <a:pos x="T2" y="T3"/>
                  </a:cxn>
                  <a:cxn ang="T12">
                    <a:pos x="T4" y="T5"/>
                  </a:cxn>
                  <a:cxn ang="T13">
                    <a:pos x="T6" y="T7"/>
                  </a:cxn>
                  <a:cxn ang="T14">
                    <a:pos x="T8" y="T9"/>
                  </a:cxn>
                </a:cxnLst>
                <a:rect l="T15" t="T16" r="T17" b="T18"/>
                <a:pathLst>
                  <a:path w="86" h="308">
                    <a:moveTo>
                      <a:pt x="2" y="308"/>
                    </a:moveTo>
                    <a:lnTo>
                      <a:pt x="83" y="266"/>
                    </a:lnTo>
                    <a:lnTo>
                      <a:pt x="86" y="0"/>
                    </a:lnTo>
                    <a:lnTo>
                      <a:pt x="0" y="44"/>
                    </a:lnTo>
                    <a:lnTo>
                      <a:pt x="2" y="308"/>
                    </a:lnTo>
                  </a:path>
                </a:pathLst>
              </a:custGeom>
              <a:noFill/>
              <a:ln w="0">
                <a:solidFill>
                  <a:srgbClr val="000000"/>
                </a:solidFill>
                <a:round/>
                <a:headEnd/>
                <a:tailEnd/>
              </a:ln>
            </p:spPr>
            <p:txBody>
              <a:bodyPr/>
              <a:lstStyle/>
              <a:p>
                <a:endParaRPr lang="de-DE"/>
              </a:p>
            </p:txBody>
          </p:sp>
          <p:sp>
            <p:nvSpPr>
              <p:cNvPr id="45105" name="Freeform 48"/>
              <p:cNvSpPr>
                <a:spLocks/>
              </p:cNvSpPr>
              <p:nvPr/>
            </p:nvSpPr>
            <p:spPr bwMode="auto">
              <a:xfrm>
                <a:off x="3800" y="3300"/>
                <a:ext cx="35" cy="165"/>
              </a:xfrm>
              <a:custGeom>
                <a:avLst/>
                <a:gdLst>
                  <a:gd name="T0" fmla="*/ 0 w 71"/>
                  <a:gd name="T1" fmla="*/ 1 h 330"/>
                  <a:gd name="T2" fmla="*/ 0 w 71"/>
                  <a:gd name="T3" fmla="*/ 1 h 330"/>
                  <a:gd name="T4" fmla="*/ 0 w 71"/>
                  <a:gd name="T5" fmla="*/ 0 h 330"/>
                  <a:gd name="T6" fmla="*/ 0 w 71"/>
                  <a:gd name="T7" fmla="*/ 1 h 330"/>
                  <a:gd name="T8" fmla="*/ 0 w 71"/>
                  <a:gd name="T9" fmla="*/ 1 h 330"/>
                  <a:gd name="T10" fmla="*/ 0 60000 65536"/>
                  <a:gd name="T11" fmla="*/ 0 60000 65536"/>
                  <a:gd name="T12" fmla="*/ 0 60000 65536"/>
                  <a:gd name="T13" fmla="*/ 0 60000 65536"/>
                  <a:gd name="T14" fmla="*/ 0 60000 65536"/>
                  <a:gd name="T15" fmla="*/ 0 w 71"/>
                  <a:gd name="T16" fmla="*/ 0 h 330"/>
                  <a:gd name="T17" fmla="*/ 71 w 71"/>
                  <a:gd name="T18" fmla="*/ 330 h 330"/>
                </a:gdLst>
                <a:ahLst/>
                <a:cxnLst>
                  <a:cxn ang="T10">
                    <a:pos x="T0" y="T1"/>
                  </a:cxn>
                  <a:cxn ang="T11">
                    <a:pos x="T2" y="T3"/>
                  </a:cxn>
                  <a:cxn ang="T12">
                    <a:pos x="T4" y="T5"/>
                  </a:cxn>
                  <a:cxn ang="T13">
                    <a:pos x="T6" y="T7"/>
                  </a:cxn>
                  <a:cxn ang="T14">
                    <a:pos x="T8" y="T9"/>
                  </a:cxn>
                </a:cxnLst>
                <a:rect l="T15" t="T16" r="T17" b="T18"/>
                <a:pathLst>
                  <a:path w="71" h="330">
                    <a:moveTo>
                      <a:pt x="0" y="303"/>
                    </a:moveTo>
                    <a:lnTo>
                      <a:pt x="2" y="26"/>
                    </a:lnTo>
                    <a:lnTo>
                      <a:pt x="71" y="0"/>
                    </a:lnTo>
                    <a:lnTo>
                      <a:pt x="68" y="330"/>
                    </a:lnTo>
                    <a:lnTo>
                      <a:pt x="0" y="303"/>
                    </a:lnTo>
                    <a:close/>
                  </a:path>
                </a:pathLst>
              </a:custGeom>
              <a:solidFill>
                <a:srgbClr val="999966"/>
              </a:solidFill>
              <a:ln w="9525">
                <a:noFill/>
                <a:round/>
                <a:headEnd/>
                <a:tailEnd/>
              </a:ln>
            </p:spPr>
            <p:txBody>
              <a:bodyPr/>
              <a:lstStyle/>
              <a:p>
                <a:endParaRPr lang="de-DE"/>
              </a:p>
            </p:txBody>
          </p:sp>
          <p:sp>
            <p:nvSpPr>
              <p:cNvPr id="45106" name="Freeform 49"/>
              <p:cNvSpPr>
                <a:spLocks/>
              </p:cNvSpPr>
              <p:nvPr/>
            </p:nvSpPr>
            <p:spPr bwMode="auto">
              <a:xfrm>
                <a:off x="3800" y="3300"/>
                <a:ext cx="35" cy="165"/>
              </a:xfrm>
              <a:custGeom>
                <a:avLst/>
                <a:gdLst>
                  <a:gd name="T0" fmla="*/ 0 w 71"/>
                  <a:gd name="T1" fmla="*/ 1 h 330"/>
                  <a:gd name="T2" fmla="*/ 0 w 71"/>
                  <a:gd name="T3" fmla="*/ 1 h 330"/>
                  <a:gd name="T4" fmla="*/ 0 w 71"/>
                  <a:gd name="T5" fmla="*/ 0 h 330"/>
                  <a:gd name="T6" fmla="*/ 0 w 71"/>
                  <a:gd name="T7" fmla="*/ 1 h 330"/>
                  <a:gd name="T8" fmla="*/ 0 w 71"/>
                  <a:gd name="T9" fmla="*/ 1 h 330"/>
                  <a:gd name="T10" fmla="*/ 0 60000 65536"/>
                  <a:gd name="T11" fmla="*/ 0 60000 65536"/>
                  <a:gd name="T12" fmla="*/ 0 60000 65536"/>
                  <a:gd name="T13" fmla="*/ 0 60000 65536"/>
                  <a:gd name="T14" fmla="*/ 0 60000 65536"/>
                  <a:gd name="T15" fmla="*/ 0 w 71"/>
                  <a:gd name="T16" fmla="*/ 0 h 330"/>
                  <a:gd name="T17" fmla="*/ 71 w 71"/>
                  <a:gd name="T18" fmla="*/ 330 h 330"/>
                </a:gdLst>
                <a:ahLst/>
                <a:cxnLst>
                  <a:cxn ang="T10">
                    <a:pos x="T0" y="T1"/>
                  </a:cxn>
                  <a:cxn ang="T11">
                    <a:pos x="T2" y="T3"/>
                  </a:cxn>
                  <a:cxn ang="T12">
                    <a:pos x="T4" y="T5"/>
                  </a:cxn>
                  <a:cxn ang="T13">
                    <a:pos x="T6" y="T7"/>
                  </a:cxn>
                  <a:cxn ang="T14">
                    <a:pos x="T8" y="T9"/>
                  </a:cxn>
                </a:cxnLst>
                <a:rect l="T15" t="T16" r="T17" b="T18"/>
                <a:pathLst>
                  <a:path w="71" h="330">
                    <a:moveTo>
                      <a:pt x="0" y="303"/>
                    </a:moveTo>
                    <a:lnTo>
                      <a:pt x="2" y="26"/>
                    </a:lnTo>
                    <a:lnTo>
                      <a:pt x="71" y="0"/>
                    </a:lnTo>
                    <a:lnTo>
                      <a:pt x="68" y="330"/>
                    </a:lnTo>
                    <a:lnTo>
                      <a:pt x="0" y="303"/>
                    </a:lnTo>
                  </a:path>
                </a:pathLst>
              </a:custGeom>
              <a:noFill/>
              <a:ln w="0">
                <a:solidFill>
                  <a:srgbClr val="000000"/>
                </a:solidFill>
                <a:round/>
                <a:headEnd/>
                <a:tailEnd/>
              </a:ln>
            </p:spPr>
            <p:txBody>
              <a:bodyPr/>
              <a:lstStyle/>
              <a:p>
                <a:endParaRPr lang="de-DE"/>
              </a:p>
            </p:txBody>
          </p:sp>
          <p:sp>
            <p:nvSpPr>
              <p:cNvPr id="45107" name="Freeform 50"/>
              <p:cNvSpPr>
                <a:spLocks/>
              </p:cNvSpPr>
              <p:nvPr/>
            </p:nvSpPr>
            <p:spPr bwMode="auto">
              <a:xfrm>
                <a:off x="3753" y="3314"/>
                <a:ext cx="48" cy="155"/>
              </a:xfrm>
              <a:custGeom>
                <a:avLst/>
                <a:gdLst>
                  <a:gd name="T0" fmla="*/ 0 w 96"/>
                  <a:gd name="T1" fmla="*/ 0 h 311"/>
                  <a:gd name="T2" fmla="*/ 1 w 96"/>
                  <a:gd name="T3" fmla="*/ 0 h 311"/>
                  <a:gd name="T4" fmla="*/ 1 w 96"/>
                  <a:gd name="T5" fmla="*/ 0 h 311"/>
                  <a:gd name="T6" fmla="*/ 1 w 96"/>
                  <a:gd name="T7" fmla="*/ 0 h 311"/>
                  <a:gd name="T8" fmla="*/ 1 w 96"/>
                  <a:gd name="T9" fmla="*/ 0 h 311"/>
                  <a:gd name="T10" fmla="*/ 1 w 96"/>
                  <a:gd name="T11" fmla="*/ 0 h 311"/>
                  <a:gd name="T12" fmla="*/ 1 w 96"/>
                  <a:gd name="T13" fmla="*/ 0 h 311"/>
                  <a:gd name="T14" fmla="*/ 1 w 96"/>
                  <a:gd name="T15" fmla="*/ 0 h 311"/>
                  <a:gd name="T16" fmla="*/ 1 w 96"/>
                  <a:gd name="T17" fmla="*/ 0 h 311"/>
                  <a:gd name="T18" fmla="*/ 1 w 96"/>
                  <a:gd name="T19" fmla="*/ 0 h 311"/>
                  <a:gd name="T20" fmla="*/ 1 w 96"/>
                  <a:gd name="T21" fmla="*/ 0 h 311"/>
                  <a:gd name="T22" fmla="*/ 1 w 96"/>
                  <a:gd name="T23" fmla="*/ 0 h 311"/>
                  <a:gd name="T24" fmla="*/ 1 w 96"/>
                  <a:gd name="T25" fmla="*/ 0 h 311"/>
                  <a:gd name="T26" fmla="*/ 1 w 96"/>
                  <a:gd name="T27" fmla="*/ 0 h 311"/>
                  <a:gd name="T28" fmla="*/ 0 w 96"/>
                  <a:gd name="T29" fmla="*/ 0 h 311"/>
                  <a:gd name="T30" fmla="*/ 0 w 96"/>
                  <a:gd name="T31" fmla="*/ 0 h 311"/>
                  <a:gd name="T32" fmla="*/ 0 w 96"/>
                  <a:gd name="T33" fmla="*/ 0 h 311"/>
                  <a:gd name="T34" fmla="*/ 0 w 96"/>
                  <a:gd name="T35" fmla="*/ 0 h 311"/>
                  <a:gd name="T36" fmla="*/ 0 w 96"/>
                  <a:gd name="T37" fmla="*/ 0 h 311"/>
                  <a:gd name="T38" fmla="*/ 0 w 96"/>
                  <a:gd name="T39" fmla="*/ 0 h 31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6"/>
                  <a:gd name="T61" fmla="*/ 0 h 311"/>
                  <a:gd name="T62" fmla="*/ 96 w 96"/>
                  <a:gd name="T63" fmla="*/ 311 h 311"/>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6" h="311">
                    <a:moveTo>
                      <a:pt x="0" y="311"/>
                    </a:moveTo>
                    <a:lnTo>
                      <a:pt x="94" y="271"/>
                    </a:lnTo>
                    <a:lnTo>
                      <a:pt x="96" y="0"/>
                    </a:lnTo>
                    <a:lnTo>
                      <a:pt x="5" y="45"/>
                    </a:lnTo>
                    <a:lnTo>
                      <a:pt x="5" y="48"/>
                    </a:lnTo>
                    <a:lnTo>
                      <a:pt x="5" y="56"/>
                    </a:lnTo>
                    <a:lnTo>
                      <a:pt x="4" y="69"/>
                    </a:lnTo>
                    <a:lnTo>
                      <a:pt x="4" y="86"/>
                    </a:lnTo>
                    <a:lnTo>
                      <a:pt x="3" y="107"/>
                    </a:lnTo>
                    <a:lnTo>
                      <a:pt x="3" y="129"/>
                    </a:lnTo>
                    <a:lnTo>
                      <a:pt x="2" y="153"/>
                    </a:lnTo>
                    <a:lnTo>
                      <a:pt x="2" y="178"/>
                    </a:lnTo>
                    <a:lnTo>
                      <a:pt x="1" y="203"/>
                    </a:lnTo>
                    <a:lnTo>
                      <a:pt x="1" y="228"/>
                    </a:lnTo>
                    <a:lnTo>
                      <a:pt x="0" y="250"/>
                    </a:lnTo>
                    <a:lnTo>
                      <a:pt x="0" y="270"/>
                    </a:lnTo>
                    <a:lnTo>
                      <a:pt x="0" y="287"/>
                    </a:lnTo>
                    <a:lnTo>
                      <a:pt x="0" y="300"/>
                    </a:lnTo>
                    <a:lnTo>
                      <a:pt x="0" y="307"/>
                    </a:lnTo>
                    <a:lnTo>
                      <a:pt x="0" y="311"/>
                    </a:lnTo>
                    <a:close/>
                  </a:path>
                </a:pathLst>
              </a:custGeom>
              <a:solidFill>
                <a:srgbClr val="99CCCC"/>
              </a:solidFill>
              <a:ln w="9525">
                <a:noFill/>
                <a:round/>
                <a:headEnd/>
                <a:tailEnd/>
              </a:ln>
            </p:spPr>
            <p:txBody>
              <a:bodyPr/>
              <a:lstStyle/>
              <a:p>
                <a:endParaRPr lang="de-DE"/>
              </a:p>
            </p:txBody>
          </p:sp>
          <p:sp>
            <p:nvSpPr>
              <p:cNvPr id="45108" name="Freeform 51"/>
              <p:cNvSpPr>
                <a:spLocks/>
              </p:cNvSpPr>
              <p:nvPr/>
            </p:nvSpPr>
            <p:spPr bwMode="auto">
              <a:xfrm>
                <a:off x="3753" y="3314"/>
                <a:ext cx="48" cy="155"/>
              </a:xfrm>
              <a:custGeom>
                <a:avLst/>
                <a:gdLst>
                  <a:gd name="T0" fmla="*/ 0 w 96"/>
                  <a:gd name="T1" fmla="*/ 0 h 311"/>
                  <a:gd name="T2" fmla="*/ 1 w 96"/>
                  <a:gd name="T3" fmla="*/ 0 h 311"/>
                  <a:gd name="T4" fmla="*/ 1 w 96"/>
                  <a:gd name="T5" fmla="*/ 0 h 311"/>
                  <a:gd name="T6" fmla="*/ 1 w 96"/>
                  <a:gd name="T7" fmla="*/ 0 h 311"/>
                  <a:gd name="T8" fmla="*/ 1 w 96"/>
                  <a:gd name="T9" fmla="*/ 0 h 311"/>
                  <a:gd name="T10" fmla="*/ 1 w 96"/>
                  <a:gd name="T11" fmla="*/ 0 h 311"/>
                  <a:gd name="T12" fmla="*/ 1 w 96"/>
                  <a:gd name="T13" fmla="*/ 0 h 311"/>
                  <a:gd name="T14" fmla="*/ 1 w 96"/>
                  <a:gd name="T15" fmla="*/ 0 h 311"/>
                  <a:gd name="T16" fmla="*/ 1 w 96"/>
                  <a:gd name="T17" fmla="*/ 0 h 311"/>
                  <a:gd name="T18" fmla="*/ 1 w 96"/>
                  <a:gd name="T19" fmla="*/ 0 h 311"/>
                  <a:gd name="T20" fmla="*/ 1 w 96"/>
                  <a:gd name="T21" fmla="*/ 0 h 311"/>
                  <a:gd name="T22" fmla="*/ 1 w 96"/>
                  <a:gd name="T23" fmla="*/ 0 h 311"/>
                  <a:gd name="T24" fmla="*/ 1 w 96"/>
                  <a:gd name="T25" fmla="*/ 0 h 311"/>
                  <a:gd name="T26" fmla="*/ 1 w 96"/>
                  <a:gd name="T27" fmla="*/ 0 h 311"/>
                  <a:gd name="T28" fmla="*/ 1 w 96"/>
                  <a:gd name="T29" fmla="*/ 0 h 311"/>
                  <a:gd name="T30" fmla="*/ 0 w 96"/>
                  <a:gd name="T31" fmla="*/ 0 h 311"/>
                  <a:gd name="T32" fmla="*/ 0 w 96"/>
                  <a:gd name="T33" fmla="*/ 0 h 311"/>
                  <a:gd name="T34" fmla="*/ 0 w 96"/>
                  <a:gd name="T35" fmla="*/ 0 h 311"/>
                  <a:gd name="T36" fmla="*/ 0 w 96"/>
                  <a:gd name="T37" fmla="*/ 0 h 311"/>
                  <a:gd name="T38" fmla="*/ 0 w 96"/>
                  <a:gd name="T39" fmla="*/ 0 h 311"/>
                  <a:gd name="T40" fmla="*/ 0 w 96"/>
                  <a:gd name="T41" fmla="*/ 0 h 311"/>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6"/>
                  <a:gd name="T64" fmla="*/ 0 h 311"/>
                  <a:gd name="T65" fmla="*/ 96 w 96"/>
                  <a:gd name="T66" fmla="*/ 311 h 311"/>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6" h="311">
                    <a:moveTo>
                      <a:pt x="0" y="311"/>
                    </a:moveTo>
                    <a:lnTo>
                      <a:pt x="94" y="271"/>
                    </a:lnTo>
                    <a:lnTo>
                      <a:pt x="96" y="0"/>
                    </a:lnTo>
                    <a:lnTo>
                      <a:pt x="5" y="45"/>
                    </a:lnTo>
                    <a:lnTo>
                      <a:pt x="5" y="48"/>
                    </a:lnTo>
                    <a:lnTo>
                      <a:pt x="5" y="56"/>
                    </a:lnTo>
                    <a:lnTo>
                      <a:pt x="4" y="69"/>
                    </a:lnTo>
                    <a:lnTo>
                      <a:pt x="4" y="86"/>
                    </a:lnTo>
                    <a:lnTo>
                      <a:pt x="3" y="107"/>
                    </a:lnTo>
                    <a:lnTo>
                      <a:pt x="3" y="129"/>
                    </a:lnTo>
                    <a:lnTo>
                      <a:pt x="2" y="153"/>
                    </a:lnTo>
                    <a:lnTo>
                      <a:pt x="2" y="178"/>
                    </a:lnTo>
                    <a:lnTo>
                      <a:pt x="1" y="203"/>
                    </a:lnTo>
                    <a:lnTo>
                      <a:pt x="1" y="228"/>
                    </a:lnTo>
                    <a:lnTo>
                      <a:pt x="0" y="250"/>
                    </a:lnTo>
                    <a:lnTo>
                      <a:pt x="0" y="270"/>
                    </a:lnTo>
                    <a:lnTo>
                      <a:pt x="0" y="287"/>
                    </a:lnTo>
                    <a:lnTo>
                      <a:pt x="0" y="300"/>
                    </a:lnTo>
                    <a:lnTo>
                      <a:pt x="0" y="307"/>
                    </a:lnTo>
                    <a:lnTo>
                      <a:pt x="0" y="311"/>
                    </a:lnTo>
                  </a:path>
                </a:pathLst>
              </a:custGeom>
              <a:noFill/>
              <a:ln w="0">
                <a:solidFill>
                  <a:srgbClr val="000000"/>
                </a:solidFill>
                <a:round/>
                <a:headEnd/>
                <a:tailEnd/>
              </a:ln>
            </p:spPr>
            <p:txBody>
              <a:bodyPr/>
              <a:lstStyle/>
              <a:p>
                <a:endParaRPr lang="de-DE"/>
              </a:p>
            </p:txBody>
          </p:sp>
          <p:sp>
            <p:nvSpPr>
              <p:cNvPr id="45109" name="Freeform 52"/>
              <p:cNvSpPr>
                <a:spLocks/>
              </p:cNvSpPr>
              <p:nvPr/>
            </p:nvSpPr>
            <p:spPr bwMode="auto">
              <a:xfrm>
                <a:off x="1925" y="2549"/>
                <a:ext cx="2125" cy="665"/>
              </a:xfrm>
              <a:custGeom>
                <a:avLst/>
                <a:gdLst>
                  <a:gd name="T0" fmla="*/ 3 w 4248"/>
                  <a:gd name="T1" fmla="*/ 1 h 1331"/>
                  <a:gd name="T2" fmla="*/ 5 w 4248"/>
                  <a:gd name="T3" fmla="*/ 0 h 1331"/>
                  <a:gd name="T4" fmla="*/ 2 w 4248"/>
                  <a:gd name="T5" fmla="*/ 0 h 1331"/>
                  <a:gd name="T6" fmla="*/ 0 w 4248"/>
                  <a:gd name="T7" fmla="*/ 0 h 1331"/>
                  <a:gd name="T8" fmla="*/ 3 w 4248"/>
                  <a:gd name="T9" fmla="*/ 1 h 1331"/>
                  <a:gd name="T10" fmla="*/ 0 60000 65536"/>
                  <a:gd name="T11" fmla="*/ 0 60000 65536"/>
                  <a:gd name="T12" fmla="*/ 0 60000 65536"/>
                  <a:gd name="T13" fmla="*/ 0 60000 65536"/>
                  <a:gd name="T14" fmla="*/ 0 60000 65536"/>
                  <a:gd name="T15" fmla="*/ 0 w 4248"/>
                  <a:gd name="T16" fmla="*/ 0 h 1331"/>
                  <a:gd name="T17" fmla="*/ 4248 w 4248"/>
                  <a:gd name="T18" fmla="*/ 1331 h 1331"/>
                </a:gdLst>
                <a:ahLst/>
                <a:cxnLst>
                  <a:cxn ang="T10">
                    <a:pos x="T0" y="T1"/>
                  </a:cxn>
                  <a:cxn ang="T11">
                    <a:pos x="T2" y="T3"/>
                  </a:cxn>
                  <a:cxn ang="T12">
                    <a:pos x="T4" y="T5"/>
                  </a:cxn>
                  <a:cxn ang="T13">
                    <a:pos x="T6" y="T7"/>
                  </a:cxn>
                  <a:cxn ang="T14">
                    <a:pos x="T8" y="T9"/>
                  </a:cxn>
                </a:cxnLst>
                <a:rect l="T15" t="T16" r="T17" b="T18"/>
                <a:pathLst>
                  <a:path w="4248" h="1331">
                    <a:moveTo>
                      <a:pt x="2844" y="1331"/>
                    </a:moveTo>
                    <a:lnTo>
                      <a:pt x="4248" y="824"/>
                    </a:lnTo>
                    <a:lnTo>
                      <a:pt x="1422" y="0"/>
                    </a:lnTo>
                    <a:lnTo>
                      <a:pt x="0" y="330"/>
                    </a:lnTo>
                    <a:lnTo>
                      <a:pt x="2844" y="1331"/>
                    </a:lnTo>
                    <a:close/>
                  </a:path>
                </a:pathLst>
              </a:custGeom>
              <a:solidFill>
                <a:srgbClr val="E5E5E5"/>
              </a:solidFill>
              <a:ln w="9525">
                <a:noFill/>
                <a:round/>
                <a:headEnd/>
                <a:tailEnd/>
              </a:ln>
            </p:spPr>
            <p:txBody>
              <a:bodyPr/>
              <a:lstStyle/>
              <a:p>
                <a:endParaRPr lang="de-DE"/>
              </a:p>
            </p:txBody>
          </p:sp>
          <p:sp>
            <p:nvSpPr>
              <p:cNvPr id="45110" name="Freeform 53"/>
              <p:cNvSpPr>
                <a:spLocks/>
              </p:cNvSpPr>
              <p:nvPr/>
            </p:nvSpPr>
            <p:spPr bwMode="auto">
              <a:xfrm>
                <a:off x="1925" y="2549"/>
                <a:ext cx="2125" cy="665"/>
              </a:xfrm>
              <a:custGeom>
                <a:avLst/>
                <a:gdLst>
                  <a:gd name="T0" fmla="*/ 3 w 4248"/>
                  <a:gd name="T1" fmla="*/ 1 h 1331"/>
                  <a:gd name="T2" fmla="*/ 5 w 4248"/>
                  <a:gd name="T3" fmla="*/ 0 h 1331"/>
                  <a:gd name="T4" fmla="*/ 2 w 4248"/>
                  <a:gd name="T5" fmla="*/ 0 h 1331"/>
                  <a:gd name="T6" fmla="*/ 0 w 4248"/>
                  <a:gd name="T7" fmla="*/ 0 h 1331"/>
                  <a:gd name="T8" fmla="*/ 3 w 4248"/>
                  <a:gd name="T9" fmla="*/ 1 h 1331"/>
                  <a:gd name="T10" fmla="*/ 0 60000 65536"/>
                  <a:gd name="T11" fmla="*/ 0 60000 65536"/>
                  <a:gd name="T12" fmla="*/ 0 60000 65536"/>
                  <a:gd name="T13" fmla="*/ 0 60000 65536"/>
                  <a:gd name="T14" fmla="*/ 0 60000 65536"/>
                  <a:gd name="T15" fmla="*/ 0 w 4248"/>
                  <a:gd name="T16" fmla="*/ 0 h 1331"/>
                  <a:gd name="T17" fmla="*/ 4248 w 4248"/>
                  <a:gd name="T18" fmla="*/ 1331 h 1331"/>
                </a:gdLst>
                <a:ahLst/>
                <a:cxnLst>
                  <a:cxn ang="T10">
                    <a:pos x="T0" y="T1"/>
                  </a:cxn>
                  <a:cxn ang="T11">
                    <a:pos x="T2" y="T3"/>
                  </a:cxn>
                  <a:cxn ang="T12">
                    <a:pos x="T4" y="T5"/>
                  </a:cxn>
                  <a:cxn ang="T13">
                    <a:pos x="T6" y="T7"/>
                  </a:cxn>
                  <a:cxn ang="T14">
                    <a:pos x="T8" y="T9"/>
                  </a:cxn>
                </a:cxnLst>
                <a:rect l="T15" t="T16" r="T17" b="T18"/>
                <a:pathLst>
                  <a:path w="4248" h="1331">
                    <a:moveTo>
                      <a:pt x="2844" y="1331"/>
                    </a:moveTo>
                    <a:lnTo>
                      <a:pt x="4248" y="824"/>
                    </a:lnTo>
                    <a:lnTo>
                      <a:pt x="1422" y="0"/>
                    </a:lnTo>
                    <a:lnTo>
                      <a:pt x="0" y="330"/>
                    </a:lnTo>
                    <a:lnTo>
                      <a:pt x="2844" y="1331"/>
                    </a:lnTo>
                  </a:path>
                </a:pathLst>
              </a:custGeom>
              <a:noFill/>
              <a:ln w="0">
                <a:solidFill>
                  <a:srgbClr val="000000"/>
                </a:solidFill>
                <a:round/>
                <a:headEnd/>
                <a:tailEnd/>
              </a:ln>
            </p:spPr>
            <p:txBody>
              <a:bodyPr/>
              <a:lstStyle/>
              <a:p>
                <a:endParaRPr lang="de-DE"/>
              </a:p>
            </p:txBody>
          </p:sp>
          <p:sp>
            <p:nvSpPr>
              <p:cNvPr id="45111" name="Freeform 54"/>
              <p:cNvSpPr>
                <a:spLocks/>
              </p:cNvSpPr>
              <p:nvPr/>
            </p:nvSpPr>
            <p:spPr bwMode="auto">
              <a:xfrm>
                <a:off x="1852" y="2701"/>
                <a:ext cx="1453" cy="989"/>
              </a:xfrm>
              <a:custGeom>
                <a:avLst/>
                <a:gdLst>
                  <a:gd name="T0" fmla="*/ 3 w 2905"/>
                  <a:gd name="T1" fmla="*/ 1 h 1980"/>
                  <a:gd name="T2" fmla="*/ 0 w 2905"/>
                  <a:gd name="T3" fmla="*/ 0 h 1980"/>
                  <a:gd name="T4" fmla="*/ 1 w 2905"/>
                  <a:gd name="T5" fmla="*/ 0 h 1980"/>
                  <a:gd name="T6" fmla="*/ 3 w 2905"/>
                  <a:gd name="T7" fmla="*/ 0 h 1980"/>
                  <a:gd name="T8" fmla="*/ 3 w 2905"/>
                  <a:gd name="T9" fmla="*/ 1 h 1980"/>
                  <a:gd name="T10" fmla="*/ 0 60000 65536"/>
                  <a:gd name="T11" fmla="*/ 0 60000 65536"/>
                  <a:gd name="T12" fmla="*/ 0 60000 65536"/>
                  <a:gd name="T13" fmla="*/ 0 60000 65536"/>
                  <a:gd name="T14" fmla="*/ 0 60000 65536"/>
                  <a:gd name="T15" fmla="*/ 0 w 2905"/>
                  <a:gd name="T16" fmla="*/ 0 h 1980"/>
                  <a:gd name="T17" fmla="*/ 2905 w 2905"/>
                  <a:gd name="T18" fmla="*/ 1980 h 1980"/>
                </a:gdLst>
                <a:ahLst/>
                <a:cxnLst>
                  <a:cxn ang="T10">
                    <a:pos x="T0" y="T1"/>
                  </a:cxn>
                  <a:cxn ang="T11">
                    <a:pos x="T2" y="T3"/>
                  </a:cxn>
                  <a:cxn ang="T12">
                    <a:pos x="T4" y="T5"/>
                  </a:cxn>
                  <a:cxn ang="T13">
                    <a:pos x="T6" y="T7"/>
                  </a:cxn>
                  <a:cxn ang="T14">
                    <a:pos x="T8" y="T9"/>
                  </a:cxn>
                </a:cxnLst>
                <a:rect l="T15" t="T16" r="T17" b="T18"/>
                <a:pathLst>
                  <a:path w="2905" h="1980">
                    <a:moveTo>
                      <a:pt x="2887" y="1980"/>
                    </a:moveTo>
                    <a:lnTo>
                      <a:pt x="0" y="595"/>
                    </a:lnTo>
                    <a:lnTo>
                      <a:pt x="14" y="0"/>
                    </a:lnTo>
                    <a:lnTo>
                      <a:pt x="2905" y="942"/>
                    </a:lnTo>
                    <a:lnTo>
                      <a:pt x="2887" y="1980"/>
                    </a:lnTo>
                    <a:close/>
                  </a:path>
                </a:pathLst>
              </a:custGeom>
              <a:solidFill>
                <a:srgbClr val="FF0000"/>
              </a:solidFill>
              <a:ln w="9525">
                <a:noFill/>
                <a:round/>
                <a:headEnd/>
                <a:tailEnd/>
              </a:ln>
            </p:spPr>
            <p:txBody>
              <a:bodyPr/>
              <a:lstStyle/>
              <a:p>
                <a:endParaRPr lang="de-DE"/>
              </a:p>
            </p:txBody>
          </p:sp>
          <p:sp>
            <p:nvSpPr>
              <p:cNvPr id="45112" name="Freeform 55"/>
              <p:cNvSpPr>
                <a:spLocks/>
              </p:cNvSpPr>
              <p:nvPr/>
            </p:nvSpPr>
            <p:spPr bwMode="auto">
              <a:xfrm>
                <a:off x="1852" y="2701"/>
                <a:ext cx="1453" cy="989"/>
              </a:xfrm>
              <a:custGeom>
                <a:avLst/>
                <a:gdLst>
                  <a:gd name="T0" fmla="*/ 3 w 2905"/>
                  <a:gd name="T1" fmla="*/ 1 h 1980"/>
                  <a:gd name="T2" fmla="*/ 0 w 2905"/>
                  <a:gd name="T3" fmla="*/ 0 h 1980"/>
                  <a:gd name="T4" fmla="*/ 1 w 2905"/>
                  <a:gd name="T5" fmla="*/ 0 h 1980"/>
                  <a:gd name="T6" fmla="*/ 3 w 2905"/>
                  <a:gd name="T7" fmla="*/ 0 h 1980"/>
                  <a:gd name="T8" fmla="*/ 3 w 2905"/>
                  <a:gd name="T9" fmla="*/ 1 h 1980"/>
                  <a:gd name="T10" fmla="*/ 0 60000 65536"/>
                  <a:gd name="T11" fmla="*/ 0 60000 65536"/>
                  <a:gd name="T12" fmla="*/ 0 60000 65536"/>
                  <a:gd name="T13" fmla="*/ 0 60000 65536"/>
                  <a:gd name="T14" fmla="*/ 0 60000 65536"/>
                  <a:gd name="T15" fmla="*/ 0 w 2905"/>
                  <a:gd name="T16" fmla="*/ 0 h 1980"/>
                  <a:gd name="T17" fmla="*/ 2905 w 2905"/>
                  <a:gd name="T18" fmla="*/ 1980 h 1980"/>
                </a:gdLst>
                <a:ahLst/>
                <a:cxnLst>
                  <a:cxn ang="T10">
                    <a:pos x="T0" y="T1"/>
                  </a:cxn>
                  <a:cxn ang="T11">
                    <a:pos x="T2" y="T3"/>
                  </a:cxn>
                  <a:cxn ang="T12">
                    <a:pos x="T4" y="T5"/>
                  </a:cxn>
                  <a:cxn ang="T13">
                    <a:pos x="T6" y="T7"/>
                  </a:cxn>
                  <a:cxn ang="T14">
                    <a:pos x="T8" y="T9"/>
                  </a:cxn>
                </a:cxnLst>
                <a:rect l="T15" t="T16" r="T17" b="T18"/>
                <a:pathLst>
                  <a:path w="2905" h="1980">
                    <a:moveTo>
                      <a:pt x="2887" y="1980"/>
                    </a:moveTo>
                    <a:lnTo>
                      <a:pt x="0" y="595"/>
                    </a:lnTo>
                    <a:lnTo>
                      <a:pt x="14" y="0"/>
                    </a:lnTo>
                    <a:lnTo>
                      <a:pt x="2905" y="942"/>
                    </a:lnTo>
                    <a:lnTo>
                      <a:pt x="2887" y="1980"/>
                    </a:lnTo>
                  </a:path>
                </a:pathLst>
              </a:custGeom>
              <a:noFill/>
              <a:ln w="0">
                <a:solidFill>
                  <a:srgbClr val="000000"/>
                </a:solidFill>
                <a:round/>
                <a:headEnd/>
                <a:tailEnd/>
              </a:ln>
            </p:spPr>
            <p:txBody>
              <a:bodyPr/>
              <a:lstStyle/>
              <a:p>
                <a:endParaRPr lang="de-DE"/>
              </a:p>
            </p:txBody>
          </p:sp>
          <p:sp>
            <p:nvSpPr>
              <p:cNvPr id="45113" name="Freeform 56"/>
              <p:cNvSpPr>
                <a:spLocks/>
              </p:cNvSpPr>
              <p:nvPr/>
            </p:nvSpPr>
            <p:spPr bwMode="auto">
              <a:xfrm>
                <a:off x="1861" y="2688"/>
                <a:ext cx="1487" cy="483"/>
              </a:xfrm>
              <a:custGeom>
                <a:avLst/>
                <a:gdLst>
                  <a:gd name="T0" fmla="*/ 3 w 2973"/>
                  <a:gd name="T1" fmla="*/ 1 h 966"/>
                  <a:gd name="T2" fmla="*/ 3 w 2973"/>
                  <a:gd name="T3" fmla="*/ 1 h 966"/>
                  <a:gd name="T4" fmla="*/ 0 w 2973"/>
                  <a:gd name="T5" fmla="*/ 1 h 966"/>
                  <a:gd name="T6" fmla="*/ 1 w 2973"/>
                  <a:gd name="T7" fmla="*/ 0 h 966"/>
                  <a:gd name="T8" fmla="*/ 1 w 2973"/>
                  <a:gd name="T9" fmla="*/ 1 h 966"/>
                  <a:gd name="T10" fmla="*/ 1 w 2973"/>
                  <a:gd name="T11" fmla="*/ 1 h 966"/>
                  <a:gd name="T12" fmla="*/ 1 w 2973"/>
                  <a:gd name="T13" fmla="*/ 1 h 966"/>
                  <a:gd name="T14" fmla="*/ 1 w 2973"/>
                  <a:gd name="T15" fmla="*/ 1 h 966"/>
                  <a:gd name="T16" fmla="*/ 1 w 2973"/>
                  <a:gd name="T17" fmla="*/ 1 h 966"/>
                  <a:gd name="T18" fmla="*/ 1 w 2973"/>
                  <a:gd name="T19" fmla="*/ 1 h 966"/>
                  <a:gd name="T20" fmla="*/ 1 w 2973"/>
                  <a:gd name="T21" fmla="*/ 1 h 966"/>
                  <a:gd name="T22" fmla="*/ 1 w 2973"/>
                  <a:gd name="T23" fmla="*/ 1 h 966"/>
                  <a:gd name="T24" fmla="*/ 1 w 2973"/>
                  <a:gd name="T25" fmla="*/ 1 h 966"/>
                  <a:gd name="T26" fmla="*/ 1 w 2973"/>
                  <a:gd name="T27" fmla="*/ 1 h 966"/>
                  <a:gd name="T28" fmla="*/ 1 w 2973"/>
                  <a:gd name="T29" fmla="*/ 1 h 966"/>
                  <a:gd name="T30" fmla="*/ 1 w 2973"/>
                  <a:gd name="T31" fmla="*/ 1 h 966"/>
                  <a:gd name="T32" fmla="*/ 2 w 2973"/>
                  <a:gd name="T33" fmla="*/ 1 h 966"/>
                  <a:gd name="T34" fmla="*/ 2 w 2973"/>
                  <a:gd name="T35" fmla="*/ 1 h 966"/>
                  <a:gd name="T36" fmla="*/ 2 w 2973"/>
                  <a:gd name="T37" fmla="*/ 1 h 966"/>
                  <a:gd name="T38" fmla="*/ 2 w 2973"/>
                  <a:gd name="T39" fmla="*/ 1 h 966"/>
                  <a:gd name="T40" fmla="*/ 2 w 2973"/>
                  <a:gd name="T41" fmla="*/ 1 h 966"/>
                  <a:gd name="T42" fmla="*/ 2 w 2973"/>
                  <a:gd name="T43" fmla="*/ 1 h 966"/>
                  <a:gd name="T44" fmla="*/ 2 w 2973"/>
                  <a:gd name="T45" fmla="*/ 1 h 966"/>
                  <a:gd name="T46" fmla="*/ 3 w 2973"/>
                  <a:gd name="T47" fmla="*/ 1 h 966"/>
                  <a:gd name="T48" fmla="*/ 3 w 2973"/>
                  <a:gd name="T49" fmla="*/ 1 h 966"/>
                  <a:gd name="T50" fmla="*/ 3 w 2973"/>
                  <a:gd name="T51" fmla="*/ 1 h 966"/>
                  <a:gd name="T52" fmla="*/ 3 w 2973"/>
                  <a:gd name="T53" fmla="*/ 1 h 966"/>
                  <a:gd name="T54" fmla="*/ 3 w 2973"/>
                  <a:gd name="T55" fmla="*/ 1 h 966"/>
                  <a:gd name="T56" fmla="*/ 3 w 2973"/>
                  <a:gd name="T57" fmla="*/ 1 h 966"/>
                  <a:gd name="T58" fmla="*/ 3 w 2973"/>
                  <a:gd name="T59" fmla="*/ 1 h 966"/>
                  <a:gd name="T60" fmla="*/ 3 w 2973"/>
                  <a:gd name="T61" fmla="*/ 1 h 966"/>
                  <a:gd name="T62" fmla="*/ 3 w 2973"/>
                  <a:gd name="T63" fmla="*/ 1 h 966"/>
                  <a:gd name="T64" fmla="*/ 3 w 2973"/>
                  <a:gd name="T65" fmla="*/ 1 h 966"/>
                  <a:gd name="T66" fmla="*/ 3 w 2973"/>
                  <a:gd name="T67" fmla="*/ 1 h 966"/>
                  <a:gd name="T68" fmla="*/ 3 w 2973"/>
                  <a:gd name="T69" fmla="*/ 1 h 966"/>
                  <a:gd name="T70" fmla="*/ 3 w 2973"/>
                  <a:gd name="T71" fmla="*/ 1 h 96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973"/>
                  <a:gd name="T109" fmla="*/ 0 h 966"/>
                  <a:gd name="T110" fmla="*/ 2973 w 2973"/>
                  <a:gd name="T111" fmla="*/ 966 h 96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973" h="966">
                    <a:moveTo>
                      <a:pt x="2973" y="933"/>
                    </a:moveTo>
                    <a:lnTo>
                      <a:pt x="2890" y="966"/>
                    </a:lnTo>
                    <a:lnTo>
                      <a:pt x="0" y="28"/>
                    </a:lnTo>
                    <a:lnTo>
                      <a:pt x="84" y="0"/>
                    </a:lnTo>
                    <a:lnTo>
                      <a:pt x="93" y="3"/>
                    </a:lnTo>
                    <a:lnTo>
                      <a:pt x="117" y="10"/>
                    </a:lnTo>
                    <a:lnTo>
                      <a:pt x="156" y="22"/>
                    </a:lnTo>
                    <a:lnTo>
                      <a:pt x="209" y="40"/>
                    </a:lnTo>
                    <a:lnTo>
                      <a:pt x="274" y="61"/>
                    </a:lnTo>
                    <a:lnTo>
                      <a:pt x="351" y="86"/>
                    </a:lnTo>
                    <a:lnTo>
                      <a:pt x="439" y="113"/>
                    </a:lnTo>
                    <a:lnTo>
                      <a:pt x="536" y="145"/>
                    </a:lnTo>
                    <a:lnTo>
                      <a:pt x="642" y="179"/>
                    </a:lnTo>
                    <a:lnTo>
                      <a:pt x="754" y="215"/>
                    </a:lnTo>
                    <a:lnTo>
                      <a:pt x="873" y="254"/>
                    </a:lnTo>
                    <a:lnTo>
                      <a:pt x="999" y="294"/>
                    </a:lnTo>
                    <a:lnTo>
                      <a:pt x="1127" y="335"/>
                    </a:lnTo>
                    <a:lnTo>
                      <a:pt x="1260" y="378"/>
                    </a:lnTo>
                    <a:lnTo>
                      <a:pt x="1393" y="421"/>
                    </a:lnTo>
                    <a:lnTo>
                      <a:pt x="1529" y="464"/>
                    </a:lnTo>
                    <a:lnTo>
                      <a:pt x="1665" y="509"/>
                    </a:lnTo>
                    <a:lnTo>
                      <a:pt x="1798" y="551"/>
                    </a:lnTo>
                    <a:lnTo>
                      <a:pt x="1931" y="595"/>
                    </a:lnTo>
                    <a:lnTo>
                      <a:pt x="2059" y="636"/>
                    </a:lnTo>
                    <a:lnTo>
                      <a:pt x="2184" y="677"/>
                    </a:lnTo>
                    <a:lnTo>
                      <a:pt x="2303" y="715"/>
                    </a:lnTo>
                    <a:lnTo>
                      <a:pt x="2416" y="751"/>
                    </a:lnTo>
                    <a:lnTo>
                      <a:pt x="2522" y="785"/>
                    </a:lnTo>
                    <a:lnTo>
                      <a:pt x="2619" y="817"/>
                    </a:lnTo>
                    <a:lnTo>
                      <a:pt x="2707" y="845"/>
                    </a:lnTo>
                    <a:lnTo>
                      <a:pt x="2784" y="870"/>
                    </a:lnTo>
                    <a:lnTo>
                      <a:pt x="2849" y="892"/>
                    </a:lnTo>
                    <a:lnTo>
                      <a:pt x="2902" y="909"/>
                    </a:lnTo>
                    <a:lnTo>
                      <a:pt x="2941" y="922"/>
                    </a:lnTo>
                    <a:lnTo>
                      <a:pt x="2965" y="930"/>
                    </a:lnTo>
                    <a:lnTo>
                      <a:pt x="2973" y="933"/>
                    </a:lnTo>
                    <a:close/>
                  </a:path>
                </a:pathLst>
              </a:custGeom>
              <a:solidFill>
                <a:srgbClr val="FF9999"/>
              </a:solidFill>
              <a:ln w="9525">
                <a:noFill/>
                <a:round/>
                <a:headEnd/>
                <a:tailEnd/>
              </a:ln>
            </p:spPr>
            <p:txBody>
              <a:bodyPr/>
              <a:lstStyle/>
              <a:p>
                <a:endParaRPr lang="de-DE"/>
              </a:p>
            </p:txBody>
          </p:sp>
          <p:sp>
            <p:nvSpPr>
              <p:cNvPr id="45114" name="Freeform 57"/>
              <p:cNvSpPr>
                <a:spLocks/>
              </p:cNvSpPr>
              <p:nvPr/>
            </p:nvSpPr>
            <p:spPr bwMode="auto">
              <a:xfrm>
                <a:off x="1861" y="2688"/>
                <a:ext cx="1487" cy="483"/>
              </a:xfrm>
              <a:custGeom>
                <a:avLst/>
                <a:gdLst>
                  <a:gd name="T0" fmla="*/ 3 w 2973"/>
                  <a:gd name="T1" fmla="*/ 1 h 966"/>
                  <a:gd name="T2" fmla="*/ 3 w 2973"/>
                  <a:gd name="T3" fmla="*/ 1 h 966"/>
                  <a:gd name="T4" fmla="*/ 0 w 2973"/>
                  <a:gd name="T5" fmla="*/ 1 h 966"/>
                  <a:gd name="T6" fmla="*/ 1 w 2973"/>
                  <a:gd name="T7" fmla="*/ 0 h 966"/>
                  <a:gd name="T8" fmla="*/ 1 w 2973"/>
                  <a:gd name="T9" fmla="*/ 0 h 966"/>
                  <a:gd name="T10" fmla="*/ 1 w 2973"/>
                  <a:gd name="T11" fmla="*/ 1 h 966"/>
                  <a:gd name="T12" fmla="*/ 1 w 2973"/>
                  <a:gd name="T13" fmla="*/ 1 h 966"/>
                  <a:gd name="T14" fmla="*/ 1 w 2973"/>
                  <a:gd name="T15" fmla="*/ 1 h 966"/>
                  <a:gd name="T16" fmla="*/ 1 w 2973"/>
                  <a:gd name="T17" fmla="*/ 1 h 966"/>
                  <a:gd name="T18" fmla="*/ 1 w 2973"/>
                  <a:gd name="T19" fmla="*/ 1 h 966"/>
                  <a:gd name="T20" fmla="*/ 1 w 2973"/>
                  <a:gd name="T21" fmla="*/ 1 h 966"/>
                  <a:gd name="T22" fmla="*/ 1 w 2973"/>
                  <a:gd name="T23" fmla="*/ 1 h 966"/>
                  <a:gd name="T24" fmla="*/ 1 w 2973"/>
                  <a:gd name="T25" fmla="*/ 1 h 966"/>
                  <a:gd name="T26" fmla="*/ 1 w 2973"/>
                  <a:gd name="T27" fmla="*/ 1 h 966"/>
                  <a:gd name="T28" fmla="*/ 1 w 2973"/>
                  <a:gd name="T29" fmla="*/ 1 h 966"/>
                  <a:gd name="T30" fmla="*/ 1 w 2973"/>
                  <a:gd name="T31" fmla="*/ 1 h 966"/>
                  <a:gd name="T32" fmla="*/ 1 w 2973"/>
                  <a:gd name="T33" fmla="*/ 1 h 966"/>
                  <a:gd name="T34" fmla="*/ 2 w 2973"/>
                  <a:gd name="T35" fmla="*/ 1 h 966"/>
                  <a:gd name="T36" fmla="*/ 2 w 2973"/>
                  <a:gd name="T37" fmla="*/ 1 h 966"/>
                  <a:gd name="T38" fmla="*/ 2 w 2973"/>
                  <a:gd name="T39" fmla="*/ 1 h 966"/>
                  <a:gd name="T40" fmla="*/ 2 w 2973"/>
                  <a:gd name="T41" fmla="*/ 1 h 966"/>
                  <a:gd name="T42" fmla="*/ 2 w 2973"/>
                  <a:gd name="T43" fmla="*/ 1 h 966"/>
                  <a:gd name="T44" fmla="*/ 2 w 2973"/>
                  <a:gd name="T45" fmla="*/ 1 h 966"/>
                  <a:gd name="T46" fmla="*/ 2 w 2973"/>
                  <a:gd name="T47" fmla="*/ 1 h 966"/>
                  <a:gd name="T48" fmla="*/ 3 w 2973"/>
                  <a:gd name="T49" fmla="*/ 1 h 966"/>
                  <a:gd name="T50" fmla="*/ 3 w 2973"/>
                  <a:gd name="T51" fmla="*/ 1 h 966"/>
                  <a:gd name="T52" fmla="*/ 3 w 2973"/>
                  <a:gd name="T53" fmla="*/ 1 h 966"/>
                  <a:gd name="T54" fmla="*/ 3 w 2973"/>
                  <a:gd name="T55" fmla="*/ 1 h 966"/>
                  <a:gd name="T56" fmla="*/ 3 w 2973"/>
                  <a:gd name="T57" fmla="*/ 1 h 966"/>
                  <a:gd name="T58" fmla="*/ 3 w 2973"/>
                  <a:gd name="T59" fmla="*/ 1 h 966"/>
                  <a:gd name="T60" fmla="*/ 3 w 2973"/>
                  <a:gd name="T61" fmla="*/ 1 h 966"/>
                  <a:gd name="T62" fmla="*/ 3 w 2973"/>
                  <a:gd name="T63" fmla="*/ 1 h 966"/>
                  <a:gd name="T64" fmla="*/ 3 w 2973"/>
                  <a:gd name="T65" fmla="*/ 1 h 966"/>
                  <a:gd name="T66" fmla="*/ 3 w 2973"/>
                  <a:gd name="T67" fmla="*/ 1 h 966"/>
                  <a:gd name="T68" fmla="*/ 3 w 2973"/>
                  <a:gd name="T69" fmla="*/ 1 h 966"/>
                  <a:gd name="T70" fmla="*/ 3 w 2973"/>
                  <a:gd name="T71" fmla="*/ 1 h 966"/>
                  <a:gd name="T72" fmla="*/ 3 w 2973"/>
                  <a:gd name="T73" fmla="*/ 1 h 96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2973"/>
                  <a:gd name="T112" fmla="*/ 0 h 966"/>
                  <a:gd name="T113" fmla="*/ 2973 w 2973"/>
                  <a:gd name="T114" fmla="*/ 966 h 96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2973" h="966">
                    <a:moveTo>
                      <a:pt x="2973" y="933"/>
                    </a:moveTo>
                    <a:lnTo>
                      <a:pt x="2890" y="966"/>
                    </a:lnTo>
                    <a:lnTo>
                      <a:pt x="0" y="28"/>
                    </a:lnTo>
                    <a:lnTo>
                      <a:pt x="84" y="0"/>
                    </a:lnTo>
                    <a:lnTo>
                      <a:pt x="93" y="3"/>
                    </a:lnTo>
                    <a:lnTo>
                      <a:pt x="117" y="10"/>
                    </a:lnTo>
                    <a:lnTo>
                      <a:pt x="156" y="22"/>
                    </a:lnTo>
                    <a:lnTo>
                      <a:pt x="209" y="40"/>
                    </a:lnTo>
                    <a:lnTo>
                      <a:pt x="274" y="61"/>
                    </a:lnTo>
                    <a:lnTo>
                      <a:pt x="351" y="86"/>
                    </a:lnTo>
                    <a:lnTo>
                      <a:pt x="439" y="113"/>
                    </a:lnTo>
                    <a:lnTo>
                      <a:pt x="536" y="145"/>
                    </a:lnTo>
                    <a:lnTo>
                      <a:pt x="642" y="179"/>
                    </a:lnTo>
                    <a:lnTo>
                      <a:pt x="754" y="215"/>
                    </a:lnTo>
                    <a:lnTo>
                      <a:pt x="873" y="254"/>
                    </a:lnTo>
                    <a:lnTo>
                      <a:pt x="999" y="294"/>
                    </a:lnTo>
                    <a:lnTo>
                      <a:pt x="1127" y="335"/>
                    </a:lnTo>
                    <a:lnTo>
                      <a:pt x="1260" y="378"/>
                    </a:lnTo>
                    <a:lnTo>
                      <a:pt x="1393" y="421"/>
                    </a:lnTo>
                    <a:lnTo>
                      <a:pt x="1529" y="464"/>
                    </a:lnTo>
                    <a:lnTo>
                      <a:pt x="1665" y="509"/>
                    </a:lnTo>
                    <a:lnTo>
                      <a:pt x="1798" y="551"/>
                    </a:lnTo>
                    <a:lnTo>
                      <a:pt x="1931" y="595"/>
                    </a:lnTo>
                    <a:lnTo>
                      <a:pt x="2059" y="636"/>
                    </a:lnTo>
                    <a:lnTo>
                      <a:pt x="2184" y="677"/>
                    </a:lnTo>
                    <a:lnTo>
                      <a:pt x="2303" y="715"/>
                    </a:lnTo>
                    <a:lnTo>
                      <a:pt x="2416" y="751"/>
                    </a:lnTo>
                    <a:lnTo>
                      <a:pt x="2522" y="785"/>
                    </a:lnTo>
                    <a:lnTo>
                      <a:pt x="2619" y="817"/>
                    </a:lnTo>
                    <a:lnTo>
                      <a:pt x="2707" y="845"/>
                    </a:lnTo>
                    <a:lnTo>
                      <a:pt x="2784" y="870"/>
                    </a:lnTo>
                    <a:lnTo>
                      <a:pt x="2849" y="892"/>
                    </a:lnTo>
                    <a:lnTo>
                      <a:pt x="2902" y="909"/>
                    </a:lnTo>
                    <a:lnTo>
                      <a:pt x="2941" y="922"/>
                    </a:lnTo>
                    <a:lnTo>
                      <a:pt x="2965" y="930"/>
                    </a:lnTo>
                    <a:lnTo>
                      <a:pt x="2973" y="933"/>
                    </a:lnTo>
                  </a:path>
                </a:pathLst>
              </a:custGeom>
              <a:solidFill>
                <a:srgbClr val="FF0000"/>
              </a:solidFill>
              <a:ln w="0">
                <a:solidFill>
                  <a:srgbClr val="000000"/>
                </a:solidFill>
                <a:round/>
                <a:headEnd/>
                <a:tailEnd/>
              </a:ln>
            </p:spPr>
            <p:txBody>
              <a:bodyPr/>
              <a:lstStyle/>
              <a:p>
                <a:endParaRPr lang="de-DE"/>
              </a:p>
            </p:txBody>
          </p:sp>
          <p:sp>
            <p:nvSpPr>
              <p:cNvPr id="45115" name="Freeform 58"/>
              <p:cNvSpPr>
                <a:spLocks/>
              </p:cNvSpPr>
              <p:nvPr/>
            </p:nvSpPr>
            <p:spPr bwMode="auto">
              <a:xfrm>
                <a:off x="3302" y="3155"/>
                <a:ext cx="45" cy="536"/>
              </a:xfrm>
              <a:custGeom>
                <a:avLst/>
                <a:gdLst>
                  <a:gd name="T0" fmla="*/ 0 w 91"/>
                  <a:gd name="T1" fmla="*/ 1 h 1074"/>
                  <a:gd name="T2" fmla="*/ 0 w 91"/>
                  <a:gd name="T3" fmla="*/ 0 h 1074"/>
                  <a:gd name="T4" fmla="*/ 0 w 91"/>
                  <a:gd name="T5" fmla="*/ 0 h 1074"/>
                  <a:gd name="T6" fmla="*/ 0 w 91"/>
                  <a:gd name="T7" fmla="*/ 1 h 1074"/>
                  <a:gd name="T8" fmla="*/ 0 w 91"/>
                  <a:gd name="T9" fmla="*/ 1 h 1074"/>
                  <a:gd name="T10" fmla="*/ 0 60000 65536"/>
                  <a:gd name="T11" fmla="*/ 0 60000 65536"/>
                  <a:gd name="T12" fmla="*/ 0 60000 65536"/>
                  <a:gd name="T13" fmla="*/ 0 60000 65536"/>
                  <a:gd name="T14" fmla="*/ 0 60000 65536"/>
                  <a:gd name="T15" fmla="*/ 0 w 91"/>
                  <a:gd name="T16" fmla="*/ 0 h 1074"/>
                  <a:gd name="T17" fmla="*/ 91 w 91"/>
                  <a:gd name="T18" fmla="*/ 1074 h 1074"/>
                </a:gdLst>
                <a:ahLst/>
                <a:cxnLst>
                  <a:cxn ang="T10">
                    <a:pos x="T0" y="T1"/>
                  </a:cxn>
                  <a:cxn ang="T11">
                    <a:pos x="T2" y="T3"/>
                  </a:cxn>
                  <a:cxn ang="T12">
                    <a:pos x="T4" y="T5"/>
                  </a:cxn>
                  <a:cxn ang="T13">
                    <a:pos x="T6" y="T7"/>
                  </a:cxn>
                  <a:cxn ang="T14">
                    <a:pos x="T8" y="T9"/>
                  </a:cxn>
                </a:cxnLst>
                <a:rect l="T15" t="T16" r="T17" b="T18"/>
                <a:pathLst>
                  <a:path w="91" h="1074">
                    <a:moveTo>
                      <a:pt x="85" y="1040"/>
                    </a:moveTo>
                    <a:lnTo>
                      <a:pt x="91" y="0"/>
                    </a:lnTo>
                    <a:lnTo>
                      <a:pt x="5" y="33"/>
                    </a:lnTo>
                    <a:lnTo>
                      <a:pt x="0" y="1074"/>
                    </a:lnTo>
                    <a:lnTo>
                      <a:pt x="85" y="1040"/>
                    </a:lnTo>
                    <a:close/>
                  </a:path>
                </a:pathLst>
              </a:custGeom>
              <a:solidFill>
                <a:srgbClr val="FF9999"/>
              </a:solidFill>
              <a:ln w="9525">
                <a:noFill/>
                <a:round/>
                <a:headEnd/>
                <a:tailEnd/>
              </a:ln>
            </p:spPr>
            <p:txBody>
              <a:bodyPr/>
              <a:lstStyle/>
              <a:p>
                <a:endParaRPr lang="de-DE"/>
              </a:p>
            </p:txBody>
          </p:sp>
          <p:sp>
            <p:nvSpPr>
              <p:cNvPr id="45116" name="Freeform 59"/>
              <p:cNvSpPr>
                <a:spLocks/>
              </p:cNvSpPr>
              <p:nvPr/>
            </p:nvSpPr>
            <p:spPr bwMode="auto">
              <a:xfrm>
                <a:off x="3302" y="3155"/>
                <a:ext cx="45" cy="536"/>
              </a:xfrm>
              <a:custGeom>
                <a:avLst/>
                <a:gdLst>
                  <a:gd name="T0" fmla="*/ 0 w 91"/>
                  <a:gd name="T1" fmla="*/ 1 h 1074"/>
                  <a:gd name="T2" fmla="*/ 0 w 91"/>
                  <a:gd name="T3" fmla="*/ 0 h 1074"/>
                  <a:gd name="T4" fmla="*/ 0 w 91"/>
                  <a:gd name="T5" fmla="*/ 0 h 1074"/>
                  <a:gd name="T6" fmla="*/ 0 w 91"/>
                  <a:gd name="T7" fmla="*/ 1 h 1074"/>
                  <a:gd name="T8" fmla="*/ 0 w 91"/>
                  <a:gd name="T9" fmla="*/ 1 h 1074"/>
                  <a:gd name="T10" fmla="*/ 0 60000 65536"/>
                  <a:gd name="T11" fmla="*/ 0 60000 65536"/>
                  <a:gd name="T12" fmla="*/ 0 60000 65536"/>
                  <a:gd name="T13" fmla="*/ 0 60000 65536"/>
                  <a:gd name="T14" fmla="*/ 0 60000 65536"/>
                  <a:gd name="T15" fmla="*/ 0 w 91"/>
                  <a:gd name="T16" fmla="*/ 0 h 1074"/>
                  <a:gd name="T17" fmla="*/ 91 w 91"/>
                  <a:gd name="T18" fmla="*/ 1074 h 1074"/>
                </a:gdLst>
                <a:ahLst/>
                <a:cxnLst>
                  <a:cxn ang="T10">
                    <a:pos x="T0" y="T1"/>
                  </a:cxn>
                  <a:cxn ang="T11">
                    <a:pos x="T2" y="T3"/>
                  </a:cxn>
                  <a:cxn ang="T12">
                    <a:pos x="T4" y="T5"/>
                  </a:cxn>
                  <a:cxn ang="T13">
                    <a:pos x="T6" y="T7"/>
                  </a:cxn>
                  <a:cxn ang="T14">
                    <a:pos x="T8" y="T9"/>
                  </a:cxn>
                </a:cxnLst>
                <a:rect l="T15" t="T16" r="T17" b="T18"/>
                <a:pathLst>
                  <a:path w="91" h="1074">
                    <a:moveTo>
                      <a:pt x="85" y="1040"/>
                    </a:moveTo>
                    <a:lnTo>
                      <a:pt x="91" y="0"/>
                    </a:lnTo>
                    <a:lnTo>
                      <a:pt x="5" y="33"/>
                    </a:lnTo>
                    <a:lnTo>
                      <a:pt x="0" y="1074"/>
                    </a:lnTo>
                    <a:lnTo>
                      <a:pt x="85" y="1040"/>
                    </a:lnTo>
                  </a:path>
                </a:pathLst>
              </a:custGeom>
              <a:solidFill>
                <a:srgbClr val="FF0000"/>
              </a:solidFill>
              <a:ln w="0">
                <a:solidFill>
                  <a:srgbClr val="000000"/>
                </a:solidFill>
                <a:round/>
                <a:headEnd/>
                <a:tailEnd/>
              </a:ln>
            </p:spPr>
            <p:txBody>
              <a:bodyPr/>
              <a:lstStyle/>
              <a:p>
                <a:endParaRPr lang="de-DE"/>
              </a:p>
            </p:txBody>
          </p:sp>
          <p:sp>
            <p:nvSpPr>
              <p:cNvPr id="45117" name="Freeform 60"/>
              <p:cNvSpPr>
                <a:spLocks/>
              </p:cNvSpPr>
              <p:nvPr/>
            </p:nvSpPr>
            <p:spPr bwMode="auto">
              <a:xfrm>
                <a:off x="912" y="2736"/>
                <a:ext cx="1558" cy="520"/>
              </a:xfrm>
              <a:custGeom>
                <a:avLst/>
                <a:gdLst>
                  <a:gd name="T0" fmla="*/ 0 w 3116"/>
                  <a:gd name="T1" fmla="*/ 1 h 1040"/>
                  <a:gd name="T2" fmla="*/ 2 w 3116"/>
                  <a:gd name="T3" fmla="*/ 0 h 1040"/>
                  <a:gd name="T4" fmla="*/ 3 w 3116"/>
                  <a:gd name="T5" fmla="*/ 1 h 1040"/>
                  <a:gd name="T6" fmla="*/ 2 w 3116"/>
                  <a:gd name="T7" fmla="*/ 1 h 1040"/>
                  <a:gd name="T8" fmla="*/ 0 w 3116"/>
                  <a:gd name="T9" fmla="*/ 1 h 1040"/>
                  <a:gd name="T10" fmla="*/ 0 60000 65536"/>
                  <a:gd name="T11" fmla="*/ 0 60000 65536"/>
                  <a:gd name="T12" fmla="*/ 0 60000 65536"/>
                  <a:gd name="T13" fmla="*/ 0 60000 65536"/>
                  <a:gd name="T14" fmla="*/ 0 60000 65536"/>
                  <a:gd name="T15" fmla="*/ 0 w 3116"/>
                  <a:gd name="T16" fmla="*/ 0 h 1040"/>
                  <a:gd name="T17" fmla="*/ 3116 w 3116"/>
                  <a:gd name="T18" fmla="*/ 1040 h 1040"/>
                </a:gdLst>
                <a:ahLst/>
                <a:cxnLst>
                  <a:cxn ang="T10">
                    <a:pos x="T0" y="T1"/>
                  </a:cxn>
                  <a:cxn ang="T11">
                    <a:pos x="T2" y="T3"/>
                  </a:cxn>
                  <a:cxn ang="T12">
                    <a:pos x="T4" y="T5"/>
                  </a:cxn>
                  <a:cxn ang="T13">
                    <a:pos x="T6" y="T7"/>
                  </a:cxn>
                  <a:cxn ang="T14">
                    <a:pos x="T8" y="T9"/>
                  </a:cxn>
                </a:cxnLst>
                <a:rect l="T15" t="T16" r="T17" b="T18"/>
                <a:pathLst>
                  <a:path w="3116" h="1040">
                    <a:moveTo>
                      <a:pt x="0" y="454"/>
                    </a:moveTo>
                    <a:lnTo>
                      <a:pt x="1894" y="0"/>
                    </a:lnTo>
                    <a:lnTo>
                      <a:pt x="3116" y="436"/>
                    </a:lnTo>
                    <a:lnTo>
                      <a:pt x="1281" y="1040"/>
                    </a:lnTo>
                    <a:lnTo>
                      <a:pt x="0" y="454"/>
                    </a:lnTo>
                    <a:close/>
                  </a:path>
                </a:pathLst>
              </a:custGeom>
              <a:solidFill>
                <a:srgbClr val="E5E5E5"/>
              </a:solidFill>
              <a:ln w="9525">
                <a:noFill/>
                <a:round/>
                <a:headEnd/>
                <a:tailEnd/>
              </a:ln>
            </p:spPr>
            <p:txBody>
              <a:bodyPr/>
              <a:lstStyle/>
              <a:p>
                <a:endParaRPr lang="de-DE"/>
              </a:p>
            </p:txBody>
          </p:sp>
          <p:sp>
            <p:nvSpPr>
              <p:cNvPr id="45118" name="Freeform 61"/>
              <p:cNvSpPr>
                <a:spLocks/>
              </p:cNvSpPr>
              <p:nvPr/>
            </p:nvSpPr>
            <p:spPr bwMode="auto">
              <a:xfrm>
                <a:off x="912" y="2736"/>
                <a:ext cx="1558" cy="520"/>
              </a:xfrm>
              <a:custGeom>
                <a:avLst/>
                <a:gdLst>
                  <a:gd name="T0" fmla="*/ 0 w 3116"/>
                  <a:gd name="T1" fmla="*/ 1 h 1040"/>
                  <a:gd name="T2" fmla="*/ 2 w 3116"/>
                  <a:gd name="T3" fmla="*/ 0 h 1040"/>
                  <a:gd name="T4" fmla="*/ 3 w 3116"/>
                  <a:gd name="T5" fmla="*/ 1 h 1040"/>
                  <a:gd name="T6" fmla="*/ 2 w 3116"/>
                  <a:gd name="T7" fmla="*/ 1 h 1040"/>
                  <a:gd name="T8" fmla="*/ 0 w 3116"/>
                  <a:gd name="T9" fmla="*/ 1 h 1040"/>
                  <a:gd name="T10" fmla="*/ 0 60000 65536"/>
                  <a:gd name="T11" fmla="*/ 0 60000 65536"/>
                  <a:gd name="T12" fmla="*/ 0 60000 65536"/>
                  <a:gd name="T13" fmla="*/ 0 60000 65536"/>
                  <a:gd name="T14" fmla="*/ 0 60000 65536"/>
                  <a:gd name="T15" fmla="*/ 0 w 3116"/>
                  <a:gd name="T16" fmla="*/ 0 h 1040"/>
                  <a:gd name="T17" fmla="*/ 3116 w 3116"/>
                  <a:gd name="T18" fmla="*/ 1040 h 1040"/>
                </a:gdLst>
                <a:ahLst/>
                <a:cxnLst>
                  <a:cxn ang="T10">
                    <a:pos x="T0" y="T1"/>
                  </a:cxn>
                  <a:cxn ang="T11">
                    <a:pos x="T2" y="T3"/>
                  </a:cxn>
                  <a:cxn ang="T12">
                    <a:pos x="T4" y="T5"/>
                  </a:cxn>
                  <a:cxn ang="T13">
                    <a:pos x="T6" y="T7"/>
                  </a:cxn>
                  <a:cxn ang="T14">
                    <a:pos x="T8" y="T9"/>
                  </a:cxn>
                </a:cxnLst>
                <a:rect l="T15" t="T16" r="T17" b="T18"/>
                <a:pathLst>
                  <a:path w="3116" h="1040">
                    <a:moveTo>
                      <a:pt x="0" y="454"/>
                    </a:moveTo>
                    <a:lnTo>
                      <a:pt x="1894" y="0"/>
                    </a:lnTo>
                    <a:lnTo>
                      <a:pt x="3116" y="436"/>
                    </a:lnTo>
                    <a:lnTo>
                      <a:pt x="1281" y="1040"/>
                    </a:lnTo>
                    <a:lnTo>
                      <a:pt x="0" y="454"/>
                    </a:lnTo>
                  </a:path>
                </a:pathLst>
              </a:custGeom>
              <a:noFill/>
              <a:ln w="0">
                <a:solidFill>
                  <a:srgbClr val="000000"/>
                </a:solidFill>
                <a:round/>
                <a:headEnd/>
                <a:tailEnd/>
              </a:ln>
            </p:spPr>
            <p:txBody>
              <a:bodyPr/>
              <a:lstStyle/>
              <a:p>
                <a:endParaRPr lang="de-DE"/>
              </a:p>
            </p:txBody>
          </p:sp>
          <p:sp>
            <p:nvSpPr>
              <p:cNvPr id="45119" name="Freeform 62"/>
              <p:cNvSpPr>
                <a:spLocks/>
              </p:cNvSpPr>
              <p:nvPr/>
            </p:nvSpPr>
            <p:spPr bwMode="auto">
              <a:xfrm>
                <a:off x="1550" y="2929"/>
                <a:ext cx="926" cy="785"/>
              </a:xfrm>
              <a:custGeom>
                <a:avLst/>
                <a:gdLst>
                  <a:gd name="T0" fmla="*/ 0 w 1853"/>
                  <a:gd name="T1" fmla="*/ 1 h 1569"/>
                  <a:gd name="T2" fmla="*/ 1 w 1853"/>
                  <a:gd name="T3" fmla="*/ 0 h 1569"/>
                  <a:gd name="T4" fmla="*/ 1 w 1853"/>
                  <a:gd name="T5" fmla="*/ 1 h 1569"/>
                  <a:gd name="T6" fmla="*/ 0 w 1853"/>
                  <a:gd name="T7" fmla="*/ 2 h 1569"/>
                  <a:gd name="T8" fmla="*/ 0 w 1853"/>
                  <a:gd name="T9" fmla="*/ 1 h 1569"/>
                  <a:gd name="T10" fmla="*/ 0 60000 65536"/>
                  <a:gd name="T11" fmla="*/ 0 60000 65536"/>
                  <a:gd name="T12" fmla="*/ 0 60000 65536"/>
                  <a:gd name="T13" fmla="*/ 0 60000 65536"/>
                  <a:gd name="T14" fmla="*/ 0 60000 65536"/>
                  <a:gd name="T15" fmla="*/ 0 w 1853"/>
                  <a:gd name="T16" fmla="*/ 0 h 1569"/>
                  <a:gd name="T17" fmla="*/ 1853 w 1853"/>
                  <a:gd name="T18" fmla="*/ 1569 h 1569"/>
                </a:gdLst>
                <a:ahLst/>
                <a:cxnLst>
                  <a:cxn ang="T10">
                    <a:pos x="T0" y="T1"/>
                  </a:cxn>
                  <a:cxn ang="T11">
                    <a:pos x="T2" y="T3"/>
                  </a:cxn>
                  <a:cxn ang="T12">
                    <a:pos x="T4" y="T5"/>
                  </a:cxn>
                  <a:cxn ang="T13">
                    <a:pos x="T6" y="T7"/>
                  </a:cxn>
                  <a:cxn ang="T14">
                    <a:pos x="T8" y="T9"/>
                  </a:cxn>
                </a:cxnLst>
                <a:rect l="T15" t="T16" r="T17" b="T18"/>
                <a:pathLst>
                  <a:path w="1853" h="1569">
                    <a:moveTo>
                      <a:pt x="12" y="556"/>
                    </a:moveTo>
                    <a:lnTo>
                      <a:pt x="1853" y="0"/>
                    </a:lnTo>
                    <a:lnTo>
                      <a:pt x="1845" y="911"/>
                    </a:lnTo>
                    <a:lnTo>
                      <a:pt x="0" y="1569"/>
                    </a:lnTo>
                    <a:lnTo>
                      <a:pt x="12" y="556"/>
                    </a:lnTo>
                    <a:close/>
                  </a:path>
                </a:pathLst>
              </a:custGeom>
              <a:solidFill>
                <a:srgbClr val="FF0000"/>
              </a:solidFill>
              <a:ln w="9525">
                <a:noFill/>
                <a:round/>
                <a:headEnd/>
                <a:tailEnd/>
              </a:ln>
            </p:spPr>
            <p:txBody>
              <a:bodyPr/>
              <a:lstStyle/>
              <a:p>
                <a:endParaRPr lang="de-DE"/>
              </a:p>
            </p:txBody>
          </p:sp>
          <p:sp>
            <p:nvSpPr>
              <p:cNvPr id="45120" name="Freeform 63"/>
              <p:cNvSpPr>
                <a:spLocks/>
              </p:cNvSpPr>
              <p:nvPr/>
            </p:nvSpPr>
            <p:spPr bwMode="auto">
              <a:xfrm>
                <a:off x="1550" y="2929"/>
                <a:ext cx="926" cy="785"/>
              </a:xfrm>
              <a:custGeom>
                <a:avLst/>
                <a:gdLst>
                  <a:gd name="T0" fmla="*/ 0 w 1853"/>
                  <a:gd name="T1" fmla="*/ 1 h 1569"/>
                  <a:gd name="T2" fmla="*/ 1 w 1853"/>
                  <a:gd name="T3" fmla="*/ 0 h 1569"/>
                  <a:gd name="T4" fmla="*/ 1 w 1853"/>
                  <a:gd name="T5" fmla="*/ 1 h 1569"/>
                  <a:gd name="T6" fmla="*/ 0 w 1853"/>
                  <a:gd name="T7" fmla="*/ 2 h 1569"/>
                  <a:gd name="T8" fmla="*/ 0 w 1853"/>
                  <a:gd name="T9" fmla="*/ 1 h 1569"/>
                  <a:gd name="T10" fmla="*/ 0 60000 65536"/>
                  <a:gd name="T11" fmla="*/ 0 60000 65536"/>
                  <a:gd name="T12" fmla="*/ 0 60000 65536"/>
                  <a:gd name="T13" fmla="*/ 0 60000 65536"/>
                  <a:gd name="T14" fmla="*/ 0 60000 65536"/>
                  <a:gd name="T15" fmla="*/ 0 w 1853"/>
                  <a:gd name="T16" fmla="*/ 0 h 1569"/>
                  <a:gd name="T17" fmla="*/ 1853 w 1853"/>
                  <a:gd name="T18" fmla="*/ 1569 h 1569"/>
                </a:gdLst>
                <a:ahLst/>
                <a:cxnLst>
                  <a:cxn ang="T10">
                    <a:pos x="T0" y="T1"/>
                  </a:cxn>
                  <a:cxn ang="T11">
                    <a:pos x="T2" y="T3"/>
                  </a:cxn>
                  <a:cxn ang="T12">
                    <a:pos x="T4" y="T5"/>
                  </a:cxn>
                  <a:cxn ang="T13">
                    <a:pos x="T6" y="T7"/>
                  </a:cxn>
                  <a:cxn ang="T14">
                    <a:pos x="T8" y="T9"/>
                  </a:cxn>
                </a:cxnLst>
                <a:rect l="T15" t="T16" r="T17" b="T18"/>
                <a:pathLst>
                  <a:path w="1853" h="1569">
                    <a:moveTo>
                      <a:pt x="12" y="556"/>
                    </a:moveTo>
                    <a:lnTo>
                      <a:pt x="1853" y="0"/>
                    </a:lnTo>
                    <a:lnTo>
                      <a:pt x="1845" y="911"/>
                    </a:lnTo>
                    <a:lnTo>
                      <a:pt x="0" y="1569"/>
                    </a:lnTo>
                    <a:lnTo>
                      <a:pt x="12" y="556"/>
                    </a:lnTo>
                  </a:path>
                </a:pathLst>
              </a:custGeom>
              <a:noFill/>
              <a:ln w="0">
                <a:solidFill>
                  <a:srgbClr val="000000"/>
                </a:solidFill>
                <a:round/>
                <a:headEnd/>
                <a:tailEnd/>
              </a:ln>
            </p:spPr>
            <p:txBody>
              <a:bodyPr/>
              <a:lstStyle/>
              <a:p>
                <a:endParaRPr lang="de-DE"/>
              </a:p>
            </p:txBody>
          </p:sp>
          <p:sp>
            <p:nvSpPr>
              <p:cNvPr id="45121" name="Freeform 64"/>
              <p:cNvSpPr>
                <a:spLocks/>
              </p:cNvSpPr>
              <p:nvPr/>
            </p:nvSpPr>
            <p:spPr bwMode="auto">
              <a:xfrm>
                <a:off x="1528" y="2922"/>
                <a:ext cx="946" cy="283"/>
              </a:xfrm>
              <a:custGeom>
                <a:avLst/>
                <a:gdLst>
                  <a:gd name="T0" fmla="*/ 0 w 1892"/>
                  <a:gd name="T1" fmla="*/ 0 h 568"/>
                  <a:gd name="T2" fmla="*/ 1 w 1892"/>
                  <a:gd name="T3" fmla="*/ 0 h 568"/>
                  <a:gd name="T4" fmla="*/ 2 w 1892"/>
                  <a:gd name="T5" fmla="*/ 0 h 568"/>
                  <a:gd name="T6" fmla="*/ 2 w 1892"/>
                  <a:gd name="T7" fmla="*/ 0 h 568"/>
                  <a:gd name="T8" fmla="*/ 0 w 1892"/>
                  <a:gd name="T9" fmla="*/ 0 h 568"/>
                  <a:gd name="T10" fmla="*/ 0 60000 65536"/>
                  <a:gd name="T11" fmla="*/ 0 60000 65536"/>
                  <a:gd name="T12" fmla="*/ 0 60000 65536"/>
                  <a:gd name="T13" fmla="*/ 0 60000 65536"/>
                  <a:gd name="T14" fmla="*/ 0 60000 65536"/>
                  <a:gd name="T15" fmla="*/ 0 w 1892"/>
                  <a:gd name="T16" fmla="*/ 0 h 568"/>
                  <a:gd name="T17" fmla="*/ 1892 w 1892"/>
                  <a:gd name="T18" fmla="*/ 568 h 568"/>
                </a:gdLst>
                <a:ahLst/>
                <a:cxnLst>
                  <a:cxn ang="T10">
                    <a:pos x="T0" y="T1"/>
                  </a:cxn>
                  <a:cxn ang="T11">
                    <a:pos x="T2" y="T3"/>
                  </a:cxn>
                  <a:cxn ang="T12">
                    <a:pos x="T4" y="T5"/>
                  </a:cxn>
                  <a:cxn ang="T13">
                    <a:pos x="T6" y="T7"/>
                  </a:cxn>
                  <a:cxn ang="T14">
                    <a:pos x="T8" y="T9"/>
                  </a:cxn>
                </a:cxnLst>
                <a:rect l="T15" t="T16" r="T17" b="T18"/>
                <a:pathLst>
                  <a:path w="1892" h="568">
                    <a:moveTo>
                      <a:pt x="0" y="550"/>
                    </a:moveTo>
                    <a:lnTo>
                      <a:pt x="54" y="568"/>
                    </a:lnTo>
                    <a:lnTo>
                      <a:pt x="1892" y="15"/>
                    </a:lnTo>
                    <a:lnTo>
                      <a:pt x="1852" y="0"/>
                    </a:lnTo>
                    <a:lnTo>
                      <a:pt x="0" y="550"/>
                    </a:lnTo>
                    <a:close/>
                  </a:path>
                </a:pathLst>
              </a:custGeom>
              <a:solidFill>
                <a:srgbClr val="FF9999"/>
              </a:solidFill>
              <a:ln w="9525">
                <a:noFill/>
                <a:round/>
                <a:headEnd/>
                <a:tailEnd/>
              </a:ln>
            </p:spPr>
            <p:txBody>
              <a:bodyPr/>
              <a:lstStyle/>
              <a:p>
                <a:endParaRPr lang="de-DE"/>
              </a:p>
            </p:txBody>
          </p:sp>
          <p:sp>
            <p:nvSpPr>
              <p:cNvPr id="45122" name="Freeform 65"/>
              <p:cNvSpPr>
                <a:spLocks/>
              </p:cNvSpPr>
              <p:nvPr/>
            </p:nvSpPr>
            <p:spPr bwMode="auto">
              <a:xfrm>
                <a:off x="1528" y="2922"/>
                <a:ext cx="946" cy="283"/>
              </a:xfrm>
              <a:custGeom>
                <a:avLst/>
                <a:gdLst>
                  <a:gd name="T0" fmla="*/ 0 w 1892"/>
                  <a:gd name="T1" fmla="*/ 0 h 568"/>
                  <a:gd name="T2" fmla="*/ 1 w 1892"/>
                  <a:gd name="T3" fmla="*/ 0 h 568"/>
                  <a:gd name="T4" fmla="*/ 2 w 1892"/>
                  <a:gd name="T5" fmla="*/ 0 h 568"/>
                  <a:gd name="T6" fmla="*/ 2 w 1892"/>
                  <a:gd name="T7" fmla="*/ 0 h 568"/>
                  <a:gd name="T8" fmla="*/ 0 w 1892"/>
                  <a:gd name="T9" fmla="*/ 0 h 568"/>
                  <a:gd name="T10" fmla="*/ 0 60000 65536"/>
                  <a:gd name="T11" fmla="*/ 0 60000 65536"/>
                  <a:gd name="T12" fmla="*/ 0 60000 65536"/>
                  <a:gd name="T13" fmla="*/ 0 60000 65536"/>
                  <a:gd name="T14" fmla="*/ 0 60000 65536"/>
                  <a:gd name="T15" fmla="*/ 0 w 1892"/>
                  <a:gd name="T16" fmla="*/ 0 h 568"/>
                  <a:gd name="T17" fmla="*/ 1892 w 1892"/>
                  <a:gd name="T18" fmla="*/ 568 h 568"/>
                </a:gdLst>
                <a:ahLst/>
                <a:cxnLst>
                  <a:cxn ang="T10">
                    <a:pos x="T0" y="T1"/>
                  </a:cxn>
                  <a:cxn ang="T11">
                    <a:pos x="T2" y="T3"/>
                  </a:cxn>
                  <a:cxn ang="T12">
                    <a:pos x="T4" y="T5"/>
                  </a:cxn>
                  <a:cxn ang="T13">
                    <a:pos x="T6" y="T7"/>
                  </a:cxn>
                  <a:cxn ang="T14">
                    <a:pos x="T8" y="T9"/>
                  </a:cxn>
                </a:cxnLst>
                <a:rect l="T15" t="T16" r="T17" b="T18"/>
                <a:pathLst>
                  <a:path w="1892" h="568">
                    <a:moveTo>
                      <a:pt x="0" y="550"/>
                    </a:moveTo>
                    <a:lnTo>
                      <a:pt x="54" y="568"/>
                    </a:lnTo>
                    <a:lnTo>
                      <a:pt x="1892" y="15"/>
                    </a:lnTo>
                    <a:lnTo>
                      <a:pt x="1852" y="0"/>
                    </a:lnTo>
                    <a:lnTo>
                      <a:pt x="0" y="550"/>
                    </a:lnTo>
                  </a:path>
                </a:pathLst>
              </a:custGeom>
              <a:noFill/>
              <a:ln w="0">
                <a:solidFill>
                  <a:srgbClr val="000000"/>
                </a:solidFill>
                <a:round/>
                <a:headEnd/>
                <a:tailEnd/>
              </a:ln>
            </p:spPr>
            <p:txBody>
              <a:bodyPr/>
              <a:lstStyle/>
              <a:p>
                <a:endParaRPr lang="de-DE"/>
              </a:p>
            </p:txBody>
          </p:sp>
          <p:sp>
            <p:nvSpPr>
              <p:cNvPr id="45123" name="Freeform 66"/>
              <p:cNvSpPr>
                <a:spLocks/>
              </p:cNvSpPr>
              <p:nvPr/>
            </p:nvSpPr>
            <p:spPr bwMode="auto">
              <a:xfrm>
                <a:off x="1528" y="3196"/>
                <a:ext cx="27" cy="521"/>
              </a:xfrm>
              <a:custGeom>
                <a:avLst/>
                <a:gdLst>
                  <a:gd name="T0" fmla="*/ 1 w 53"/>
                  <a:gd name="T1" fmla="*/ 1 h 1042"/>
                  <a:gd name="T2" fmla="*/ 0 w 53"/>
                  <a:gd name="T3" fmla="*/ 0 h 1042"/>
                  <a:gd name="T4" fmla="*/ 1 w 53"/>
                  <a:gd name="T5" fmla="*/ 1 h 1042"/>
                  <a:gd name="T6" fmla="*/ 1 w 53"/>
                  <a:gd name="T7" fmla="*/ 1 h 1042"/>
                  <a:gd name="T8" fmla="*/ 1 w 53"/>
                  <a:gd name="T9" fmla="*/ 1 h 1042"/>
                  <a:gd name="T10" fmla="*/ 0 60000 65536"/>
                  <a:gd name="T11" fmla="*/ 0 60000 65536"/>
                  <a:gd name="T12" fmla="*/ 0 60000 65536"/>
                  <a:gd name="T13" fmla="*/ 0 60000 65536"/>
                  <a:gd name="T14" fmla="*/ 0 60000 65536"/>
                  <a:gd name="T15" fmla="*/ 0 w 53"/>
                  <a:gd name="T16" fmla="*/ 0 h 1042"/>
                  <a:gd name="T17" fmla="*/ 53 w 53"/>
                  <a:gd name="T18" fmla="*/ 1042 h 1042"/>
                </a:gdLst>
                <a:ahLst/>
                <a:cxnLst>
                  <a:cxn ang="T10">
                    <a:pos x="T0" y="T1"/>
                  </a:cxn>
                  <a:cxn ang="T11">
                    <a:pos x="T2" y="T3"/>
                  </a:cxn>
                  <a:cxn ang="T12">
                    <a:pos x="T4" y="T5"/>
                  </a:cxn>
                  <a:cxn ang="T13">
                    <a:pos x="T6" y="T7"/>
                  </a:cxn>
                  <a:cxn ang="T14">
                    <a:pos x="T8" y="T9"/>
                  </a:cxn>
                </a:cxnLst>
                <a:rect l="T15" t="T16" r="T17" b="T18"/>
                <a:pathLst>
                  <a:path w="53" h="1042">
                    <a:moveTo>
                      <a:pt x="53" y="19"/>
                    </a:moveTo>
                    <a:lnTo>
                      <a:pt x="0" y="0"/>
                    </a:lnTo>
                    <a:lnTo>
                      <a:pt x="1" y="1020"/>
                    </a:lnTo>
                    <a:lnTo>
                      <a:pt x="48" y="1042"/>
                    </a:lnTo>
                    <a:lnTo>
                      <a:pt x="53" y="19"/>
                    </a:lnTo>
                    <a:close/>
                  </a:path>
                </a:pathLst>
              </a:custGeom>
              <a:solidFill>
                <a:srgbClr val="FF9999"/>
              </a:solidFill>
              <a:ln w="9525">
                <a:noFill/>
                <a:round/>
                <a:headEnd/>
                <a:tailEnd/>
              </a:ln>
            </p:spPr>
            <p:txBody>
              <a:bodyPr/>
              <a:lstStyle/>
              <a:p>
                <a:endParaRPr lang="de-DE"/>
              </a:p>
            </p:txBody>
          </p:sp>
          <p:sp>
            <p:nvSpPr>
              <p:cNvPr id="45124" name="Freeform 67"/>
              <p:cNvSpPr>
                <a:spLocks/>
              </p:cNvSpPr>
              <p:nvPr/>
            </p:nvSpPr>
            <p:spPr bwMode="auto">
              <a:xfrm>
                <a:off x="1528" y="3196"/>
                <a:ext cx="27" cy="521"/>
              </a:xfrm>
              <a:custGeom>
                <a:avLst/>
                <a:gdLst>
                  <a:gd name="T0" fmla="*/ 1 w 53"/>
                  <a:gd name="T1" fmla="*/ 1 h 1042"/>
                  <a:gd name="T2" fmla="*/ 0 w 53"/>
                  <a:gd name="T3" fmla="*/ 0 h 1042"/>
                  <a:gd name="T4" fmla="*/ 1 w 53"/>
                  <a:gd name="T5" fmla="*/ 1 h 1042"/>
                  <a:gd name="T6" fmla="*/ 1 w 53"/>
                  <a:gd name="T7" fmla="*/ 1 h 1042"/>
                  <a:gd name="T8" fmla="*/ 1 w 53"/>
                  <a:gd name="T9" fmla="*/ 1 h 1042"/>
                  <a:gd name="T10" fmla="*/ 0 60000 65536"/>
                  <a:gd name="T11" fmla="*/ 0 60000 65536"/>
                  <a:gd name="T12" fmla="*/ 0 60000 65536"/>
                  <a:gd name="T13" fmla="*/ 0 60000 65536"/>
                  <a:gd name="T14" fmla="*/ 0 60000 65536"/>
                  <a:gd name="T15" fmla="*/ 0 w 53"/>
                  <a:gd name="T16" fmla="*/ 0 h 1042"/>
                  <a:gd name="T17" fmla="*/ 53 w 53"/>
                  <a:gd name="T18" fmla="*/ 1042 h 1042"/>
                </a:gdLst>
                <a:ahLst/>
                <a:cxnLst>
                  <a:cxn ang="T10">
                    <a:pos x="T0" y="T1"/>
                  </a:cxn>
                  <a:cxn ang="T11">
                    <a:pos x="T2" y="T3"/>
                  </a:cxn>
                  <a:cxn ang="T12">
                    <a:pos x="T4" y="T5"/>
                  </a:cxn>
                  <a:cxn ang="T13">
                    <a:pos x="T6" y="T7"/>
                  </a:cxn>
                  <a:cxn ang="T14">
                    <a:pos x="T8" y="T9"/>
                  </a:cxn>
                </a:cxnLst>
                <a:rect l="T15" t="T16" r="T17" b="T18"/>
                <a:pathLst>
                  <a:path w="53" h="1042">
                    <a:moveTo>
                      <a:pt x="53" y="19"/>
                    </a:moveTo>
                    <a:lnTo>
                      <a:pt x="0" y="0"/>
                    </a:lnTo>
                    <a:lnTo>
                      <a:pt x="1" y="1020"/>
                    </a:lnTo>
                    <a:lnTo>
                      <a:pt x="48" y="1042"/>
                    </a:lnTo>
                    <a:lnTo>
                      <a:pt x="53" y="19"/>
                    </a:lnTo>
                  </a:path>
                </a:pathLst>
              </a:custGeom>
              <a:solidFill>
                <a:srgbClr val="FF0000"/>
              </a:solidFill>
              <a:ln w="0">
                <a:solidFill>
                  <a:srgbClr val="000000"/>
                </a:solidFill>
                <a:round/>
                <a:headEnd/>
                <a:tailEnd/>
              </a:ln>
            </p:spPr>
            <p:txBody>
              <a:bodyPr/>
              <a:lstStyle/>
              <a:p>
                <a:endParaRPr lang="de-DE"/>
              </a:p>
            </p:txBody>
          </p:sp>
          <p:sp>
            <p:nvSpPr>
              <p:cNvPr id="45125" name="Freeform 68"/>
              <p:cNvSpPr>
                <a:spLocks/>
              </p:cNvSpPr>
              <p:nvPr/>
            </p:nvSpPr>
            <p:spPr bwMode="auto">
              <a:xfrm>
                <a:off x="1567" y="3117"/>
                <a:ext cx="1728" cy="693"/>
              </a:xfrm>
              <a:custGeom>
                <a:avLst/>
                <a:gdLst>
                  <a:gd name="T0" fmla="*/ 0 w 3457"/>
                  <a:gd name="T1" fmla="*/ 1 h 1385"/>
                  <a:gd name="T2" fmla="*/ 1 w 3457"/>
                  <a:gd name="T3" fmla="*/ 0 h 1385"/>
                  <a:gd name="T4" fmla="*/ 3 w 3457"/>
                  <a:gd name="T5" fmla="*/ 1 h 1385"/>
                  <a:gd name="T6" fmla="*/ 1 w 3457"/>
                  <a:gd name="T7" fmla="*/ 2 h 1385"/>
                  <a:gd name="T8" fmla="*/ 0 w 3457"/>
                  <a:gd name="T9" fmla="*/ 1 h 1385"/>
                  <a:gd name="T10" fmla="*/ 0 60000 65536"/>
                  <a:gd name="T11" fmla="*/ 0 60000 65536"/>
                  <a:gd name="T12" fmla="*/ 0 60000 65536"/>
                  <a:gd name="T13" fmla="*/ 0 60000 65536"/>
                  <a:gd name="T14" fmla="*/ 0 60000 65536"/>
                  <a:gd name="T15" fmla="*/ 0 w 3457"/>
                  <a:gd name="T16" fmla="*/ 0 h 1385"/>
                  <a:gd name="T17" fmla="*/ 3457 w 3457"/>
                  <a:gd name="T18" fmla="*/ 1385 h 1385"/>
                </a:gdLst>
                <a:ahLst/>
                <a:cxnLst>
                  <a:cxn ang="T10">
                    <a:pos x="T0" y="T1"/>
                  </a:cxn>
                  <a:cxn ang="T11">
                    <a:pos x="T2" y="T3"/>
                  </a:cxn>
                  <a:cxn ang="T12">
                    <a:pos x="T4" y="T5"/>
                  </a:cxn>
                  <a:cxn ang="T13">
                    <a:pos x="T6" y="T7"/>
                  </a:cxn>
                  <a:cxn ang="T14">
                    <a:pos x="T8" y="T9"/>
                  </a:cxn>
                </a:cxnLst>
                <a:rect l="T15" t="T16" r="T17" b="T18"/>
                <a:pathLst>
                  <a:path w="3457" h="1385">
                    <a:moveTo>
                      <a:pt x="0" y="645"/>
                    </a:moveTo>
                    <a:lnTo>
                      <a:pt x="1879" y="0"/>
                    </a:lnTo>
                    <a:lnTo>
                      <a:pt x="3457" y="571"/>
                    </a:lnTo>
                    <a:lnTo>
                      <a:pt x="1479" y="1385"/>
                    </a:lnTo>
                    <a:lnTo>
                      <a:pt x="0" y="645"/>
                    </a:lnTo>
                    <a:close/>
                  </a:path>
                </a:pathLst>
              </a:custGeom>
              <a:solidFill>
                <a:srgbClr val="E5E5E5"/>
              </a:solidFill>
              <a:ln w="9525">
                <a:noFill/>
                <a:round/>
                <a:headEnd/>
                <a:tailEnd/>
              </a:ln>
            </p:spPr>
            <p:txBody>
              <a:bodyPr/>
              <a:lstStyle/>
              <a:p>
                <a:endParaRPr lang="de-DE"/>
              </a:p>
            </p:txBody>
          </p:sp>
          <p:sp>
            <p:nvSpPr>
              <p:cNvPr id="45126" name="Freeform 69"/>
              <p:cNvSpPr>
                <a:spLocks/>
              </p:cNvSpPr>
              <p:nvPr/>
            </p:nvSpPr>
            <p:spPr bwMode="auto">
              <a:xfrm>
                <a:off x="1567" y="3117"/>
                <a:ext cx="1728" cy="693"/>
              </a:xfrm>
              <a:custGeom>
                <a:avLst/>
                <a:gdLst>
                  <a:gd name="T0" fmla="*/ 0 w 3457"/>
                  <a:gd name="T1" fmla="*/ 1 h 1385"/>
                  <a:gd name="T2" fmla="*/ 1 w 3457"/>
                  <a:gd name="T3" fmla="*/ 0 h 1385"/>
                  <a:gd name="T4" fmla="*/ 3 w 3457"/>
                  <a:gd name="T5" fmla="*/ 1 h 1385"/>
                  <a:gd name="T6" fmla="*/ 1 w 3457"/>
                  <a:gd name="T7" fmla="*/ 2 h 1385"/>
                  <a:gd name="T8" fmla="*/ 0 w 3457"/>
                  <a:gd name="T9" fmla="*/ 1 h 1385"/>
                  <a:gd name="T10" fmla="*/ 0 60000 65536"/>
                  <a:gd name="T11" fmla="*/ 0 60000 65536"/>
                  <a:gd name="T12" fmla="*/ 0 60000 65536"/>
                  <a:gd name="T13" fmla="*/ 0 60000 65536"/>
                  <a:gd name="T14" fmla="*/ 0 60000 65536"/>
                  <a:gd name="T15" fmla="*/ 0 w 3457"/>
                  <a:gd name="T16" fmla="*/ 0 h 1385"/>
                  <a:gd name="T17" fmla="*/ 3457 w 3457"/>
                  <a:gd name="T18" fmla="*/ 1385 h 1385"/>
                </a:gdLst>
                <a:ahLst/>
                <a:cxnLst>
                  <a:cxn ang="T10">
                    <a:pos x="T0" y="T1"/>
                  </a:cxn>
                  <a:cxn ang="T11">
                    <a:pos x="T2" y="T3"/>
                  </a:cxn>
                  <a:cxn ang="T12">
                    <a:pos x="T4" y="T5"/>
                  </a:cxn>
                  <a:cxn ang="T13">
                    <a:pos x="T6" y="T7"/>
                  </a:cxn>
                  <a:cxn ang="T14">
                    <a:pos x="T8" y="T9"/>
                  </a:cxn>
                </a:cxnLst>
                <a:rect l="T15" t="T16" r="T17" b="T18"/>
                <a:pathLst>
                  <a:path w="3457" h="1385">
                    <a:moveTo>
                      <a:pt x="0" y="645"/>
                    </a:moveTo>
                    <a:lnTo>
                      <a:pt x="1879" y="0"/>
                    </a:lnTo>
                    <a:lnTo>
                      <a:pt x="3457" y="571"/>
                    </a:lnTo>
                    <a:lnTo>
                      <a:pt x="1479" y="1385"/>
                    </a:lnTo>
                    <a:lnTo>
                      <a:pt x="0" y="645"/>
                    </a:lnTo>
                  </a:path>
                </a:pathLst>
              </a:custGeom>
              <a:noFill/>
              <a:ln w="0">
                <a:solidFill>
                  <a:srgbClr val="000000"/>
                </a:solidFill>
                <a:round/>
                <a:headEnd/>
                <a:tailEnd/>
              </a:ln>
            </p:spPr>
            <p:txBody>
              <a:bodyPr/>
              <a:lstStyle/>
              <a:p>
                <a:endParaRPr lang="de-DE"/>
              </a:p>
            </p:txBody>
          </p:sp>
          <p:sp>
            <p:nvSpPr>
              <p:cNvPr id="45127" name="Freeform 70"/>
              <p:cNvSpPr>
                <a:spLocks/>
              </p:cNvSpPr>
              <p:nvPr/>
            </p:nvSpPr>
            <p:spPr bwMode="auto">
              <a:xfrm>
                <a:off x="1567" y="3440"/>
                <a:ext cx="739" cy="677"/>
              </a:xfrm>
              <a:custGeom>
                <a:avLst/>
                <a:gdLst>
                  <a:gd name="T0" fmla="*/ 1 w 1478"/>
                  <a:gd name="T1" fmla="*/ 1 h 1354"/>
                  <a:gd name="T2" fmla="*/ 0 w 1478"/>
                  <a:gd name="T3" fmla="*/ 0 h 1354"/>
                  <a:gd name="T4" fmla="*/ 1 w 1478"/>
                  <a:gd name="T5" fmla="*/ 1 h 1354"/>
                  <a:gd name="T6" fmla="*/ 1 w 1478"/>
                  <a:gd name="T7" fmla="*/ 1 h 1354"/>
                  <a:gd name="T8" fmla="*/ 1 w 1478"/>
                  <a:gd name="T9" fmla="*/ 1 h 1354"/>
                  <a:gd name="T10" fmla="*/ 1 w 1478"/>
                  <a:gd name="T11" fmla="*/ 1 h 1354"/>
                  <a:gd name="T12" fmla="*/ 1 w 1478"/>
                  <a:gd name="T13" fmla="*/ 1 h 1354"/>
                  <a:gd name="T14" fmla="*/ 1 w 1478"/>
                  <a:gd name="T15" fmla="*/ 1 h 1354"/>
                  <a:gd name="T16" fmla="*/ 1 w 1478"/>
                  <a:gd name="T17" fmla="*/ 1 h 1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78"/>
                  <a:gd name="T28" fmla="*/ 0 h 1354"/>
                  <a:gd name="T29" fmla="*/ 1478 w 1478"/>
                  <a:gd name="T30" fmla="*/ 1354 h 1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78" h="1354">
                    <a:moveTo>
                      <a:pt x="3" y="570"/>
                    </a:moveTo>
                    <a:lnTo>
                      <a:pt x="0" y="0"/>
                    </a:lnTo>
                    <a:lnTo>
                      <a:pt x="1478" y="734"/>
                    </a:lnTo>
                    <a:lnTo>
                      <a:pt x="1476" y="1354"/>
                    </a:lnTo>
                    <a:lnTo>
                      <a:pt x="1233" y="1217"/>
                    </a:lnTo>
                    <a:lnTo>
                      <a:pt x="1237" y="914"/>
                    </a:lnTo>
                    <a:lnTo>
                      <a:pt x="974" y="786"/>
                    </a:lnTo>
                    <a:lnTo>
                      <a:pt x="974" y="1081"/>
                    </a:lnTo>
                    <a:lnTo>
                      <a:pt x="3" y="570"/>
                    </a:lnTo>
                    <a:close/>
                  </a:path>
                </a:pathLst>
              </a:custGeom>
              <a:solidFill>
                <a:srgbClr val="FFFFCC"/>
              </a:solidFill>
              <a:ln w="9525">
                <a:noFill/>
                <a:round/>
                <a:headEnd/>
                <a:tailEnd/>
              </a:ln>
            </p:spPr>
            <p:txBody>
              <a:bodyPr/>
              <a:lstStyle/>
              <a:p>
                <a:endParaRPr lang="de-DE"/>
              </a:p>
            </p:txBody>
          </p:sp>
          <p:sp>
            <p:nvSpPr>
              <p:cNvPr id="45128" name="Freeform 71"/>
              <p:cNvSpPr>
                <a:spLocks/>
              </p:cNvSpPr>
              <p:nvPr/>
            </p:nvSpPr>
            <p:spPr bwMode="auto">
              <a:xfrm>
                <a:off x="1567" y="3440"/>
                <a:ext cx="739" cy="677"/>
              </a:xfrm>
              <a:custGeom>
                <a:avLst/>
                <a:gdLst>
                  <a:gd name="T0" fmla="*/ 1 w 1478"/>
                  <a:gd name="T1" fmla="*/ 1 h 1354"/>
                  <a:gd name="T2" fmla="*/ 0 w 1478"/>
                  <a:gd name="T3" fmla="*/ 0 h 1354"/>
                  <a:gd name="T4" fmla="*/ 1 w 1478"/>
                  <a:gd name="T5" fmla="*/ 1 h 1354"/>
                  <a:gd name="T6" fmla="*/ 1 w 1478"/>
                  <a:gd name="T7" fmla="*/ 1 h 1354"/>
                  <a:gd name="T8" fmla="*/ 1 w 1478"/>
                  <a:gd name="T9" fmla="*/ 1 h 1354"/>
                  <a:gd name="T10" fmla="*/ 1 w 1478"/>
                  <a:gd name="T11" fmla="*/ 1 h 1354"/>
                  <a:gd name="T12" fmla="*/ 1 w 1478"/>
                  <a:gd name="T13" fmla="*/ 1 h 1354"/>
                  <a:gd name="T14" fmla="*/ 1 w 1478"/>
                  <a:gd name="T15" fmla="*/ 1 h 1354"/>
                  <a:gd name="T16" fmla="*/ 1 w 1478"/>
                  <a:gd name="T17" fmla="*/ 1 h 135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478"/>
                  <a:gd name="T28" fmla="*/ 0 h 1354"/>
                  <a:gd name="T29" fmla="*/ 1478 w 1478"/>
                  <a:gd name="T30" fmla="*/ 1354 h 1354"/>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478" h="1354">
                    <a:moveTo>
                      <a:pt x="3" y="570"/>
                    </a:moveTo>
                    <a:lnTo>
                      <a:pt x="0" y="0"/>
                    </a:lnTo>
                    <a:lnTo>
                      <a:pt x="1478" y="734"/>
                    </a:lnTo>
                    <a:lnTo>
                      <a:pt x="1476" y="1354"/>
                    </a:lnTo>
                    <a:lnTo>
                      <a:pt x="1233" y="1217"/>
                    </a:lnTo>
                    <a:lnTo>
                      <a:pt x="1237" y="914"/>
                    </a:lnTo>
                    <a:lnTo>
                      <a:pt x="974" y="786"/>
                    </a:lnTo>
                    <a:lnTo>
                      <a:pt x="974" y="1081"/>
                    </a:lnTo>
                    <a:lnTo>
                      <a:pt x="3" y="570"/>
                    </a:lnTo>
                  </a:path>
                </a:pathLst>
              </a:custGeom>
              <a:noFill/>
              <a:ln w="0">
                <a:solidFill>
                  <a:srgbClr val="000000"/>
                </a:solidFill>
                <a:round/>
                <a:headEnd/>
                <a:tailEnd/>
              </a:ln>
            </p:spPr>
            <p:txBody>
              <a:bodyPr/>
              <a:lstStyle/>
              <a:p>
                <a:endParaRPr lang="de-DE"/>
              </a:p>
            </p:txBody>
          </p:sp>
          <p:sp>
            <p:nvSpPr>
              <p:cNvPr id="45129" name="Freeform 72"/>
              <p:cNvSpPr>
                <a:spLocks/>
              </p:cNvSpPr>
              <p:nvPr/>
            </p:nvSpPr>
            <p:spPr bwMode="auto">
              <a:xfrm>
                <a:off x="2306" y="3401"/>
                <a:ext cx="989" cy="716"/>
              </a:xfrm>
              <a:custGeom>
                <a:avLst/>
                <a:gdLst>
                  <a:gd name="T0" fmla="*/ 1 w 1979"/>
                  <a:gd name="T1" fmla="*/ 1 h 1431"/>
                  <a:gd name="T2" fmla="*/ 1 w 1979"/>
                  <a:gd name="T3" fmla="*/ 0 h 1431"/>
                  <a:gd name="T4" fmla="*/ 0 w 1979"/>
                  <a:gd name="T5" fmla="*/ 1 h 1431"/>
                  <a:gd name="T6" fmla="*/ 0 w 1979"/>
                  <a:gd name="T7" fmla="*/ 2 h 1431"/>
                  <a:gd name="T8" fmla="*/ 1 w 1979"/>
                  <a:gd name="T9" fmla="*/ 1 h 1431"/>
                  <a:gd name="T10" fmla="*/ 1 w 1979"/>
                  <a:gd name="T11" fmla="*/ 1 h 1431"/>
                  <a:gd name="T12" fmla="*/ 1 w 1979"/>
                  <a:gd name="T13" fmla="*/ 1 h 1431"/>
                  <a:gd name="T14" fmla="*/ 1 w 1979"/>
                  <a:gd name="T15" fmla="*/ 1 h 1431"/>
                  <a:gd name="T16" fmla="*/ 1 w 1979"/>
                  <a:gd name="T17" fmla="*/ 1 h 14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9"/>
                  <a:gd name="T28" fmla="*/ 0 h 1431"/>
                  <a:gd name="T29" fmla="*/ 1979 w 1979"/>
                  <a:gd name="T30" fmla="*/ 1431 h 14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9" h="1431">
                    <a:moveTo>
                      <a:pt x="1979" y="577"/>
                    </a:moveTo>
                    <a:lnTo>
                      <a:pt x="1979" y="0"/>
                    </a:lnTo>
                    <a:lnTo>
                      <a:pt x="0" y="811"/>
                    </a:lnTo>
                    <a:lnTo>
                      <a:pt x="0" y="1431"/>
                    </a:lnTo>
                    <a:lnTo>
                      <a:pt x="1293" y="864"/>
                    </a:lnTo>
                    <a:lnTo>
                      <a:pt x="1293" y="582"/>
                    </a:lnTo>
                    <a:lnTo>
                      <a:pt x="1401" y="541"/>
                    </a:lnTo>
                    <a:lnTo>
                      <a:pt x="1401" y="820"/>
                    </a:lnTo>
                    <a:lnTo>
                      <a:pt x="1979" y="577"/>
                    </a:lnTo>
                    <a:close/>
                  </a:path>
                </a:pathLst>
              </a:custGeom>
              <a:solidFill>
                <a:srgbClr val="FFFFCC"/>
              </a:solidFill>
              <a:ln w="9525">
                <a:noFill/>
                <a:round/>
                <a:headEnd/>
                <a:tailEnd/>
              </a:ln>
            </p:spPr>
            <p:txBody>
              <a:bodyPr/>
              <a:lstStyle/>
              <a:p>
                <a:endParaRPr lang="de-DE"/>
              </a:p>
            </p:txBody>
          </p:sp>
          <p:sp>
            <p:nvSpPr>
              <p:cNvPr id="45130" name="Freeform 73"/>
              <p:cNvSpPr>
                <a:spLocks/>
              </p:cNvSpPr>
              <p:nvPr/>
            </p:nvSpPr>
            <p:spPr bwMode="auto">
              <a:xfrm>
                <a:off x="2306" y="3401"/>
                <a:ext cx="989" cy="716"/>
              </a:xfrm>
              <a:custGeom>
                <a:avLst/>
                <a:gdLst>
                  <a:gd name="T0" fmla="*/ 1 w 1979"/>
                  <a:gd name="T1" fmla="*/ 1 h 1431"/>
                  <a:gd name="T2" fmla="*/ 1 w 1979"/>
                  <a:gd name="T3" fmla="*/ 0 h 1431"/>
                  <a:gd name="T4" fmla="*/ 0 w 1979"/>
                  <a:gd name="T5" fmla="*/ 1 h 1431"/>
                  <a:gd name="T6" fmla="*/ 0 w 1979"/>
                  <a:gd name="T7" fmla="*/ 2 h 1431"/>
                  <a:gd name="T8" fmla="*/ 1 w 1979"/>
                  <a:gd name="T9" fmla="*/ 1 h 1431"/>
                  <a:gd name="T10" fmla="*/ 1 w 1979"/>
                  <a:gd name="T11" fmla="*/ 1 h 1431"/>
                  <a:gd name="T12" fmla="*/ 1 w 1979"/>
                  <a:gd name="T13" fmla="*/ 1 h 1431"/>
                  <a:gd name="T14" fmla="*/ 1 w 1979"/>
                  <a:gd name="T15" fmla="*/ 1 h 1431"/>
                  <a:gd name="T16" fmla="*/ 1 w 1979"/>
                  <a:gd name="T17" fmla="*/ 1 h 143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79"/>
                  <a:gd name="T28" fmla="*/ 0 h 1431"/>
                  <a:gd name="T29" fmla="*/ 1979 w 1979"/>
                  <a:gd name="T30" fmla="*/ 1431 h 1431"/>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79" h="1431">
                    <a:moveTo>
                      <a:pt x="1979" y="577"/>
                    </a:moveTo>
                    <a:lnTo>
                      <a:pt x="1979" y="0"/>
                    </a:lnTo>
                    <a:lnTo>
                      <a:pt x="0" y="811"/>
                    </a:lnTo>
                    <a:lnTo>
                      <a:pt x="0" y="1431"/>
                    </a:lnTo>
                    <a:lnTo>
                      <a:pt x="1293" y="864"/>
                    </a:lnTo>
                    <a:lnTo>
                      <a:pt x="1293" y="582"/>
                    </a:lnTo>
                    <a:lnTo>
                      <a:pt x="1401" y="541"/>
                    </a:lnTo>
                    <a:lnTo>
                      <a:pt x="1401" y="820"/>
                    </a:lnTo>
                    <a:lnTo>
                      <a:pt x="1979" y="577"/>
                    </a:lnTo>
                  </a:path>
                </a:pathLst>
              </a:custGeom>
              <a:noFill/>
              <a:ln w="0">
                <a:solidFill>
                  <a:srgbClr val="000000"/>
                </a:solidFill>
                <a:round/>
                <a:headEnd/>
                <a:tailEnd/>
              </a:ln>
            </p:spPr>
            <p:txBody>
              <a:bodyPr/>
              <a:lstStyle/>
              <a:p>
                <a:endParaRPr lang="de-DE"/>
              </a:p>
            </p:txBody>
          </p:sp>
          <p:sp>
            <p:nvSpPr>
              <p:cNvPr id="45131" name="Freeform 74"/>
              <p:cNvSpPr>
                <a:spLocks/>
              </p:cNvSpPr>
              <p:nvPr/>
            </p:nvSpPr>
            <p:spPr bwMode="auto">
              <a:xfrm>
                <a:off x="2359" y="3705"/>
                <a:ext cx="571" cy="294"/>
              </a:xfrm>
              <a:custGeom>
                <a:avLst/>
                <a:gdLst>
                  <a:gd name="T0" fmla="*/ 0 w 1142"/>
                  <a:gd name="T1" fmla="*/ 1 h 587"/>
                  <a:gd name="T2" fmla="*/ 1 w 1142"/>
                  <a:gd name="T3" fmla="*/ 1 h 587"/>
                  <a:gd name="T4" fmla="*/ 1 w 1142"/>
                  <a:gd name="T5" fmla="*/ 1 h 587"/>
                  <a:gd name="T6" fmla="*/ 1 w 1142"/>
                  <a:gd name="T7" fmla="*/ 0 h 587"/>
                  <a:gd name="T8" fmla="*/ 0 w 1142"/>
                  <a:gd name="T9" fmla="*/ 1 h 587"/>
                  <a:gd name="T10" fmla="*/ 0 60000 65536"/>
                  <a:gd name="T11" fmla="*/ 0 60000 65536"/>
                  <a:gd name="T12" fmla="*/ 0 60000 65536"/>
                  <a:gd name="T13" fmla="*/ 0 60000 65536"/>
                  <a:gd name="T14" fmla="*/ 0 60000 65536"/>
                  <a:gd name="T15" fmla="*/ 0 w 1142"/>
                  <a:gd name="T16" fmla="*/ 0 h 587"/>
                  <a:gd name="T17" fmla="*/ 1142 w 1142"/>
                  <a:gd name="T18" fmla="*/ 587 h 587"/>
                </a:gdLst>
                <a:ahLst/>
                <a:cxnLst>
                  <a:cxn ang="T10">
                    <a:pos x="T0" y="T1"/>
                  </a:cxn>
                  <a:cxn ang="T11">
                    <a:pos x="T2" y="T3"/>
                  </a:cxn>
                  <a:cxn ang="T12">
                    <a:pos x="T4" y="T5"/>
                  </a:cxn>
                  <a:cxn ang="T13">
                    <a:pos x="T6" y="T7"/>
                  </a:cxn>
                  <a:cxn ang="T14">
                    <a:pos x="T8" y="T9"/>
                  </a:cxn>
                </a:cxnLst>
                <a:rect l="T15" t="T16" r="T17" b="T18"/>
                <a:pathLst>
                  <a:path w="1142" h="587">
                    <a:moveTo>
                      <a:pt x="0" y="477"/>
                    </a:moveTo>
                    <a:lnTo>
                      <a:pt x="2" y="587"/>
                    </a:lnTo>
                    <a:lnTo>
                      <a:pt x="1142" y="115"/>
                    </a:lnTo>
                    <a:lnTo>
                      <a:pt x="1137" y="0"/>
                    </a:lnTo>
                    <a:lnTo>
                      <a:pt x="0" y="477"/>
                    </a:lnTo>
                    <a:close/>
                  </a:path>
                </a:pathLst>
              </a:custGeom>
              <a:solidFill>
                <a:srgbClr val="99FFFF"/>
              </a:solidFill>
              <a:ln w="9525">
                <a:noFill/>
                <a:round/>
                <a:headEnd/>
                <a:tailEnd/>
              </a:ln>
            </p:spPr>
            <p:txBody>
              <a:bodyPr/>
              <a:lstStyle/>
              <a:p>
                <a:endParaRPr lang="de-DE"/>
              </a:p>
            </p:txBody>
          </p:sp>
          <p:sp>
            <p:nvSpPr>
              <p:cNvPr id="45132" name="Freeform 75"/>
              <p:cNvSpPr>
                <a:spLocks/>
              </p:cNvSpPr>
              <p:nvPr/>
            </p:nvSpPr>
            <p:spPr bwMode="auto">
              <a:xfrm>
                <a:off x="2359" y="3705"/>
                <a:ext cx="571" cy="294"/>
              </a:xfrm>
              <a:custGeom>
                <a:avLst/>
                <a:gdLst>
                  <a:gd name="T0" fmla="*/ 0 w 1142"/>
                  <a:gd name="T1" fmla="*/ 1 h 587"/>
                  <a:gd name="T2" fmla="*/ 1 w 1142"/>
                  <a:gd name="T3" fmla="*/ 1 h 587"/>
                  <a:gd name="T4" fmla="*/ 1 w 1142"/>
                  <a:gd name="T5" fmla="*/ 1 h 587"/>
                  <a:gd name="T6" fmla="*/ 1 w 1142"/>
                  <a:gd name="T7" fmla="*/ 0 h 587"/>
                  <a:gd name="T8" fmla="*/ 0 w 1142"/>
                  <a:gd name="T9" fmla="*/ 1 h 587"/>
                  <a:gd name="T10" fmla="*/ 0 60000 65536"/>
                  <a:gd name="T11" fmla="*/ 0 60000 65536"/>
                  <a:gd name="T12" fmla="*/ 0 60000 65536"/>
                  <a:gd name="T13" fmla="*/ 0 60000 65536"/>
                  <a:gd name="T14" fmla="*/ 0 60000 65536"/>
                  <a:gd name="T15" fmla="*/ 0 w 1142"/>
                  <a:gd name="T16" fmla="*/ 0 h 587"/>
                  <a:gd name="T17" fmla="*/ 1142 w 1142"/>
                  <a:gd name="T18" fmla="*/ 587 h 587"/>
                </a:gdLst>
                <a:ahLst/>
                <a:cxnLst>
                  <a:cxn ang="T10">
                    <a:pos x="T0" y="T1"/>
                  </a:cxn>
                  <a:cxn ang="T11">
                    <a:pos x="T2" y="T3"/>
                  </a:cxn>
                  <a:cxn ang="T12">
                    <a:pos x="T4" y="T5"/>
                  </a:cxn>
                  <a:cxn ang="T13">
                    <a:pos x="T6" y="T7"/>
                  </a:cxn>
                  <a:cxn ang="T14">
                    <a:pos x="T8" y="T9"/>
                  </a:cxn>
                </a:cxnLst>
                <a:rect l="T15" t="T16" r="T17" b="T18"/>
                <a:pathLst>
                  <a:path w="1142" h="587">
                    <a:moveTo>
                      <a:pt x="0" y="477"/>
                    </a:moveTo>
                    <a:lnTo>
                      <a:pt x="2" y="587"/>
                    </a:lnTo>
                    <a:lnTo>
                      <a:pt x="1142" y="115"/>
                    </a:lnTo>
                    <a:lnTo>
                      <a:pt x="1137" y="0"/>
                    </a:lnTo>
                    <a:lnTo>
                      <a:pt x="0" y="477"/>
                    </a:lnTo>
                  </a:path>
                </a:pathLst>
              </a:custGeom>
              <a:solidFill>
                <a:schemeClr val="accent1"/>
              </a:solidFill>
              <a:ln w="0">
                <a:solidFill>
                  <a:srgbClr val="000000"/>
                </a:solidFill>
                <a:round/>
                <a:headEnd/>
                <a:tailEnd/>
              </a:ln>
            </p:spPr>
            <p:txBody>
              <a:bodyPr/>
              <a:lstStyle/>
              <a:p>
                <a:endParaRPr lang="de-DE"/>
              </a:p>
            </p:txBody>
          </p:sp>
          <p:sp>
            <p:nvSpPr>
              <p:cNvPr id="45133" name="Freeform 76"/>
              <p:cNvSpPr>
                <a:spLocks/>
              </p:cNvSpPr>
              <p:nvPr/>
            </p:nvSpPr>
            <p:spPr bwMode="auto">
              <a:xfrm>
                <a:off x="3037" y="3615"/>
                <a:ext cx="92" cy="98"/>
              </a:xfrm>
              <a:custGeom>
                <a:avLst/>
                <a:gdLst>
                  <a:gd name="T0" fmla="*/ 0 w 184"/>
                  <a:gd name="T1" fmla="*/ 1 h 196"/>
                  <a:gd name="T2" fmla="*/ 0 w 184"/>
                  <a:gd name="T3" fmla="*/ 1 h 196"/>
                  <a:gd name="T4" fmla="*/ 1 w 184"/>
                  <a:gd name="T5" fmla="*/ 1 h 196"/>
                  <a:gd name="T6" fmla="*/ 1 w 184"/>
                  <a:gd name="T7" fmla="*/ 0 h 196"/>
                  <a:gd name="T8" fmla="*/ 0 w 184"/>
                  <a:gd name="T9" fmla="*/ 1 h 196"/>
                  <a:gd name="T10" fmla="*/ 0 60000 65536"/>
                  <a:gd name="T11" fmla="*/ 0 60000 65536"/>
                  <a:gd name="T12" fmla="*/ 0 60000 65536"/>
                  <a:gd name="T13" fmla="*/ 0 60000 65536"/>
                  <a:gd name="T14" fmla="*/ 0 60000 65536"/>
                  <a:gd name="T15" fmla="*/ 0 w 184"/>
                  <a:gd name="T16" fmla="*/ 0 h 196"/>
                  <a:gd name="T17" fmla="*/ 184 w 184"/>
                  <a:gd name="T18" fmla="*/ 196 h 196"/>
                </a:gdLst>
                <a:ahLst/>
                <a:cxnLst>
                  <a:cxn ang="T10">
                    <a:pos x="T0" y="T1"/>
                  </a:cxn>
                  <a:cxn ang="T11">
                    <a:pos x="T2" y="T3"/>
                  </a:cxn>
                  <a:cxn ang="T12">
                    <a:pos x="T4" y="T5"/>
                  </a:cxn>
                  <a:cxn ang="T13">
                    <a:pos x="T6" y="T7"/>
                  </a:cxn>
                  <a:cxn ang="T14">
                    <a:pos x="T8" y="T9"/>
                  </a:cxn>
                </a:cxnLst>
                <a:rect l="T15" t="T16" r="T17" b="T18"/>
                <a:pathLst>
                  <a:path w="184" h="196">
                    <a:moveTo>
                      <a:pt x="0" y="86"/>
                    </a:moveTo>
                    <a:lnTo>
                      <a:pt x="0" y="196"/>
                    </a:lnTo>
                    <a:lnTo>
                      <a:pt x="184" y="119"/>
                    </a:lnTo>
                    <a:lnTo>
                      <a:pt x="182" y="0"/>
                    </a:lnTo>
                    <a:lnTo>
                      <a:pt x="0" y="86"/>
                    </a:lnTo>
                    <a:close/>
                  </a:path>
                </a:pathLst>
              </a:custGeom>
              <a:solidFill>
                <a:srgbClr val="99FFFF"/>
              </a:solidFill>
              <a:ln w="9525">
                <a:noFill/>
                <a:round/>
                <a:headEnd/>
                <a:tailEnd/>
              </a:ln>
            </p:spPr>
            <p:txBody>
              <a:bodyPr/>
              <a:lstStyle/>
              <a:p>
                <a:endParaRPr lang="de-DE"/>
              </a:p>
            </p:txBody>
          </p:sp>
          <p:sp>
            <p:nvSpPr>
              <p:cNvPr id="45134" name="Freeform 77"/>
              <p:cNvSpPr>
                <a:spLocks/>
              </p:cNvSpPr>
              <p:nvPr/>
            </p:nvSpPr>
            <p:spPr bwMode="auto">
              <a:xfrm>
                <a:off x="3037" y="3615"/>
                <a:ext cx="92" cy="98"/>
              </a:xfrm>
              <a:custGeom>
                <a:avLst/>
                <a:gdLst>
                  <a:gd name="T0" fmla="*/ 0 w 184"/>
                  <a:gd name="T1" fmla="*/ 1 h 196"/>
                  <a:gd name="T2" fmla="*/ 0 w 184"/>
                  <a:gd name="T3" fmla="*/ 1 h 196"/>
                  <a:gd name="T4" fmla="*/ 1 w 184"/>
                  <a:gd name="T5" fmla="*/ 1 h 196"/>
                  <a:gd name="T6" fmla="*/ 1 w 184"/>
                  <a:gd name="T7" fmla="*/ 0 h 196"/>
                  <a:gd name="T8" fmla="*/ 0 w 184"/>
                  <a:gd name="T9" fmla="*/ 1 h 196"/>
                  <a:gd name="T10" fmla="*/ 0 60000 65536"/>
                  <a:gd name="T11" fmla="*/ 0 60000 65536"/>
                  <a:gd name="T12" fmla="*/ 0 60000 65536"/>
                  <a:gd name="T13" fmla="*/ 0 60000 65536"/>
                  <a:gd name="T14" fmla="*/ 0 60000 65536"/>
                  <a:gd name="T15" fmla="*/ 0 w 184"/>
                  <a:gd name="T16" fmla="*/ 0 h 196"/>
                  <a:gd name="T17" fmla="*/ 184 w 184"/>
                  <a:gd name="T18" fmla="*/ 196 h 196"/>
                </a:gdLst>
                <a:ahLst/>
                <a:cxnLst>
                  <a:cxn ang="T10">
                    <a:pos x="T0" y="T1"/>
                  </a:cxn>
                  <a:cxn ang="T11">
                    <a:pos x="T2" y="T3"/>
                  </a:cxn>
                  <a:cxn ang="T12">
                    <a:pos x="T4" y="T5"/>
                  </a:cxn>
                  <a:cxn ang="T13">
                    <a:pos x="T6" y="T7"/>
                  </a:cxn>
                  <a:cxn ang="T14">
                    <a:pos x="T8" y="T9"/>
                  </a:cxn>
                </a:cxnLst>
                <a:rect l="T15" t="T16" r="T17" b="T18"/>
                <a:pathLst>
                  <a:path w="184" h="196">
                    <a:moveTo>
                      <a:pt x="0" y="86"/>
                    </a:moveTo>
                    <a:lnTo>
                      <a:pt x="0" y="196"/>
                    </a:lnTo>
                    <a:lnTo>
                      <a:pt x="184" y="119"/>
                    </a:lnTo>
                    <a:lnTo>
                      <a:pt x="182" y="0"/>
                    </a:lnTo>
                    <a:lnTo>
                      <a:pt x="0" y="86"/>
                    </a:lnTo>
                  </a:path>
                </a:pathLst>
              </a:custGeom>
              <a:solidFill>
                <a:schemeClr val="accent1"/>
              </a:solidFill>
              <a:ln w="0">
                <a:solidFill>
                  <a:srgbClr val="000000"/>
                </a:solidFill>
                <a:round/>
                <a:headEnd/>
                <a:tailEnd/>
              </a:ln>
            </p:spPr>
            <p:txBody>
              <a:bodyPr/>
              <a:lstStyle/>
              <a:p>
                <a:endParaRPr lang="de-DE"/>
              </a:p>
            </p:txBody>
          </p:sp>
          <p:sp>
            <p:nvSpPr>
              <p:cNvPr id="45135" name="Freeform 78"/>
              <p:cNvSpPr>
                <a:spLocks/>
              </p:cNvSpPr>
              <p:nvPr/>
            </p:nvSpPr>
            <p:spPr bwMode="auto">
              <a:xfrm>
                <a:off x="2363" y="3520"/>
                <a:ext cx="762" cy="360"/>
              </a:xfrm>
              <a:custGeom>
                <a:avLst/>
                <a:gdLst>
                  <a:gd name="T0" fmla="*/ 0 w 1524"/>
                  <a:gd name="T1" fmla="*/ 1 h 720"/>
                  <a:gd name="T2" fmla="*/ 1 w 1524"/>
                  <a:gd name="T3" fmla="*/ 1 h 720"/>
                  <a:gd name="T4" fmla="*/ 1 w 1524"/>
                  <a:gd name="T5" fmla="*/ 1 h 720"/>
                  <a:gd name="T6" fmla="*/ 1 w 1524"/>
                  <a:gd name="T7" fmla="*/ 0 h 720"/>
                  <a:gd name="T8" fmla="*/ 0 w 1524"/>
                  <a:gd name="T9" fmla="*/ 1 h 720"/>
                  <a:gd name="T10" fmla="*/ 0 60000 65536"/>
                  <a:gd name="T11" fmla="*/ 0 60000 65536"/>
                  <a:gd name="T12" fmla="*/ 0 60000 65536"/>
                  <a:gd name="T13" fmla="*/ 0 60000 65536"/>
                  <a:gd name="T14" fmla="*/ 0 60000 65536"/>
                  <a:gd name="T15" fmla="*/ 0 w 1524"/>
                  <a:gd name="T16" fmla="*/ 0 h 720"/>
                  <a:gd name="T17" fmla="*/ 1524 w 1524"/>
                  <a:gd name="T18" fmla="*/ 720 h 720"/>
                </a:gdLst>
                <a:ahLst/>
                <a:cxnLst>
                  <a:cxn ang="T10">
                    <a:pos x="T0" y="T1"/>
                  </a:cxn>
                  <a:cxn ang="T11">
                    <a:pos x="T2" y="T3"/>
                  </a:cxn>
                  <a:cxn ang="T12">
                    <a:pos x="T4" y="T5"/>
                  </a:cxn>
                  <a:cxn ang="T13">
                    <a:pos x="T6" y="T7"/>
                  </a:cxn>
                  <a:cxn ang="T14">
                    <a:pos x="T8" y="T9"/>
                  </a:cxn>
                </a:cxnLst>
                <a:rect l="T15" t="T16" r="T17" b="T18"/>
                <a:pathLst>
                  <a:path w="1524" h="720">
                    <a:moveTo>
                      <a:pt x="0" y="632"/>
                    </a:moveTo>
                    <a:lnTo>
                      <a:pt x="5" y="720"/>
                    </a:lnTo>
                    <a:lnTo>
                      <a:pt x="1520" y="105"/>
                    </a:lnTo>
                    <a:lnTo>
                      <a:pt x="1524" y="0"/>
                    </a:lnTo>
                    <a:lnTo>
                      <a:pt x="0" y="632"/>
                    </a:lnTo>
                    <a:close/>
                  </a:path>
                </a:pathLst>
              </a:custGeom>
              <a:solidFill>
                <a:srgbClr val="99FFFF"/>
              </a:solidFill>
              <a:ln w="9525">
                <a:noFill/>
                <a:round/>
                <a:headEnd/>
                <a:tailEnd/>
              </a:ln>
            </p:spPr>
            <p:txBody>
              <a:bodyPr/>
              <a:lstStyle/>
              <a:p>
                <a:endParaRPr lang="de-DE"/>
              </a:p>
            </p:txBody>
          </p:sp>
          <p:sp>
            <p:nvSpPr>
              <p:cNvPr id="45136" name="Freeform 79"/>
              <p:cNvSpPr>
                <a:spLocks/>
              </p:cNvSpPr>
              <p:nvPr/>
            </p:nvSpPr>
            <p:spPr bwMode="auto">
              <a:xfrm>
                <a:off x="2363" y="3520"/>
                <a:ext cx="762" cy="360"/>
              </a:xfrm>
              <a:custGeom>
                <a:avLst/>
                <a:gdLst>
                  <a:gd name="T0" fmla="*/ 0 w 1524"/>
                  <a:gd name="T1" fmla="*/ 1 h 720"/>
                  <a:gd name="T2" fmla="*/ 1 w 1524"/>
                  <a:gd name="T3" fmla="*/ 1 h 720"/>
                  <a:gd name="T4" fmla="*/ 1 w 1524"/>
                  <a:gd name="T5" fmla="*/ 1 h 720"/>
                  <a:gd name="T6" fmla="*/ 1 w 1524"/>
                  <a:gd name="T7" fmla="*/ 0 h 720"/>
                  <a:gd name="T8" fmla="*/ 0 w 1524"/>
                  <a:gd name="T9" fmla="*/ 1 h 720"/>
                  <a:gd name="T10" fmla="*/ 0 60000 65536"/>
                  <a:gd name="T11" fmla="*/ 0 60000 65536"/>
                  <a:gd name="T12" fmla="*/ 0 60000 65536"/>
                  <a:gd name="T13" fmla="*/ 0 60000 65536"/>
                  <a:gd name="T14" fmla="*/ 0 60000 65536"/>
                  <a:gd name="T15" fmla="*/ 0 w 1524"/>
                  <a:gd name="T16" fmla="*/ 0 h 720"/>
                  <a:gd name="T17" fmla="*/ 1524 w 1524"/>
                  <a:gd name="T18" fmla="*/ 720 h 720"/>
                </a:gdLst>
                <a:ahLst/>
                <a:cxnLst>
                  <a:cxn ang="T10">
                    <a:pos x="T0" y="T1"/>
                  </a:cxn>
                  <a:cxn ang="T11">
                    <a:pos x="T2" y="T3"/>
                  </a:cxn>
                  <a:cxn ang="T12">
                    <a:pos x="T4" y="T5"/>
                  </a:cxn>
                  <a:cxn ang="T13">
                    <a:pos x="T6" y="T7"/>
                  </a:cxn>
                  <a:cxn ang="T14">
                    <a:pos x="T8" y="T9"/>
                  </a:cxn>
                </a:cxnLst>
                <a:rect l="T15" t="T16" r="T17" b="T18"/>
                <a:pathLst>
                  <a:path w="1524" h="720">
                    <a:moveTo>
                      <a:pt x="0" y="632"/>
                    </a:moveTo>
                    <a:lnTo>
                      <a:pt x="5" y="720"/>
                    </a:lnTo>
                    <a:lnTo>
                      <a:pt x="1520" y="105"/>
                    </a:lnTo>
                    <a:lnTo>
                      <a:pt x="1524" y="0"/>
                    </a:lnTo>
                    <a:lnTo>
                      <a:pt x="0" y="632"/>
                    </a:lnTo>
                  </a:path>
                </a:pathLst>
              </a:custGeom>
              <a:solidFill>
                <a:schemeClr val="accent1"/>
              </a:solidFill>
              <a:ln w="0">
                <a:solidFill>
                  <a:srgbClr val="000000"/>
                </a:solidFill>
                <a:round/>
                <a:headEnd/>
                <a:tailEnd/>
              </a:ln>
            </p:spPr>
            <p:txBody>
              <a:bodyPr/>
              <a:lstStyle/>
              <a:p>
                <a:endParaRPr lang="de-DE"/>
              </a:p>
            </p:txBody>
          </p:sp>
          <p:sp>
            <p:nvSpPr>
              <p:cNvPr id="45137" name="Freeform 80"/>
              <p:cNvSpPr>
                <a:spLocks/>
              </p:cNvSpPr>
              <p:nvPr/>
            </p:nvSpPr>
            <p:spPr bwMode="auto">
              <a:xfrm>
                <a:off x="1708" y="3549"/>
                <a:ext cx="574" cy="348"/>
              </a:xfrm>
              <a:custGeom>
                <a:avLst/>
                <a:gdLst>
                  <a:gd name="T0" fmla="*/ 1 w 1148"/>
                  <a:gd name="T1" fmla="*/ 0 h 697"/>
                  <a:gd name="T2" fmla="*/ 1 w 1148"/>
                  <a:gd name="T3" fmla="*/ 0 h 697"/>
                  <a:gd name="T4" fmla="*/ 1 w 1148"/>
                  <a:gd name="T5" fmla="*/ 0 h 697"/>
                  <a:gd name="T6" fmla="*/ 0 w 1148"/>
                  <a:gd name="T7" fmla="*/ 0 h 697"/>
                  <a:gd name="T8" fmla="*/ 1 w 1148"/>
                  <a:gd name="T9" fmla="*/ 0 h 697"/>
                  <a:gd name="T10" fmla="*/ 0 60000 65536"/>
                  <a:gd name="T11" fmla="*/ 0 60000 65536"/>
                  <a:gd name="T12" fmla="*/ 0 60000 65536"/>
                  <a:gd name="T13" fmla="*/ 0 60000 65536"/>
                  <a:gd name="T14" fmla="*/ 0 60000 65536"/>
                  <a:gd name="T15" fmla="*/ 0 w 1148"/>
                  <a:gd name="T16" fmla="*/ 0 h 697"/>
                  <a:gd name="T17" fmla="*/ 1148 w 1148"/>
                  <a:gd name="T18" fmla="*/ 697 h 697"/>
                </a:gdLst>
                <a:ahLst/>
                <a:cxnLst>
                  <a:cxn ang="T10">
                    <a:pos x="T0" y="T1"/>
                  </a:cxn>
                  <a:cxn ang="T11">
                    <a:pos x="T2" y="T3"/>
                  </a:cxn>
                  <a:cxn ang="T12">
                    <a:pos x="T4" y="T5"/>
                  </a:cxn>
                  <a:cxn ang="T13">
                    <a:pos x="T6" y="T7"/>
                  </a:cxn>
                  <a:cxn ang="T14">
                    <a:pos x="T8" y="T9"/>
                  </a:cxn>
                </a:cxnLst>
                <a:rect l="T15" t="T16" r="T17" b="T18"/>
                <a:pathLst>
                  <a:path w="1148" h="697">
                    <a:moveTo>
                      <a:pt x="3" y="0"/>
                    </a:moveTo>
                    <a:lnTo>
                      <a:pt x="1148" y="588"/>
                    </a:lnTo>
                    <a:lnTo>
                      <a:pt x="1148" y="697"/>
                    </a:lnTo>
                    <a:lnTo>
                      <a:pt x="0" y="111"/>
                    </a:lnTo>
                    <a:lnTo>
                      <a:pt x="3" y="0"/>
                    </a:lnTo>
                    <a:close/>
                  </a:path>
                </a:pathLst>
              </a:custGeom>
              <a:solidFill>
                <a:srgbClr val="99FFFF"/>
              </a:solidFill>
              <a:ln w="9525">
                <a:noFill/>
                <a:round/>
                <a:headEnd/>
                <a:tailEnd/>
              </a:ln>
            </p:spPr>
            <p:txBody>
              <a:bodyPr/>
              <a:lstStyle/>
              <a:p>
                <a:endParaRPr lang="de-DE"/>
              </a:p>
            </p:txBody>
          </p:sp>
          <p:sp>
            <p:nvSpPr>
              <p:cNvPr id="45138" name="Freeform 81"/>
              <p:cNvSpPr>
                <a:spLocks/>
              </p:cNvSpPr>
              <p:nvPr/>
            </p:nvSpPr>
            <p:spPr bwMode="auto">
              <a:xfrm>
                <a:off x="1708" y="3549"/>
                <a:ext cx="574" cy="348"/>
              </a:xfrm>
              <a:custGeom>
                <a:avLst/>
                <a:gdLst>
                  <a:gd name="T0" fmla="*/ 1 w 1148"/>
                  <a:gd name="T1" fmla="*/ 0 h 697"/>
                  <a:gd name="T2" fmla="*/ 1 w 1148"/>
                  <a:gd name="T3" fmla="*/ 0 h 697"/>
                  <a:gd name="T4" fmla="*/ 1 w 1148"/>
                  <a:gd name="T5" fmla="*/ 0 h 697"/>
                  <a:gd name="T6" fmla="*/ 0 w 1148"/>
                  <a:gd name="T7" fmla="*/ 0 h 697"/>
                  <a:gd name="T8" fmla="*/ 1 w 1148"/>
                  <a:gd name="T9" fmla="*/ 0 h 697"/>
                  <a:gd name="T10" fmla="*/ 0 60000 65536"/>
                  <a:gd name="T11" fmla="*/ 0 60000 65536"/>
                  <a:gd name="T12" fmla="*/ 0 60000 65536"/>
                  <a:gd name="T13" fmla="*/ 0 60000 65536"/>
                  <a:gd name="T14" fmla="*/ 0 60000 65536"/>
                  <a:gd name="T15" fmla="*/ 0 w 1148"/>
                  <a:gd name="T16" fmla="*/ 0 h 697"/>
                  <a:gd name="T17" fmla="*/ 1148 w 1148"/>
                  <a:gd name="T18" fmla="*/ 697 h 697"/>
                </a:gdLst>
                <a:ahLst/>
                <a:cxnLst>
                  <a:cxn ang="T10">
                    <a:pos x="T0" y="T1"/>
                  </a:cxn>
                  <a:cxn ang="T11">
                    <a:pos x="T2" y="T3"/>
                  </a:cxn>
                  <a:cxn ang="T12">
                    <a:pos x="T4" y="T5"/>
                  </a:cxn>
                  <a:cxn ang="T13">
                    <a:pos x="T6" y="T7"/>
                  </a:cxn>
                  <a:cxn ang="T14">
                    <a:pos x="T8" y="T9"/>
                  </a:cxn>
                </a:cxnLst>
                <a:rect l="T15" t="T16" r="T17" b="T18"/>
                <a:pathLst>
                  <a:path w="1148" h="697">
                    <a:moveTo>
                      <a:pt x="3" y="0"/>
                    </a:moveTo>
                    <a:lnTo>
                      <a:pt x="1148" y="588"/>
                    </a:lnTo>
                    <a:lnTo>
                      <a:pt x="1148" y="697"/>
                    </a:lnTo>
                    <a:lnTo>
                      <a:pt x="0" y="111"/>
                    </a:lnTo>
                    <a:lnTo>
                      <a:pt x="3" y="0"/>
                    </a:lnTo>
                  </a:path>
                </a:pathLst>
              </a:custGeom>
              <a:solidFill>
                <a:schemeClr val="accent1"/>
              </a:solidFill>
              <a:ln w="0">
                <a:solidFill>
                  <a:srgbClr val="000000"/>
                </a:solidFill>
                <a:round/>
                <a:headEnd/>
                <a:tailEnd/>
              </a:ln>
            </p:spPr>
            <p:txBody>
              <a:bodyPr/>
              <a:lstStyle/>
              <a:p>
                <a:endParaRPr lang="de-DE"/>
              </a:p>
            </p:txBody>
          </p:sp>
          <p:sp>
            <p:nvSpPr>
              <p:cNvPr id="45139" name="Freeform 82"/>
              <p:cNvSpPr>
                <a:spLocks/>
              </p:cNvSpPr>
              <p:nvPr/>
            </p:nvSpPr>
            <p:spPr bwMode="auto">
              <a:xfrm>
                <a:off x="1712" y="3643"/>
                <a:ext cx="306" cy="211"/>
              </a:xfrm>
              <a:custGeom>
                <a:avLst/>
                <a:gdLst>
                  <a:gd name="T0" fmla="*/ 1 w 612"/>
                  <a:gd name="T1" fmla="*/ 0 h 423"/>
                  <a:gd name="T2" fmla="*/ 1 w 612"/>
                  <a:gd name="T3" fmla="*/ 0 h 423"/>
                  <a:gd name="T4" fmla="*/ 0 w 612"/>
                  <a:gd name="T5" fmla="*/ 0 h 423"/>
                  <a:gd name="T6" fmla="*/ 1 w 612"/>
                  <a:gd name="T7" fmla="*/ 0 h 423"/>
                  <a:gd name="T8" fmla="*/ 1 w 612"/>
                  <a:gd name="T9" fmla="*/ 0 h 423"/>
                  <a:gd name="T10" fmla="*/ 0 60000 65536"/>
                  <a:gd name="T11" fmla="*/ 0 60000 65536"/>
                  <a:gd name="T12" fmla="*/ 0 60000 65536"/>
                  <a:gd name="T13" fmla="*/ 0 60000 65536"/>
                  <a:gd name="T14" fmla="*/ 0 60000 65536"/>
                  <a:gd name="T15" fmla="*/ 0 w 612"/>
                  <a:gd name="T16" fmla="*/ 0 h 423"/>
                  <a:gd name="T17" fmla="*/ 612 w 612"/>
                  <a:gd name="T18" fmla="*/ 423 h 423"/>
                </a:gdLst>
                <a:ahLst/>
                <a:cxnLst>
                  <a:cxn ang="T10">
                    <a:pos x="T0" y="T1"/>
                  </a:cxn>
                  <a:cxn ang="T11">
                    <a:pos x="T2" y="T3"/>
                  </a:cxn>
                  <a:cxn ang="T12">
                    <a:pos x="T4" y="T5"/>
                  </a:cxn>
                  <a:cxn ang="T13">
                    <a:pos x="T6" y="T7"/>
                  </a:cxn>
                  <a:cxn ang="T14">
                    <a:pos x="T8" y="T9"/>
                  </a:cxn>
                </a:cxnLst>
                <a:rect l="T15" t="T16" r="T17" b="T18"/>
                <a:pathLst>
                  <a:path w="612" h="423">
                    <a:moveTo>
                      <a:pt x="612" y="304"/>
                    </a:moveTo>
                    <a:lnTo>
                      <a:pt x="612" y="423"/>
                    </a:lnTo>
                    <a:lnTo>
                      <a:pt x="0" y="108"/>
                    </a:lnTo>
                    <a:lnTo>
                      <a:pt x="4" y="0"/>
                    </a:lnTo>
                    <a:lnTo>
                      <a:pt x="612" y="304"/>
                    </a:lnTo>
                    <a:close/>
                  </a:path>
                </a:pathLst>
              </a:custGeom>
              <a:solidFill>
                <a:srgbClr val="99FFFF"/>
              </a:solidFill>
              <a:ln w="9525">
                <a:noFill/>
                <a:round/>
                <a:headEnd/>
                <a:tailEnd/>
              </a:ln>
            </p:spPr>
            <p:txBody>
              <a:bodyPr/>
              <a:lstStyle/>
              <a:p>
                <a:endParaRPr lang="de-DE"/>
              </a:p>
            </p:txBody>
          </p:sp>
          <p:sp>
            <p:nvSpPr>
              <p:cNvPr id="45140" name="Freeform 83"/>
              <p:cNvSpPr>
                <a:spLocks/>
              </p:cNvSpPr>
              <p:nvPr/>
            </p:nvSpPr>
            <p:spPr bwMode="auto">
              <a:xfrm>
                <a:off x="1712" y="3643"/>
                <a:ext cx="306" cy="211"/>
              </a:xfrm>
              <a:custGeom>
                <a:avLst/>
                <a:gdLst>
                  <a:gd name="T0" fmla="*/ 1 w 612"/>
                  <a:gd name="T1" fmla="*/ 0 h 423"/>
                  <a:gd name="T2" fmla="*/ 1 w 612"/>
                  <a:gd name="T3" fmla="*/ 0 h 423"/>
                  <a:gd name="T4" fmla="*/ 0 w 612"/>
                  <a:gd name="T5" fmla="*/ 0 h 423"/>
                  <a:gd name="T6" fmla="*/ 1 w 612"/>
                  <a:gd name="T7" fmla="*/ 0 h 423"/>
                  <a:gd name="T8" fmla="*/ 1 w 612"/>
                  <a:gd name="T9" fmla="*/ 0 h 423"/>
                  <a:gd name="T10" fmla="*/ 0 60000 65536"/>
                  <a:gd name="T11" fmla="*/ 0 60000 65536"/>
                  <a:gd name="T12" fmla="*/ 0 60000 65536"/>
                  <a:gd name="T13" fmla="*/ 0 60000 65536"/>
                  <a:gd name="T14" fmla="*/ 0 60000 65536"/>
                  <a:gd name="T15" fmla="*/ 0 w 612"/>
                  <a:gd name="T16" fmla="*/ 0 h 423"/>
                  <a:gd name="T17" fmla="*/ 612 w 612"/>
                  <a:gd name="T18" fmla="*/ 423 h 423"/>
                </a:gdLst>
                <a:ahLst/>
                <a:cxnLst>
                  <a:cxn ang="T10">
                    <a:pos x="T0" y="T1"/>
                  </a:cxn>
                  <a:cxn ang="T11">
                    <a:pos x="T2" y="T3"/>
                  </a:cxn>
                  <a:cxn ang="T12">
                    <a:pos x="T4" y="T5"/>
                  </a:cxn>
                  <a:cxn ang="T13">
                    <a:pos x="T6" y="T7"/>
                  </a:cxn>
                  <a:cxn ang="T14">
                    <a:pos x="T8" y="T9"/>
                  </a:cxn>
                </a:cxnLst>
                <a:rect l="T15" t="T16" r="T17" b="T18"/>
                <a:pathLst>
                  <a:path w="612" h="423">
                    <a:moveTo>
                      <a:pt x="612" y="304"/>
                    </a:moveTo>
                    <a:lnTo>
                      <a:pt x="612" y="423"/>
                    </a:lnTo>
                    <a:lnTo>
                      <a:pt x="0" y="108"/>
                    </a:lnTo>
                    <a:lnTo>
                      <a:pt x="4" y="0"/>
                    </a:lnTo>
                    <a:lnTo>
                      <a:pt x="612" y="304"/>
                    </a:lnTo>
                  </a:path>
                </a:pathLst>
              </a:custGeom>
              <a:solidFill>
                <a:schemeClr val="accent1"/>
              </a:solidFill>
              <a:ln w="0">
                <a:solidFill>
                  <a:srgbClr val="000000"/>
                </a:solidFill>
                <a:round/>
                <a:headEnd/>
                <a:tailEnd/>
              </a:ln>
            </p:spPr>
            <p:txBody>
              <a:bodyPr/>
              <a:lstStyle/>
              <a:p>
                <a:endParaRPr lang="de-DE"/>
              </a:p>
            </p:txBody>
          </p:sp>
          <p:sp>
            <p:nvSpPr>
              <p:cNvPr id="45141" name="Freeform 84"/>
              <p:cNvSpPr>
                <a:spLocks/>
              </p:cNvSpPr>
              <p:nvPr/>
            </p:nvSpPr>
            <p:spPr bwMode="auto">
              <a:xfrm>
                <a:off x="2054" y="3834"/>
                <a:ext cx="43" cy="145"/>
              </a:xfrm>
              <a:custGeom>
                <a:avLst/>
                <a:gdLst>
                  <a:gd name="T0" fmla="*/ 0 w 87"/>
                  <a:gd name="T1" fmla="*/ 1 h 290"/>
                  <a:gd name="T2" fmla="*/ 0 w 87"/>
                  <a:gd name="T3" fmla="*/ 1 h 290"/>
                  <a:gd name="T4" fmla="*/ 0 w 87"/>
                  <a:gd name="T5" fmla="*/ 0 h 290"/>
                  <a:gd name="T6" fmla="*/ 0 w 87"/>
                  <a:gd name="T7" fmla="*/ 1 h 290"/>
                  <a:gd name="T8" fmla="*/ 0 w 87"/>
                  <a:gd name="T9" fmla="*/ 1 h 290"/>
                  <a:gd name="T10" fmla="*/ 0 60000 65536"/>
                  <a:gd name="T11" fmla="*/ 0 60000 65536"/>
                  <a:gd name="T12" fmla="*/ 0 60000 65536"/>
                  <a:gd name="T13" fmla="*/ 0 60000 65536"/>
                  <a:gd name="T14" fmla="*/ 0 60000 65536"/>
                  <a:gd name="T15" fmla="*/ 0 w 87"/>
                  <a:gd name="T16" fmla="*/ 0 h 290"/>
                  <a:gd name="T17" fmla="*/ 87 w 87"/>
                  <a:gd name="T18" fmla="*/ 290 h 290"/>
                </a:gdLst>
                <a:ahLst/>
                <a:cxnLst>
                  <a:cxn ang="T10">
                    <a:pos x="T0" y="T1"/>
                  </a:cxn>
                  <a:cxn ang="T11">
                    <a:pos x="T2" y="T3"/>
                  </a:cxn>
                  <a:cxn ang="T12">
                    <a:pos x="T4" y="T5"/>
                  </a:cxn>
                  <a:cxn ang="T13">
                    <a:pos x="T6" y="T7"/>
                  </a:cxn>
                  <a:cxn ang="T14">
                    <a:pos x="T8" y="T9"/>
                  </a:cxn>
                </a:cxnLst>
                <a:rect l="T15" t="T16" r="T17" b="T18"/>
                <a:pathLst>
                  <a:path w="87" h="290">
                    <a:moveTo>
                      <a:pt x="86" y="251"/>
                    </a:moveTo>
                    <a:lnTo>
                      <a:pt x="0" y="290"/>
                    </a:lnTo>
                    <a:lnTo>
                      <a:pt x="1" y="0"/>
                    </a:lnTo>
                    <a:lnTo>
                      <a:pt x="87" y="41"/>
                    </a:lnTo>
                    <a:lnTo>
                      <a:pt x="86" y="251"/>
                    </a:lnTo>
                    <a:close/>
                  </a:path>
                </a:pathLst>
              </a:custGeom>
              <a:solidFill>
                <a:srgbClr val="999966"/>
              </a:solidFill>
              <a:ln w="9525">
                <a:noFill/>
                <a:round/>
                <a:headEnd/>
                <a:tailEnd/>
              </a:ln>
            </p:spPr>
            <p:txBody>
              <a:bodyPr/>
              <a:lstStyle/>
              <a:p>
                <a:endParaRPr lang="de-DE"/>
              </a:p>
            </p:txBody>
          </p:sp>
          <p:sp>
            <p:nvSpPr>
              <p:cNvPr id="45142" name="Freeform 85"/>
              <p:cNvSpPr>
                <a:spLocks/>
              </p:cNvSpPr>
              <p:nvPr/>
            </p:nvSpPr>
            <p:spPr bwMode="auto">
              <a:xfrm>
                <a:off x="2054" y="3834"/>
                <a:ext cx="43" cy="145"/>
              </a:xfrm>
              <a:custGeom>
                <a:avLst/>
                <a:gdLst>
                  <a:gd name="T0" fmla="*/ 0 w 87"/>
                  <a:gd name="T1" fmla="*/ 1 h 290"/>
                  <a:gd name="T2" fmla="*/ 0 w 87"/>
                  <a:gd name="T3" fmla="*/ 1 h 290"/>
                  <a:gd name="T4" fmla="*/ 0 w 87"/>
                  <a:gd name="T5" fmla="*/ 0 h 290"/>
                  <a:gd name="T6" fmla="*/ 0 w 87"/>
                  <a:gd name="T7" fmla="*/ 1 h 290"/>
                  <a:gd name="T8" fmla="*/ 0 w 87"/>
                  <a:gd name="T9" fmla="*/ 1 h 290"/>
                  <a:gd name="T10" fmla="*/ 0 60000 65536"/>
                  <a:gd name="T11" fmla="*/ 0 60000 65536"/>
                  <a:gd name="T12" fmla="*/ 0 60000 65536"/>
                  <a:gd name="T13" fmla="*/ 0 60000 65536"/>
                  <a:gd name="T14" fmla="*/ 0 60000 65536"/>
                  <a:gd name="T15" fmla="*/ 0 w 87"/>
                  <a:gd name="T16" fmla="*/ 0 h 290"/>
                  <a:gd name="T17" fmla="*/ 87 w 87"/>
                  <a:gd name="T18" fmla="*/ 290 h 290"/>
                </a:gdLst>
                <a:ahLst/>
                <a:cxnLst>
                  <a:cxn ang="T10">
                    <a:pos x="T0" y="T1"/>
                  </a:cxn>
                  <a:cxn ang="T11">
                    <a:pos x="T2" y="T3"/>
                  </a:cxn>
                  <a:cxn ang="T12">
                    <a:pos x="T4" y="T5"/>
                  </a:cxn>
                  <a:cxn ang="T13">
                    <a:pos x="T6" y="T7"/>
                  </a:cxn>
                  <a:cxn ang="T14">
                    <a:pos x="T8" y="T9"/>
                  </a:cxn>
                </a:cxnLst>
                <a:rect l="T15" t="T16" r="T17" b="T18"/>
                <a:pathLst>
                  <a:path w="87" h="290">
                    <a:moveTo>
                      <a:pt x="86" y="251"/>
                    </a:moveTo>
                    <a:lnTo>
                      <a:pt x="0" y="290"/>
                    </a:lnTo>
                    <a:lnTo>
                      <a:pt x="1" y="0"/>
                    </a:lnTo>
                    <a:lnTo>
                      <a:pt x="87" y="41"/>
                    </a:lnTo>
                    <a:lnTo>
                      <a:pt x="86" y="251"/>
                    </a:lnTo>
                  </a:path>
                </a:pathLst>
              </a:custGeom>
              <a:noFill/>
              <a:ln w="0">
                <a:solidFill>
                  <a:srgbClr val="000000"/>
                </a:solidFill>
                <a:round/>
                <a:headEnd/>
                <a:tailEnd/>
              </a:ln>
            </p:spPr>
            <p:txBody>
              <a:bodyPr/>
              <a:lstStyle/>
              <a:p>
                <a:endParaRPr lang="de-DE"/>
              </a:p>
            </p:txBody>
          </p:sp>
        </p:grpSp>
        <p:sp>
          <p:nvSpPr>
            <p:cNvPr id="45063" name="Rectangle 86"/>
            <p:cNvSpPr>
              <a:spLocks noChangeArrowheads="1"/>
            </p:cNvSpPr>
            <p:nvPr/>
          </p:nvSpPr>
          <p:spPr bwMode="auto">
            <a:xfrm>
              <a:off x="3802" y="2137"/>
              <a:ext cx="288" cy="48"/>
            </a:xfrm>
            <a:prstGeom prst="rect">
              <a:avLst/>
            </a:prstGeom>
            <a:solidFill>
              <a:srgbClr val="FF0000"/>
            </a:solidFill>
            <a:ln w="9525">
              <a:solidFill>
                <a:srgbClr val="C0C0C0"/>
              </a:solidFill>
              <a:miter lim="800000"/>
              <a:headEnd/>
              <a:tailEnd/>
            </a:ln>
          </p:spPr>
          <p:txBody>
            <a:bodyPr wrap="none" anchor="ctr"/>
            <a:lstStyle/>
            <a:p>
              <a:pPr>
                <a:spcBef>
                  <a:spcPct val="20000"/>
                </a:spcBef>
                <a:buFont typeface="Wingdings" pitchFamily="2" charset="2"/>
                <a:buChar char="Ø"/>
              </a:pPr>
              <a:endParaRPr lang="de-DE"/>
            </a:p>
          </p:txBody>
        </p:sp>
        <p:sp>
          <p:nvSpPr>
            <p:cNvPr id="45064" name="Text Box 87"/>
            <p:cNvSpPr txBox="1">
              <a:spLocks noChangeArrowheads="1"/>
            </p:cNvSpPr>
            <p:nvPr/>
          </p:nvSpPr>
          <p:spPr bwMode="auto">
            <a:xfrm>
              <a:off x="4176" y="1998"/>
              <a:ext cx="1207" cy="291"/>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400"/>
                <a:t>Brandwände</a:t>
              </a:r>
            </a:p>
          </p:txBody>
        </p:sp>
      </p:grpSp>
      <p:sp>
        <p:nvSpPr>
          <p:cNvPr id="45061" name="Rectangle 88"/>
          <p:cNvSpPr>
            <a:spLocks noChangeArrowheads="1"/>
          </p:cNvSpPr>
          <p:nvPr/>
        </p:nvSpPr>
        <p:spPr bwMode="auto">
          <a:xfrm>
            <a:off x="228770" y="5715000"/>
            <a:ext cx="2210286" cy="533400"/>
          </a:xfrm>
          <a:prstGeom prst="rect">
            <a:avLst/>
          </a:prstGeom>
          <a:noFill/>
          <a:ln w="38100">
            <a:noFill/>
            <a:miter lim="800000"/>
            <a:headEnd/>
            <a:tailEnd/>
          </a:ln>
        </p:spPr>
        <p:txBody>
          <a:bodyPr wrap="none" anchor="ctr"/>
          <a:lstStyle/>
          <a:p>
            <a:pPr algn="ctr">
              <a:spcBef>
                <a:spcPct val="20000"/>
              </a:spcBef>
              <a:buFont typeface="Wingdings" pitchFamily="2" charset="2"/>
              <a:buChar char="Ø"/>
            </a:pPr>
            <a:endParaRPr lang="de-DE"/>
          </a:p>
        </p:txBody>
      </p:sp>
      <p:pic>
        <p:nvPicPr>
          <p:cNvPr id="87"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a:xfrm>
            <a:off x="304800" y="304800"/>
            <a:ext cx="9292464" cy="2062163"/>
          </a:xfrm>
        </p:spPr>
        <p:txBody>
          <a:bodyPr/>
          <a:lstStyle/>
          <a:p>
            <a:pPr eaLnBrk="1" hangingPunct="1"/>
            <a:r>
              <a:rPr lang="de-DE" sz="3600" dirty="0" smtClean="0"/>
              <a:t>Durchführung von Leitungen</a:t>
            </a:r>
          </a:p>
        </p:txBody>
      </p:sp>
      <p:sp>
        <p:nvSpPr>
          <p:cNvPr id="46083" name="Rectangle 3"/>
          <p:cNvSpPr>
            <a:spLocks noGrp="1" noChangeArrowheads="1"/>
          </p:cNvSpPr>
          <p:nvPr>
            <p:ph type="body" idx="1"/>
          </p:nvPr>
        </p:nvSpPr>
        <p:spPr>
          <a:xfrm>
            <a:off x="304800" y="1643051"/>
            <a:ext cx="8413750" cy="3286148"/>
          </a:xfrm>
        </p:spPr>
        <p:txBody>
          <a:bodyPr/>
          <a:lstStyle/>
          <a:p>
            <a:pPr eaLnBrk="1" hangingPunct="1"/>
            <a:r>
              <a:rPr lang="de-DE" sz="2800" dirty="0" smtClean="0"/>
              <a:t>Elektrische Leitungen dürfen durch Brandschutzwände und –Decken nur dann durchgeführt werden, wenn der Durchtritt von Feuer und Rauch verhindert wird</a:t>
            </a:r>
          </a:p>
          <a:p>
            <a:pPr eaLnBrk="1" hangingPunct="1">
              <a:buFontTx/>
              <a:buNone/>
            </a:pPr>
            <a:endParaRPr lang="de-DE" dirty="0" smtClean="0"/>
          </a:p>
          <a:p>
            <a:pPr eaLnBrk="1" hangingPunct="1">
              <a:buFontTx/>
              <a:buNone/>
            </a:pPr>
            <a:endParaRPr lang="de-DE" dirty="0" smtClean="0"/>
          </a:p>
        </p:txBody>
      </p:sp>
      <p:sp>
        <p:nvSpPr>
          <p:cNvPr id="46084" name="Rectangle 7"/>
          <p:cNvSpPr>
            <a:spLocks noChangeArrowheads="1"/>
          </p:cNvSpPr>
          <p:nvPr/>
        </p:nvSpPr>
        <p:spPr bwMode="auto">
          <a:xfrm>
            <a:off x="596076" y="4143380"/>
            <a:ext cx="8612378" cy="990600"/>
          </a:xfrm>
          <a:prstGeom prst="rect">
            <a:avLst/>
          </a:prstGeom>
          <a:solidFill>
            <a:srgbClr val="FF6600"/>
          </a:solidFill>
          <a:ln w="9525">
            <a:noFill/>
            <a:miter lim="800000"/>
            <a:headEnd/>
            <a:tailEnd/>
          </a:ln>
        </p:spPr>
        <p:txBody>
          <a:bodyPr/>
          <a:lstStyle/>
          <a:p>
            <a:pPr>
              <a:spcBef>
                <a:spcPct val="20000"/>
              </a:spcBef>
              <a:buFont typeface="Wingdings" pitchFamily="2" charset="2"/>
              <a:buNone/>
            </a:pPr>
            <a:r>
              <a:rPr lang="de-DE" dirty="0">
                <a:solidFill>
                  <a:schemeClr val="bg1"/>
                </a:solidFill>
              </a:rPr>
              <a:t>Lösung</a:t>
            </a:r>
            <a:br>
              <a:rPr lang="de-DE" dirty="0">
                <a:solidFill>
                  <a:schemeClr val="bg1"/>
                </a:solidFill>
              </a:rPr>
            </a:br>
            <a:r>
              <a:rPr lang="de-DE" dirty="0">
                <a:solidFill>
                  <a:schemeClr val="bg1"/>
                </a:solidFill>
              </a:rPr>
              <a:t>Erhalt der Brandabschnitte durch Kabelabschottungen</a:t>
            </a:r>
          </a:p>
        </p:txBody>
      </p:sp>
      <p:pic>
        <p:nvPicPr>
          <p:cNvPr id="5"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pPr eaLnBrk="1" hangingPunct="1"/>
            <a:r>
              <a:rPr lang="de-DE" smtClean="0"/>
              <a:t>Schotttypen</a:t>
            </a:r>
          </a:p>
        </p:txBody>
      </p:sp>
      <p:pic>
        <p:nvPicPr>
          <p:cNvPr id="47107" name="Picture 4" descr="Mörtelschott"/>
          <p:cNvPicPr>
            <a:picLocks noChangeAspect="1" noChangeArrowheads="1"/>
          </p:cNvPicPr>
          <p:nvPr/>
        </p:nvPicPr>
        <p:blipFill>
          <a:blip r:embed="rId2" cstate="print"/>
          <a:srcRect r="34970" b="8409"/>
          <a:stretch>
            <a:fillRect/>
          </a:stretch>
        </p:blipFill>
        <p:spPr bwMode="auto">
          <a:xfrm>
            <a:off x="5026037" y="2085976"/>
            <a:ext cx="2375414" cy="2417763"/>
          </a:xfrm>
          <a:prstGeom prst="rect">
            <a:avLst/>
          </a:prstGeom>
          <a:noFill/>
          <a:ln w="9525">
            <a:noFill/>
            <a:miter lim="800000"/>
            <a:headEnd/>
            <a:tailEnd/>
          </a:ln>
        </p:spPr>
      </p:pic>
      <p:pic>
        <p:nvPicPr>
          <p:cNvPr id="47108" name="Picture 5" descr="Plattenschott"/>
          <p:cNvPicPr>
            <a:picLocks noChangeAspect="1" noChangeArrowheads="1"/>
          </p:cNvPicPr>
          <p:nvPr/>
        </p:nvPicPr>
        <p:blipFill>
          <a:blip r:embed="rId3" cstate="print"/>
          <a:srcRect r="16013" b="10527"/>
          <a:stretch>
            <a:fillRect/>
          </a:stretch>
        </p:blipFill>
        <p:spPr bwMode="auto">
          <a:xfrm>
            <a:off x="0" y="2085976"/>
            <a:ext cx="2506139" cy="2416175"/>
          </a:xfrm>
          <a:prstGeom prst="rect">
            <a:avLst/>
          </a:prstGeom>
          <a:noFill/>
          <a:ln w="9525">
            <a:noFill/>
            <a:miter lim="800000"/>
            <a:headEnd/>
            <a:tailEnd/>
          </a:ln>
        </p:spPr>
      </p:pic>
      <p:pic>
        <p:nvPicPr>
          <p:cNvPr id="47109" name="Picture 6" descr="Schaumsteine"/>
          <p:cNvPicPr>
            <a:picLocks noChangeAspect="1" noChangeArrowheads="1"/>
          </p:cNvPicPr>
          <p:nvPr/>
        </p:nvPicPr>
        <p:blipFill>
          <a:blip r:embed="rId4" cstate="print"/>
          <a:srcRect l="24892" r="10086" b="9189"/>
          <a:stretch>
            <a:fillRect/>
          </a:stretch>
        </p:blipFill>
        <p:spPr bwMode="auto">
          <a:xfrm>
            <a:off x="7473693" y="2085975"/>
            <a:ext cx="2433895" cy="2400300"/>
          </a:xfrm>
          <a:prstGeom prst="rect">
            <a:avLst/>
          </a:prstGeom>
          <a:noFill/>
          <a:ln w="9525">
            <a:noFill/>
            <a:miter lim="800000"/>
            <a:headEnd/>
            <a:tailEnd/>
          </a:ln>
        </p:spPr>
      </p:pic>
      <p:pic>
        <p:nvPicPr>
          <p:cNvPr id="47110" name="Picture 7" descr="Brandschutzkissen"/>
          <p:cNvPicPr preferRelativeResize="0">
            <a:picLocks noChangeArrowheads="1"/>
          </p:cNvPicPr>
          <p:nvPr/>
        </p:nvPicPr>
        <p:blipFill>
          <a:blip r:embed="rId5" cstate="print"/>
          <a:srcRect r="15710" b="8548"/>
          <a:stretch>
            <a:fillRect/>
          </a:stretch>
        </p:blipFill>
        <p:spPr bwMode="auto">
          <a:xfrm>
            <a:off x="2576661" y="2085976"/>
            <a:ext cx="2377133" cy="2422525"/>
          </a:xfrm>
          <a:prstGeom prst="rect">
            <a:avLst/>
          </a:prstGeom>
          <a:noFill/>
          <a:ln w="9525">
            <a:noFill/>
            <a:miter lim="800000"/>
            <a:headEnd/>
            <a:tailEnd/>
          </a:ln>
        </p:spPr>
      </p:pic>
      <p:sp>
        <p:nvSpPr>
          <p:cNvPr id="47111" name="Text Box 8"/>
          <p:cNvSpPr txBox="1">
            <a:spLocks noChangeArrowheads="1"/>
          </p:cNvSpPr>
          <p:nvPr/>
        </p:nvSpPr>
        <p:spPr bwMode="auto">
          <a:xfrm>
            <a:off x="2819191" y="4648200"/>
            <a:ext cx="1930337"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Kissenschott</a:t>
            </a:r>
          </a:p>
        </p:txBody>
      </p:sp>
      <p:sp>
        <p:nvSpPr>
          <p:cNvPr id="47112" name="Text Box 9"/>
          <p:cNvSpPr txBox="1">
            <a:spLocks noChangeArrowheads="1"/>
          </p:cNvSpPr>
          <p:nvPr/>
        </p:nvSpPr>
        <p:spPr bwMode="auto">
          <a:xfrm>
            <a:off x="1" y="4648200"/>
            <a:ext cx="2701381"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Mineralfaserschott</a:t>
            </a:r>
          </a:p>
        </p:txBody>
      </p:sp>
      <p:sp>
        <p:nvSpPr>
          <p:cNvPr id="47113" name="Text Box 10"/>
          <p:cNvSpPr txBox="1">
            <a:spLocks noChangeArrowheads="1"/>
          </p:cNvSpPr>
          <p:nvPr/>
        </p:nvSpPr>
        <p:spPr bwMode="auto">
          <a:xfrm>
            <a:off x="7662900" y="4643438"/>
            <a:ext cx="2137124"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Schaumsteine</a:t>
            </a:r>
          </a:p>
        </p:txBody>
      </p:sp>
      <p:sp>
        <p:nvSpPr>
          <p:cNvPr id="47114" name="Text Box 11"/>
          <p:cNvSpPr txBox="1">
            <a:spLocks noChangeArrowheads="1"/>
          </p:cNvSpPr>
          <p:nvPr/>
        </p:nvSpPr>
        <p:spPr bwMode="auto">
          <a:xfrm>
            <a:off x="5487015" y="4648200"/>
            <a:ext cx="1861407"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Mörtelschott</a:t>
            </a:r>
          </a:p>
        </p:txBody>
      </p:sp>
      <p:sp>
        <p:nvSpPr>
          <p:cNvPr id="47115" name="Text Box 12"/>
          <p:cNvSpPr txBox="1">
            <a:spLocks noChangeArrowheads="1"/>
          </p:cNvSpPr>
          <p:nvPr/>
        </p:nvSpPr>
        <p:spPr bwMode="auto">
          <a:xfrm>
            <a:off x="897875" y="5497513"/>
            <a:ext cx="7404591"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sym typeface="Wingdings" pitchFamily="2" charset="2"/>
              </a:rPr>
              <a:t> </a:t>
            </a:r>
            <a:r>
              <a:rPr lang="de-DE"/>
              <a:t>Über 500 zugelassene Schottypen in Deutschland</a:t>
            </a:r>
          </a:p>
        </p:txBody>
      </p:sp>
      <p:pic>
        <p:nvPicPr>
          <p:cNvPr id="12" name="Picture 3"/>
          <p:cNvPicPr>
            <a:picLocks noChangeAspect="1" noChangeArrowheads="1"/>
          </p:cNvPicPr>
          <p:nvPr/>
        </p:nvPicPr>
        <p:blipFill>
          <a:blip r:embed="rId6"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pPr eaLnBrk="1" hangingPunct="1"/>
            <a:r>
              <a:rPr lang="de-DE" smtClean="0"/>
              <a:t>Typische Probleme...</a:t>
            </a:r>
          </a:p>
        </p:txBody>
      </p:sp>
      <p:pic>
        <p:nvPicPr>
          <p:cNvPr id="48131" name="Picture 4"/>
          <p:cNvPicPr>
            <a:picLocks noChangeAspect="1" noChangeArrowheads="1"/>
          </p:cNvPicPr>
          <p:nvPr/>
        </p:nvPicPr>
        <p:blipFill>
          <a:blip r:embed="rId2" cstate="print"/>
          <a:srcRect l="15625" t="28333" r="20625" b="38821"/>
          <a:stretch>
            <a:fillRect/>
          </a:stretch>
        </p:blipFill>
        <p:spPr bwMode="auto">
          <a:xfrm>
            <a:off x="5891231" y="4437064"/>
            <a:ext cx="4016357" cy="1584325"/>
          </a:xfrm>
          <a:prstGeom prst="rect">
            <a:avLst/>
          </a:prstGeom>
          <a:noFill/>
          <a:ln w="9525">
            <a:noFill/>
            <a:miter lim="800000"/>
            <a:headEnd/>
            <a:tailEnd/>
          </a:ln>
        </p:spPr>
      </p:pic>
      <p:pic>
        <p:nvPicPr>
          <p:cNvPr id="48132" name="Picture 5"/>
          <p:cNvPicPr>
            <a:picLocks noChangeAspect="1" noChangeArrowheads="1"/>
          </p:cNvPicPr>
          <p:nvPr/>
        </p:nvPicPr>
        <p:blipFill>
          <a:blip r:embed="rId3" cstate="print"/>
          <a:srcRect l="13138" t="30453" r="21950" b="22923"/>
          <a:stretch>
            <a:fillRect/>
          </a:stretch>
        </p:blipFill>
        <p:spPr bwMode="auto">
          <a:xfrm>
            <a:off x="5891231" y="2085975"/>
            <a:ext cx="4016357" cy="2305050"/>
          </a:xfrm>
          <a:prstGeom prst="rect">
            <a:avLst/>
          </a:prstGeom>
          <a:noFill/>
          <a:ln w="9525">
            <a:noFill/>
            <a:miter lim="800000"/>
            <a:headEnd/>
            <a:tailEnd/>
          </a:ln>
        </p:spPr>
      </p:pic>
      <p:pic>
        <p:nvPicPr>
          <p:cNvPr id="48133" name="Picture 6" descr="g_sonicht17"/>
          <p:cNvPicPr>
            <a:picLocks noChangeAspect="1" noChangeArrowheads="1"/>
          </p:cNvPicPr>
          <p:nvPr/>
        </p:nvPicPr>
        <p:blipFill>
          <a:blip r:embed="rId4" cstate="print"/>
          <a:srcRect/>
          <a:stretch>
            <a:fillRect/>
          </a:stretch>
        </p:blipFill>
        <p:spPr bwMode="auto">
          <a:xfrm>
            <a:off x="0" y="2085975"/>
            <a:ext cx="2896593" cy="2300288"/>
          </a:xfrm>
          <a:prstGeom prst="rect">
            <a:avLst/>
          </a:prstGeom>
          <a:noFill/>
          <a:ln w="9525">
            <a:noFill/>
            <a:miter lim="800000"/>
            <a:headEnd/>
            <a:tailEnd/>
          </a:ln>
        </p:spPr>
      </p:pic>
      <p:pic>
        <p:nvPicPr>
          <p:cNvPr id="48134" name="Picture 7" descr="g_sonicht11"/>
          <p:cNvPicPr>
            <a:picLocks noChangeAspect="1" noChangeArrowheads="1"/>
          </p:cNvPicPr>
          <p:nvPr/>
        </p:nvPicPr>
        <p:blipFill>
          <a:blip r:embed="rId5" cstate="print"/>
          <a:srcRect r="21574"/>
          <a:stretch>
            <a:fillRect/>
          </a:stretch>
        </p:blipFill>
        <p:spPr bwMode="auto">
          <a:xfrm>
            <a:off x="2937875" y="2085975"/>
            <a:ext cx="2879393" cy="2311400"/>
          </a:xfrm>
          <a:prstGeom prst="rect">
            <a:avLst/>
          </a:prstGeom>
          <a:noFill/>
          <a:ln w="9525">
            <a:noFill/>
            <a:miter lim="800000"/>
            <a:headEnd/>
            <a:tailEnd/>
          </a:ln>
        </p:spPr>
      </p:pic>
      <p:sp>
        <p:nvSpPr>
          <p:cNvPr id="48135" name="Text Box 8"/>
          <p:cNvSpPr txBox="1">
            <a:spLocks noChangeArrowheads="1"/>
          </p:cNvSpPr>
          <p:nvPr/>
        </p:nvSpPr>
        <p:spPr bwMode="auto">
          <a:xfrm>
            <a:off x="127286" y="4556125"/>
            <a:ext cx="2173993"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Nachbelegung</a:t>
            </a:r>
          </a:p>
        </p:txBody>
      </p:sp>
      <p:sp>
        <p:nvSpPr>
          <p:cNvPr id="48136" name="Text Box 9"/>
          <p:cNvSpPr txBox="1">
            <a:spLocks noChangeArrowheads="1"/>
          </p:cNvSpPr>
          <p:nvPr/>
        </p:nvSpPr>
        <p:spPr bwMode="auto">
          <a:xfrm>
            <a:off x="2865633" y="4556125"/>
            <a:ext cx="2190023"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Randabstände</a:t>
            </a:r>
          </a:p>
        </p:txBody>
      </p:sp>
      <p:sp>
        <p:nvSpPr>
          <p:cNvPr id="48137" name="Text Box 10"/>
          <p:cNvSpPr txBox="1">
            <a:spLocks noChangeArrowheads="1"/>
          </p:cNvSpPr>
          <p:nvPr/>
        </p:nvSpPr>
        <p:spPr bwMode="auto">
          <a:xfrm>
            <a:off x="6269646" y="6000750"/>
            <a:ext cx="3114955" cy="904863"/>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a:t>Überbelegung, </a:t>
            </a:r>
          </a:p>
          <a:p>
            <a:pPr>
              <a:spcBef>
                <a:spcPct val="20000"/>
              </a:spcBef>
              <a:buFont typeface="Wingdings" pitchFamily="2" charset="2"/>
              <a:buNone/>
            </a:pPr>
            <a:r>
              <a:rPr lang="de-DE"/>
              <a:t>Chaotische Belegung</a:t>
            </a:r>
          </a:p>
        </p:txBody>
      </p:sp>
      <p:pic>
        <p:nvPicPr>
          <p:cNvPr id="10" name="Picture 3"/>
          <p:cNvPicPr>
            <a:picLocks noChangeAspect="1" noChangeArrowheads="1"/>
          </p:cNvPicPr>
          <p:nvPr/>
        </p:nvPicPr>
        <p:blipFill>
          <a:blip r:embed="rId6" cstate="screen"/>
          <a:srcRect/>
          <a:stretch>
            <a:fillRect/>
          </a:stretch>
        </p:blipFill>
        <p:spPr bwMode="auto">
          <a:xfrm>
            <a:off x="167448" y="628652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a:xfrm>
            <a:off x="194368" y="765176"/>
            <a:ext cx="9713220" cy="1008063"/>
          </a:xfrm>
        </p:spPr>
        <p:txBody>
          <a:bodyPr/>
          <a:lstStyle/>
          <a:p>
            <a:pPr eaLnBrk="1" hangingPunct="1"/>
            <a:r>
              <a:rPr lang="de-DE" sz="2400" smtClean="0"/>
              <a:t>Warum ist ein funktionstüchtiges Schott so wichtig?</a:t>
            </a:r>
          </a:p>
        </p:txBody>
      </p:sp>
      <p:sp>
        <p:nvSpPr>
          <p:cNvPr id="49155" name="Rectangle 4"/>
          <p:cNvSpPr>
            <a:spLocks noChangeArrowheads="1"/>
          </p:cNvSpPr>
          <p:nvPr/>
        </p:nvSpPr>
        <p:spPr bwMode="auto">
          <a:xfrm>
            <a:off x="533222" y="2286000"/>
            <a:ext cx="8459291" cy="2590800"/>
          </a:xfrm>
          <a:prstGeom prst="rect">
            <a:avLst/>
          </a:prstGeom>
          <a:noFill/>
          <a:ln w="9525">
            <a:solidFill>
              <a:srgbClr val="000000"/>
            </a:solidFill>
            <a:miter lim="800000"/>
            <a:headEnd/>
            <a:tailEnd/>
          </a:ln>
        </p:spPr>
        <p:txBody>
          <a:bodyPr/>
          <a:lstStyle/>
          <a:p>
            <a:pPr marL="342900" indent="-342900">
              <a:lnSpc>
                <a:spcPct val="90000"/>
              </a:lnSpc>
              <a:spcBef>
                <a:spcPct val="20000"/>
              </a:spcBef>
              <a:buFont typeface="Wingdings" pitchFamily="2" charset="2"/>
              <a:buNone/>
            </a:pPr>
            <a:r>
              <a:rPr lang="en-US" altLang="en-US" sz="2800"/>
              <a:t>Frage:</a:t>
            </a:r>
            <a:endParaRPr lang="en-US" altLang="en-US"/>
          </a:p>
          <a:p>
            <a:pPr marL="342900" indent="-342900">
              <a:lnSpc>
                <a:spcPct val="90000"/>
              </a:lnSpc>
              <a:spcBef>
                <a:spcPct val="20000"/>
              </a:spcBef>
              <a:buFontTx/>
              <a:buChar char="•"/>
            </a:pPr>
            <a:r>
              <a:rPr lang="en-US" altLang="en-US" sz="2400"/>
              <a:t>Ein Raum (6m x 6m x 6m) hat eine 1cm große Öffnung im Brandschott.</a:t>
            </a:r>
          </a:p>
          <a:p>
            <a:pPr marL="342900" indent="-342900">
              <a:lnSpc>
                <a:spcPct val="90000"/>
              </a:lnSpc>
              <a:spcBef>
                <a:spcPct val="20000"/>
              </a:spcBef>
              <a:buFontTx/>
              <a:buChar char="•"/>
            </a:pPr>
            <a:r>
              <a:rPr lang="en-US" altLang="en-US" sz="2400"/>
              <a:t>Wie lange würde es im Brandfall dauern bis der Raum so voller Rauch ist, dass man keine 50cm weit sehen kann?</a:t>
            </a:r>
          </a:p>
        </p:txBody>
      </p:sp>
    </p:spTree>
  </p:cSld>
  <p:clrMapOvr>
    <a:masterClrMapping/>
  </p:clrMapOvr>
  <p:transition spd="slow">
    <p:fade thruBlk="1"/>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p:cNvGrpSpPr>
          <p:nvPr/>
        </p:nvGrpSpPr>
        <p:grpSpPr bwMode="auto">
          <a:xfrm>
            <a:off x="381855" y="2133600"/>
            <a:ext cx="5638381" cy="4343400"/>
            <a:chOff x="2099" y="2496"/>
            <a:chExt cx="446" cy="433"/>
          </a:xfrm>
        </p:grpSpPr>
        <p:grpSp>
          <p:nvGrpSpPr>
            <p:cNvPr id="3" name="Group 5"/>
            <p:cNvGrpSpPr>
              <a:grpSpLocks/>
            </p:cNvGrpSpPr>
            <p:nvPr/>
          </p:nvGrpSpPr>
          <p:grpSpPr bwMode="auto">
            <a:xfrm>
              <a:off x="2115" y="2496"/>
              <a:ext cx="430" cy="325"/>
              <a:chOff x="2115" y="2496"/>
              <a:chExt cx="430" cy="325"/>
            </a:xfrm>
          </p:grpSpPr>
          <p:sp>
            <p:nvSpPr>
              <p:cNvPr id="50265" name="Freeform 6"/>
              <p:cNvSpPr>
                <a:spLocks/>
              </p:cNvSpPr>
              <p:nvPr/>
            </p:nvSpPr>
            <p:spPr bwMode="auto">
              <a:xfrm>
                <a:off x="2115" y="2649"/>
                <a:ext cx="98" cy="139"/>
              </a:xfrm>
              <a:custGeom>
                <a:avLst/>
                <a:gdLst>
                  <a:gd name="T0" fmla="*/ 88 w 98"/>
                  <a:gd name="T1" fmla="*/ 69 h 139"/>
                  <a:gd name="T2" fmla="*/ 81 w 98"/>
                  <a:gd name="T3" fmla="*/ 47 h 139"/>
                  <a:gd name="T4" fmla="*/ 74 w 98"/>
                  <a:gd name="T5" fmla="*/ 34 h 139"/>
                  <a:gd name="T6" fmla="*/ 64 w 98"/>
                  <a:gd name="T7" fmla="*/ 26 h 139"/>
                  <a:gd name="T8" fmla="*/ 53 w 98"/>
                  <a:gd name="T9" fmla="*/ 22 h 139"/>
                  <a:gd name="T10" fmla="*/ 45 w 98"/>
                  <a:gd name="T11" fmla="*/ 19 h 139"/>
                  <a:gd name="T12" fmla="*/ 39 w 98"/>
                  <a:gd name="T13" fmla="*/ 16 h 139"/>
                  <a:gd name="T14" fmla="*/ 35 w 98"/>
                  <a:gd name="T15" fmla="*/ 7 h 139"/>
                  <a:gd name="T16" fmla="*/ 31 w 98"/>
                  <a:gd name="T17" fmla="*/ 3 h 139"/>
                  <a:gd name="T18" fmla="*/ 32 w 98"/>
                  <a:gd name="T19" fmla="*/ 14 h 139"/>
                  <a:gd name="T20" fmla="*/ 34 w 98"/>
                  <a:gd name="T21" fmla="*/ 22 h 139"/>
                  <a:gd name="T22" fmla="*/ 26 w 98"/>
                  <a:gd name="T23" fmla="*/ 20 h 139"/>
                  <a:gd name="T24" fmla="*/ 22 w 98"/>
                  <a:gd name="T25" fmla="*/ 10 h 139"/>
                  <a:gd name="T26" fmla="*/ 18 w 98"/>
                  <a:gd name="T27" fmla="*/ 4 h 139"/>
                  <a:gd name="T28" fmla="*/ 17 w 98"/>
                  <a:gd name="T29" fmla="*/ 13 h 139"/>
                  <a:gd name="T30" fmla="*/ 19 w 98"/>
                  <a:gd name="T31" fmla="*/ 28 h 139"/>
                  <a:gd name="T32" fmla="*/ 26 w 98"/>
                  <a:gd name="T33" fmla="*/ 40 h 139"/>
                  <a:gd name="T34" fmla="*/ 17 w 98"/>
                  <a:gd name="T35" fmla="*/ 32 h 139"/>
                  <a:gd name="T36" fmla="*/ 8 w 98"/>
                  <a:gd name="T37" fmla="*/ 34 h 139"/>
                  <a:gd name="T38" fmla="*/ 2 w 98"/>
                  <a:gd name="T39" fmla="*/ 38 h 139"/>
                  <a:gd name="T40" fmla="*/ 2 w 98"/>
                  <a:gd name="T41" fmla="*/ 46 h 139"/>
                  <a:gd name="T42" fmla="*/ 8 w 98"/>
                  <a:gd name="T43" fmla="*/ 46 h 139"/>
                  <a:gd name="T44" fmla="*/ 17 w 98"/>
                  <a:gd name="T45" fmla="*/ 54 h 139"/>
                  <a:gd name="T46" fmla="*/ 16 w 98"/>
                  <a:gd name="T47" fmla="*/ 65 h 139"/>
                  <a:gd name="T48" fmla="*/ 11 w 98"/>
                  <a:gd name="T49" fmla="*/ 73 h 139"/>
                  <a:gd name="T50" fmla="*/ 6 w 98"/>
                  <a:gd name="T51" fmla="*/ 73 h 139"/>
                  <a:gd name="T52" fmla="*/ 4 w 98"/>
                  <a:gd name="T53" fmla="*/ 67 h 139"/>
                  <a:gd name="T54" fmla="*/ 1 w 98"/>
                  <a:gd name="T55" fmla="*/ 69 h 139"/>
                  <a:gd name="T56" fmla="*/ 0 w 98"/>
                  <a:gd name="T57" fmla="*/ 78 h 139"/>
                  <a:gd name="T58" fmla="*/ 4 w 98"/>
                  <a:gd name="T59" fmla="*/ 90 h 139"/>
                  <a:gd name="T60" fmla="*/ 11 w 98"/>
                  <a:gd name="T61" fmla="*/ 104 h 139"/>
                  <a:gd name="T62" fmla="*/ 17 w 98"/>
                  <a:gd name="T63" fmla="*/ 106 h 139"/>
                  <a:gd name="T64" fmla="*/ 27 w 98"/>
                  <a:gd name="T65" fmla="*/ 108 h 139"/>
                  <a:gd name="T66" fmla="*/ 34 w 98"/>
                  <a:gd name="T67" fmla="*/ 113 h 139"/>
                  <a:gd name="T68" fmla="*/ 41 w 98"/>
                  <a:gd name="T69" fmla="*/ 124 h 139"/>
                  <a:gd name="T70" fmla="*/ 48 w 98"/>
                  <a:gd name="T71" fmla="*/ 135 h 139"/>
                  <a:gd name="T72" fmla="*/ 55 w 98"/>
                  <a:gd name="T73" fmla="*/ 138 h 139"/>
                  <a:gd name="T74" fmla="*/ 64 w 98"/>
                  <a:gd name="T75" fmla="*/ 138 h 139"/>
                  <a:gd name="T76" fmla="*/ 76 w 98"/>
                  <a:gd name="T77" fmla="*/ 133 h 139"/>
                  <a:gd name="T78" fmla="*/ 89 w 98"/>
                  <a:gd name="T79" fmla="*/ 122 h 139"/>
                  <a:gd name="T80" fmla="*/ 96 w 98"/>
                  <a:gd name="T81" fmla="*/ 111 h 139"/>
                  <a:gd name="T82" fmla="*/ 96 w 98"/>
                  <a:gd name="T83" fmla="*/ 98 h 1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8"/>
                  <a:gd name="T127" fmla="*/ 0 h 139"/>
                  <a:gd name="T128" fmla="*/ 98 w 98"/>
                  <a:gd name="T129" fmla="*/ 139 h 13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8" h="139">
                    <a:moveTo>
                      <a:pt x="93" y="85"/>
                    </a:moveTo>
                    <a:lnTo>
                      <a:pt x="90" y="76"/>
                    </a:lnTo>
                    <a:lnTo>
                      <a:pt x="88" y="69"/>
                    </a:lnTo>
                    <a:lnTo>
                      <a:pt x="86" y="60"/>
                    </a:lnTo>
                    <a:lnTo>
                      <a:pt x="83" y="52"/>
                    </a:lnTo>
                    <a:lnTo>
                      <a:pt x="81" y="47"/>
                    </a:lnTo>
                    <a:lnTo>
                      <a:pt x="79" y="42"/>
                    </a:lnTo>
                    <a:lnTo>
                      <a:pt x="76" y="38"/>
                    </a:lnTo>
                    <a:lnTo>
                      <a:pt x="74" y="34"/>
                    </a:lnTo>
                    <a:lnTo>
                      <a:pt x="71" y="32"/>
                    </a:lnTo>
                    <a:lnTo>
                      <a:pt x="68" y="28"/>
                    </a:lnTo>
                    <a:lnTo>
                      <a:pt x="64" y="26"/>
                    </a:lnTo>
                    <a:lnTo>
                      <a:pt x="61" y="24"/>
                    </a:lnTo>
                    <a:lnTo>
                      <a:pt x="57" y="22"/>
                    </a:lnTo>
                    <a:lnTo>
                      <a:pt x="53" y="22"/>
                    </a:lnTo>
                    <a:lnTo>
                      <a:pt x="51" y="21"/>
                    </a:lnTo>
                    <a:lnTo>
                      <a:pt x="47" y="20"/>
                    </a:lnTo>
                    <a:lnTo>
                      <a:pt x="45" y="19"/>
                    </a:lnTo>
                    <a:lnTo>
                      <a:pt x="42" y="19"/>
                    </a:lnTo>
                    <a:lnTo>
                      <a:pt x="40" y="17"/>
                    </a:lnTo>
                    <a:lnTo>
                      <a:pt x="39" y="16"/>
                    </a:lnTo>
                    <a:lnTo>
                      <a:pt x="37" y="14"/>
                    </a:lnTo>
                    <a:lnTo>
                      <a:pt x="36" y="10"/>
                    </a:lnTo>
                    <a:lnTo>
                      <a:pt x="35" y="7"/>
                    </a:lnTo>
                    <a:lnTo>
                      <a:pt x="34" y="3"/>
                    </a:lnTo>
                    <a:lnTo>
                      <a:pt x="32" y="0"/>
                    </a:lnTo>
                    <a:lnTo>
                      <a:pt x="31" y="3"/>
                    </a:lnTo>
                    <a:lnTo>
                      <a:pt x="31" y="7"/>
                    </a:lnTo>
                    <a:lnTo>
                      <a:pt x="31" y="11"/>
                    </a:lnTo>
                    <a:lnTo>
                      <a:pt x="32" y="14"/>
                    </a:lnTo>
                    <a:lnTo>
                      <a:pt x="33" y="17"/>
                    </a:lnTo>
                    <a:lnTo>
                      <a:pt x="35" y="21"/>
                    </a:lnTo>
                    <a:lnTo>
                      <a:pt x="34" y="22"/>
                    </a:lnTo>
                    <a:lnTo>
                      <a:pt x="30" y="21"/>
                    </a:lnTo>
                    <a:lnTo>
                      <a:pt x="29" y="21"/>
                    </a:lnTo>
                    <a:lnTo>
                      <a:pt x="26" y="20"/>
                    </a:lnTo>
                    <a:lnTo>
                      <a:pt x="24" y="18"/>
                    </a:lnTo>
                    <a:lnTo>
                      <a:pt x="23" y="15"/>
                    </a:lnTo>
                    <a:lnTo>
                      <a:pt x="22" y="10"/>
                    </a:lnTo>
                    <a:lnTo>
                      <a:pt x="20" y="6"/>
                    </a:lnTo>
                    <a:lnTo>
                      <a:pt x="19" y="2"/>
                    </a:lnTo>
                    <a:lnTo>
                      <a:pt x="18" y="4"/>
                    </a:lnTo>
                    <a:lnTo>
                      <a:pt x="16" y="7"/>
                    </a:lnTo>
                    <a:lnTo>
                      <a:pt x="17" y="10"/>
                    </a:lnTo>
                    <a:lnTo>
                      <a:pt x="17" y="13"/>
                    </a:lnTo>
                    <a:lnTo>
                      <a:pt x="17" y="18"/>
                    </a:lnTo>
                    <a:lnTo>
                      <a:pt x="18" y="23"/>
                    </a:lnTo>
                    <a:lnTo>
                      <a:pt x="19" y="28"/>
                    </a:lnTo>
                    <a:lnTo>
                      <a:pt x="22" y="33"/>
                    </a:lnTo>
                    <a:lnTo>
                      <a:pt x="24" y="36"/>
                    </a:lnTo>
                    <a:lnTo>
                      <a:pt x="26" y="40"/>
                    </a:lnTo>
                    <a:lnTo>
                      <a:pt x="22" y="37"/>
                    </a:lnTo>
                    <a:lnTo>
                      <a:pt x="20" y="35"/>
                    </a:lnTo>
                    <a:lnTo>
                      <a:pt x="17" y="32"/>
                    </a:lnTo>
                    <a:lnTo>
                      <a:pt x="14" y="32"/>
                    </a:lnTo>
                    <a:lnTo>
                      <a:pt x="11" y="33"/>
                    </a:lnTo>
                    <a:lnTo>
                      <a:pt x="8" y="34"/>
                    </a:lnTo>
                    <a:lnTo>
                      <a:pt x="5" y="35"/>
                    </a:lnTo>
                    <a:lnTo>
                      <a:pt x="4" y="36"/>
                    </a:lnTo>
                    <a:lnTo>
                      <a:pt x="2" y="38"/>
                    </a:lnTo>
                    <a:lnTo>
                      <a:pt x="0" y="41"/>
                    </a:lnTo>
                    <a:lnTo>
                      <a:pt x="0" y="47"/>
                    </a:lnTo>
                    <a:lnTo>
                      <a:pt x="2" y="46"/>
                    </a:lnTo>
                    <a:lnTo>
                      <a:pt x="5" y="45"/>
                    </a:lnTo>
                    <a:lnTo>
                      <a:pt x="7" y="45"/>
                    </a:lnTo>
                    <a:lnTo>
                      <a:pt x="8" y="46"/>
                    </a:lnTo>
                    <a:lnTo>
                      <a:pt x="13" y="48"/>
                    </a:lnTo>
                    <a:lnTo>
                      <a:pt x="15" y="51"/>
                    </a:lnTo>
                    <a:lnTo>
                      <a:pt x="17" y="54"/>
                    </a:lnTo>
                    <a:lnTo>
                      <a:pt x="17" y="58"/>
                    </a:lnTo>
                    <a:lnTo>
                      <a:pt x="17" y="62"/>
                    </a:lnTo>
                    <a:lnTo>
                      <a:pt x="16" y="65"/>
                    </a:lnTo>
                    <a:lnTo>
                      <a:pt x="15" y="68"/>
                    </a:lnTo>
                    <a:lnTo>
                      <a:pt x="13" y="72"/>
                    </a:lnTo>
                    <a:lnTo>
                      <a:pt x="11" y="73"/>
                    </a:lnTo>
                    <a:lnTo>
                      <a:pt x="10" y="75"/>
                    </a:lnTo>
                    <a:lnTo>
                      <a:pt x="8" y="75"/>
                    </a:lnTo>
                    <a:lnTo>
                      <a:pt x="6" y="73"/>
                    </a:lnTo>
                    <a:lnTo>
                      <a:pt x="4" y="72"/>
                    </a:lnTo>
                    <a:lnTo>
                      <a:pt x="3" y="69"/>
                    </a:lnTo>
                    <a:lnTo>
                      <a:pt x="4" y="67"/>
                    </a:lnTo>
                    <a:lnTo>
                      <a:pt x="2" y="65"/>
                    </a:lnTo>
                    <a:lnTo>
                      <a:pt x="1" y="67"/>
                    </a:lnTo>
                    <a:lnTo>
                      <a:pt x="1" y="69"/>
                    </a:lnTo>
                    <a:lnTo>
                      <a:pt x="0" y="71"/>
                    </a:lnTo>
                    <a:lnTo>
                      <a:pt x="0" y="74"/>
                    </a:lnTo>
                    <a:lnTo>
                      <a:pt x="0" y="78"/>
                    </a:lnTo>
                    <a:lnTo>
                      <a:pt x="0" y="82"/>
                    </a:lnTo>
                    <a:lnTo>
                      <a:pt x="2" y="87"/>
                    </a:lnTo>
                    <a:lnTo>
                      <a:pt x="4" y="90"/>
                    </a:lnTo>
                    <a:lnTo>
                      <a:pt x="6" y="96"/>
                    </a:lnTo>
                    <a:lnTo>
                      <a:pt x="8" y="101"/>
                    </a:lnTo>
                    <a:lnTo>
                      <a:pt x="11" y="104"/>
                    </a:lnTo>
                    <a:lnTo>
                      <a:pt x="14" y="105"/>
                    </a:lnTo>
                    <a:lnTo>
                      <a:pt x="16" y="105"/>
                    </a:lnTo>
                    <a:lnTo>
                      <a:pt x="17" y="106"/>
                    </a:lnTo>
                    <a:lnTo>
                      <a:pt x="21" y="106"/>
                    </a:lnTo>
                    <a:lnTo>
                      <a:pt x="26" y="108"/>
                    </a:lnTo>
                    <a:lnTo>
                      <a:pt x="27" y="108"/>
                    </a:lnTo>
                    <a:lnTo>
                      <a:pt x="29" y="110"/>
                    </a:lnTo>
                    <a:lnTo>
                      <a:pt x="31" y="111"/>
                    </a:lnTo>
                    <a:lnTo>
                      <a:pt x="34" y="113"/>
                    </a:lnTo>
                    <a:lnTo>
                      <a:pt x="35" y="117"/>
                    </a:lnTo>
                    <a:lnTo>
                      <a:pt x="37" y="119"/>
                    </a:lnTo>
                    <a:lnTo>
                      <a:pt x="41" y="124"/>
                    </a:lnTo>
                    <a:lnTo>
                      <a:pt x="43" y="128"/>
                    </a:lnTo>
                    <a:lnTo>
                      <a:pt x="45" y="132"/>
                    </a:lnTo>
                    <a:lnTo>
                      <a:pt x="48" y="135"/>
                    </a:lnTo>
                    <a:lnTo>
                      <a:pt x="49" y="136"/>
                    </a:lnTo>
                    <a:lnTo>
                      <a:pt x="52" y="136"/>
                    </a:lnTo>
                    <a:lnTo>
                      <a:pt x="55" y="138"/>
                    </a:lnTo>
                    <a:lnTo>
                      <a:pt x="58" y="138"/>
                    </a:lnTo>
                    <a:lnTo>
                      <a:pt x="61" y="138"/>
                    </a:lnTo>
                    <a:lnTo>
                      <a:pt x="64" y="138"/>
                    </a:lnTo>
                    <a:lnTo>
                      <a:pt x="69" y="135"/>
                    </a:lnTo>
                    <a:lnTo>
                      <a:pt x="71" y="134"/>
                    </a:lnTo>
                    <a:lnTo>
                      <a:pt x="76" y="133"/>
                    </a:lnTo>
                    <a:lnTo>
                      <a:pt x="81" y="130"/>
                    </a:lnTo>
                    <a:lnTo>
                      <a:pt x="86" y="125"/>
                    </a:lnTo>
                    <a:lnTo>
                      <a:pt x="89" y="122"/>
                    </a:lnTo>
                    <a:lnTo>
                      <a:pt x="92" y="117"/>
                    </a:lnTo>
                    <a:lnTo>
                      <a:pt x="95" y="113"/>
                    </a:lnTo>
                    <a:lnTo>
                      <a:pt x="96" y="111"/>
                    </a:lnTo>
                    <a:lnTo>
                      <a:pt x="97" y="107"/>
                    </a:lnTo>
                    <a:lnTo>
                      <a:pt x="97" y="103"/>
                    </a:lnTo>
                    <a:lnTo>
                      <a:pt x="96" y="98"/>
                    </a:lnTo>
                    <a:lnTo>
                      <a:pt x="95" y="91"/>
                    </a:lnTo>
                    <a:lnTo>
                      <a:pt x="93" y="85"/>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6" name="Freeform 7"/>
              <p:cNvSpPr>
                <a:spLocks/>
              </p:cNvSpPr>
              <p:nvPr/>
            </p:nvSpPr>
            <p:spPr bwMode="auto">
              <a:xfrm>
                <a:off x="2115" y="2571"/>
                <a:ext cx="155" cy="217"/>
              </a:xfrm>
              <a:custGeom>
                <a:avLst/>
                <a:gdLst>
                  <a:gd name="T0" fmla="*/ 81 w 155"/>
                  <a:gd name="T1" fmla="*/ 211 h 217"/>
                  <a:gd name="T2" fmla="*/ 64 w 155"/>
                  <a:gd name="T3" fmla="*/ 193 h 217"/>
                  <a:gd name="T4" fmla="*/ 53 w 155"/>
                  <a:gd name="T5" fmla="*/ 172 h 217"/>
                  <a:gd name="T6" fmla="*/ 43 w 155"/>
                  <a:gd name="T7" fmla="*/ 145 h 217"/>
                  <a:gd name="T8" fmla="*/ 38 w 155"/>
                  <a:gd name="T9" fmla="*/ 122 h 217"/>
                  <a:gd name="T10" fmla="*/ 38 w 155"/>
                  <a:gd name="T11" fmla="*/ 100 h 217"/>
                  <a:gd name="T12" fmla="*/ 31 w 155"/>
                  <a:gd name="T13" fmla="*/ 79 h 217"/>
                  <a:gd name="T14" fmla="*/ 24 w 155"/>
                  <a:gd name="T15" fmla="*/ 67 h 217"/>
                  <a:gd name="T16" fmla="*/ 15 w 155"/>
                  <a:gd name="T17" fmla="*/ 54 h 217"/>
                  <a:gd name="T18" fmla="*/ 13 w 155"/>
                  <a:gd name="T19" fmla="*/ 49 h 217"/>
                  <a:gd name="T20" fmla="*/ 24 w 155"/>
                  <a:gd name="T21" fmla="*/ 56 h 217"/>
                  <a:gd name="T22" fmla="*/ 30 w 155"/>
                  <a:gd name="T23" fmla="*/ 57 h 217"/>
                  <a:gd name="T24" fmla="*/ 23 w 155"/>
                  <a:gd name="T25" fmla="*/ 35 h 217"/>
                  <a:gd name="T26" fmla="*/ 7 w 155"/>
                  <a:gd name="T27" fmla="*/ 14 h 217"/>
                  <a:gd name="T28" fmla="*/ 3 w 155"/>
                  <a:gd name="T29" fmla="*/ 5 h 217"/>
                  <a:gd name="T30" fmla="*/ 16 w 155"/>
                  <a:gd name="T31" fmla="*/ 2 h 217"/>
                  <a:gd name="T32" fmla="*/ 31 w 155"/>
                  <a:gd name="T33" fmla="*/ 10 h 217"/>
                  <a:gd name="T34" fmla="*/ 46 w 155"/>
                  <a:gd name="T35" fmla="*/ 29 h 217"/>
                  <a:gd name="T36" fmla="*/ 54 w 155"/>
                  <a:gd name="T37" fmla="*/ 35 h 217"/>
                  <a:gd name="T38" fmla="*/ 56 w 155"/>
                  <a:gd name="T39" fmla="*/ 16 h 217"/>
                  <a:gd name="T40" fmla="*/ 65 w 155"/>
                  <a:gd name="T41" fmla="*/ 2 h 217"/>
                  <a:gd name="T42" fmla="*/ 76 w 155"/>
                  <a:gd name="T43" fmla="*/ 0 h 217"/>
                  <a:gd name="T44" fmla="*/ 85 w 155"/>
                  <a:gd name="T45" fmla="*/ 10 h 217"/>
                  <a:gd name="T46" fmla="*/ 77 w 155"/>
                  <a:gd name="T47" fmla="*/ 15 h 217"/>
                  <a:gd name="T48" fmla="*/ 74 w 155"/>
                  <a:gd name="T49" fmla="*/ 21 h 217"/>
                  <a:gd name="T50" fmla="*/ 76 w 155"/>
                  <a:gd name="T51" fmla="*/ 33 h 217"/>
                  <a:gd name="T52" fmla="*/ 81 w 155"/>
                  <a:gd name="T53" fmla="*/ 42 h 217"/>
                  <a:gd name="T54" fmla="*/ 89 w 155"/>
                  <a:gd name="T55" fmla="*/ 46 h 217"/>
                  <a:gd name="T56" fmla="*/ 97 w 155"/>
                  <a:gd name="T57" fmla="*/ 43 h 217"/>
                  <a:gd name="T58" fmla="*/ 92 w 155"/>
                  <a:gd name="T59" fmla="*/ 27 h 217"/>
                  <a:gd name="T60" fmla="*/ 103 w 155"/>
                  <a:gd name="T61" fmla="*/ 35 h 217"/>
                  <a:gd name="T62" fmla="*/ 114 w 155"/>
                  <a:gd name="T63" fmla="*/ 51 h 217"/>
                  <a:gd name="T64" fmla="*/ 119 w 155"/>
                  <a:gd name="T65" fmla="*/ 66 h 217"/>
                  <a:gd name="T66" fmla="*/ 121 w 155"/>
                  <a:gd name="T67" fmla="*/ 82 h 217"/>
                  <a:gd name="T68" fmla="*/ 117 w 155"/>
                  <a:gd name="T69" fmla="*/ 98 h 217"/>
                  <a:gd name="T70" fmla="*/ 117 w 155"/>
                  <a:gd name="T71" fmla="*/ 111 h 217"/>
                  <a:gd name="T72" fmla="*/ 125 w 155"/>
                  <a:gd name="T73" fmla="*/ 124 h 217"/>
                  <a:gd name="T74" fmla="*/ 136 w 155"/>
                  <a:gd name="T75" fmla="*/ 130 h 217"/>
                  <a:gd name="T76" fmla="*/ 140 w 155"/>
                  <a:gd name="T77" fmla="*/ 123 h 217"/>
                  <a:gd name="T78" fmla="*/ 147 w 155"/>
                  <a:gd name="T79" fmla="*/ 137 h 217"/>
                  <a:gd name="T80" fmla="*/ 152 w 155"/>
                  <a:gd name="T81" fmla="*/ 159 h 217"/>
                  <a:gd name="T82" fmla="*/ 153 w 155"/>
                  <a:gd name="T83" fmla="*/ 179 h 217"/>
                  <a:gd name="T84" fmla="*/ 149 w 155"/>
                  <a:gd name="T85" fmla="*/ 193 h 217"/>
                  <a:gd name="T86" fmla="*/ 142 w 155"/>
                  <a:gd name="T87" fmla="*/ 206 h 217"/>
                  <a:gd name="T88" fmla="*/ 130 w 155"/>
                  <a:gd name="T89" fmla="*/ 212 h 217"/>
                  <a:gd name="T90" fmla="*/ 113 w 155"/>
                  <a:gd name="T91" fmla="*/ 212 h 217"/>
                  <a:gd name="T92" fmla="*/ 91 w 155"/>
                  <a:gd name="T93" fmla="*/ 216 h 2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55"/>
                  <a:gd name="T142" fmla="*/ 0 h 217"/>
                  <a:gd name="T143" fmla="*/ 155 w 155"/>
                  <a:gd name="T144" fmla="*/ 217 h 2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55" h="217">
                    <a:moveTo>
                      <a:pt x="91" y="216"/>
                    </a:moveTo>
                    <a:lnTo>
                      <a:pt x="88" y="214"/>
                    </a:lnTo>
                    <a:lnTo>
                      <a:pt x="81" y="211"/>
                    </a:lnTo>
                    <a:lnTo>
                      <a:pt x="76" y="206"/>
                    </a:lnTo>
                    <a:lnTo>
                      <a:pt x="70" y="199"/>
                    </a:lnTo>
                    <a:lnTo>
                      <a:pt x="64" y="193"/>
                    </a:lnTo>
                    <a:lnTo>
                      <a:pt x="60" y="187"/>
                    </a:lnTo>
                    <a:lnTo>
                      <a:pt x="56" y="179"/>
                    </a:lnTo>
                    <a:lnTo>
                      <a:pt x="53" y="172"/>
                    </a:lnTo>
                    <a:lnTo>
                      <a:pt x="48" y="162"/>
                    </a:lnTo>
                    <a:lnTo>
                      <a:pt x="45" y="153"/>
                    </a:lnTo>
                    <a:lnTo>
                      <a:pt x="43" y="145"/>
                    </a:lnTo>
                    <a:lnTo>
                      <a:pt x="41" y="139"/>
                    </a:lnTo>
                    <a:lnTo>
                      <a:pt x="40" y="131"/>
                    </a:lnTo>
                    <a:lnTo>
                      <a:pt x="38" y="122"/>
                    </a:lnTo>
                    <a:lnTo>
                      <a:pt x="37" y="114"/>
                    </a:lnTo>
                    <a:lnTo>
                      <a:pt x="37" y="107"/>
                    </a:lnTo>
                    <a:lnTo>
                      <a:pt x="38" y="100"/>
                    </a:lnTo>
                    <a:lnTo>
                      <a:pt x="36" y="91"/>
                    </a:lnTo>
                    <a:lnTo>
                      <a:pt x="33" y="84"/>
                    </a:lnTo>
                    <a:lnTo>
                      <a:pt x="31" y="79"/>
                    </a:lnTo>
                    <a:lnTo>
                      <a:pt x="29" y="74"/>
                    </a:lnTo>
                    <a:lnTo>
                      <a:pt x="26" y="71"/>
                    </a:lnTo>
                    <a:lnTo>
                      <a:pt x="24" y="67"/>
                    </a:lnTo>
                    <a:lnTo>
                      <a:pt x="21" y="62"/>
                    </a:lnTo>
                    <a:lnTo>
                      <a:pt x="16" y="58"/>
                    </a:lnTo>
                    <a:lnTo>
                      <a:pt x="15" y="54"/>
                    </a:lnTo>
                    <a:lnTo>
                      <a:pt x="11" y="52"/>
                    </a:lnTo>
                    <a:lnTo>
                      <a:pt x="8" y="49"/>
                    </a:lnTo>
                    <a:lnTo>
                      <a:pt x="13" y="49"/>
                    </a:lnTo>
                    <a:lnTo>
                      <a:pt x="17" y="50"/>
                    </a:lnTo>
                    <a:lnTo>
                      <a:pt x="22" y="53"/>
                    </a:lnTo>
                    <a:lnTo>
                      <a:pt x="24" y="56"/>
                    </a:lnTo>
                    <a:lnTo>
                      <a:pt x="28" y="60"/>
                    </a:lnTo>
                    <a:lnTo>
                      <a:pt x="32" y="64"/>
                    </a:lnTo>
                    <a:lnTo>
                      <a:pt x="30" y="57"/>
                    </a:lnTo>
                    <a:lnTo>
                      <a:pt x="27" y="49"/>
                    </a:lnTo>
                    <a:lnTo>
                      <a:pt x="25" y="42"/>
                    </a:lnTo>
                    <a:lnTo>
                      <a:pt x="23" y="35"/>
                    </a:lnTo>
                    <a:lnTo>
                      <a:pt x="16" y="26"/>
                    </a:lnTo>
                    <a:lnTo>
                      <a:pt x="12" y="20"/>
                    </a:lnTo>
                    <a:lnTo>
                      <a:pt x="7" y="14"/>
                    </a:lnTo>
                    <a:lnTo>
                      <a:pt x="2" y="9"/>
                    </a:lnTo>
                    <a:lnTo>
                      <a:pt x="0" y="6"/>
                    </a:lnTo>
                    <a:lnTo>
                      <a:pt x="3" y="5"/>
                    </a:lnTo>
                    <a:lnTo>
                      <a:pt x="8" y="4"/>
                    </a:lnTo>
                    <a:lnTo>
                      <a:pt x="12" y="3"/>
                    </a:lnTo>
                    <a:lnTo>
                      <a:pt x="16" y="2"/>
                    </a:lnTo>
                    <a:lnTo>
                      <a:pt x="21" y="4"/>
                    </a:lnTo>
                    <a:lnTo>
                      <a:pt x="26" y="7"/>
                    </a:lnTo>
                    <a:lnTo>
                      <a:pt x="31" y="10"/>
                    </a:lnTo>
                    <a:lnTo>
                      <a:pt x="36" y="15"/>
                    </a:lnTo>
                    <a:lnTo>
                      <a:pt x="41" y="22"/>
                    </a:lnTo>
                    <a:lnTo>
                      <a:pt x="46" y="29"/>
                    </a:lnTo>
                    <a:lnTo>
                      <a:pt x="51" y="36"/>
                    </a:lnTo>
                    <a:lnTo>
                      <a:pt x="55" y="45"/>
                    </a:lnTo>
                    <a:lnTo>
                      <a:pt x="54" y="35"/>
                    </a:lnTo>
                    <a:lnTo>
                      <a:pt x="54" y="28"/>
                    </a:lnTo>
                    <a:lnTo>
                      <a:pt x="55" y="22"/>
                    </a:lnTo>
                    <a:lnTo>
                      <a:pt x="56" y="16"/>
                    </a:lnTo>
                    <a:lnTo>
                      <a:pt x="58" y="11"/>
                    </a:lnTo>
                    <a:lnTo>
                      <a:pt x="61" y="7"/>
                    </a:lnTo>
                    <a:lnTo>
                      <a:pt x="65" y="2"/>
                    </a:lnTo>
                    <a:lnTo>
                      <a:pt x="69" y="0"/>
                    </a:lnTo>
                    <a:lnTo>
                      <a:pt x="72" y="0"/>
                    </a:lnTo>
                    <a:lnTo>
                      <a:pt x="76" y="0"/>
                    </a:lnTo>
                    <a:lnTo>
                      <a:pt x="80" y="3"/>
                    </a:lnTo>
                    <a:lnTo>
                      <a:pt x="82" y="5"/>
                    </a:lnTo>
                    <a:lnTo>
                      <a:pt x="85" y="10"/>
                    </a:lnTo>
                    <a:lnTo>
                      <a:pt x="81" y="11"/>
                    </a:lnTo>
                    <a:lnTo>
                      <a:pt x="80" y="13"/>
                    </a:lnTo>
                    <a:lnTo>
                      <a:pt x="77" y="15"/>
                    </a:lnTo>
                    <a:lnTo>
                      <a:pt x="77" y="16"/>
                    </a:lnTo>
                    <a:lnTo>
                      <a:pt x="75" y="17"/>
                    </a:lnTo>
                    <a:lnTo>
                      <a:pt x="74" y="21"/>
                    </a:lnTo>
                    <a:lnTo>
                      <a:pt x="74" y="24"/>
                    </a:lnTo>
                    <a:lnTo>
                      <a:pt x="74" y="29"/>
                    </a:lnTo>
                    <a:lnTo>
                      <a:pt x="76" y="33"/>
                    </a:lnTo>
                    <a:lnTo>
                      <a:pt x="78" y="37"/>
                    </a:lnTo>
                    <a:lnTo>
                      <a:pt x="80" y="41"/>
                    </a:lnTo>
                    <a:lnTo>
                      <a:pt x="81" y="42"/>
                    </a:lnTo>
                    <a:lnTo>
                      <a:pt x="82" y="44"/>
                    </a:lnTo>
                    <a:lnTo>
                      <a:pt x="86" y="45"/>
                    </a:lnTo>
                    <a:lnTo>
                      <a:pt x="89" y="46"/>
                    </a:lnTo>
                    <a:lnTo>
                      <a:pt x="92" y="47"/>
                    </a:lnTo>
                    <a:lnTo>
                      <a:pt x="95" y="46"/>
                    </a:lnTo>
                    <a:lnTo>
                      <a:pt x="97" y="43"/>
                    </a:lnTo>
                    <a:lnTo>
                      <a:pt x="97" y="38"/>
                    </a:lnTo>
                    <a:lnTo>
                      <a:pt x="95" y="32"/>
                    </a:lnTo>
                    <a:lnTo>
                      <a:pt x="92" y="27"/>
                    </a:lnTo>
                    <a:lnTo>
                      <a:pt x="95" y="29"/>
                    </a:lnTo>
                    <a:lnTo>
                      <a:pt x="100" y="32"/>
                    </a:lnTo>
                    <a:lnTo>
                      <a:pt x="103" y="35"/>
                    </a:lnTo>
                    <a:lnTo>
                      <a:pt x="107" y="40"/>
                    </a:lnTo>
                    <a:lnTo>
                      <a:pt x="111" y="44"/>
                    </a:lnTo>
                    <a:lnTo>
                      <a:pt x="114" y="51"/>
                    </a:lnTo>
                    <a:lnTo>
                      <a:pt x="117" y="55"/>
                    </a:lnTo>
                    <a:lnTo>
                      <a:pt x="118" y="59"/>
                    </a:lnTo>
                    <a:lnTo>
                      <a:pt x="119" y="66"/>
                    </a:lnTo>
                    <a:lnTo>
                      <a:pt x="121" y="71"/>
                    </a:lnTo>
                    <a:lnTo>
                      <a:pt x="121" y="76"/>
                    </a:lnTo>
                    <a:lnTo>
                      <a:pt x="121" y="82"/>
                    </a:lnTo>
                    <a:lnTo>
                      <a:pt x="120" y="87"/>
                    </a:lnTo>
                    <a:lnTo>
                      <a:pt x="118" y="92"/>
                    </a:lnTo>
                    <a:lnTo>
                      <a:pt x="117" y="98"/>
                    </a:lnTo>
                    <a:lnTo>
                      <a:pt x="115" y="102"/>
                    </a:lnTo>
                    <a:lnTo>
                      <a:pt x="116" y="106"/>
                    </a:lnTo>
                    <a:lnTo>
                      <a:pt x="117" y="111"/>
                    </a:lnTo>
                    <a:lnTo>
                      <a:pt x="119" y="116"/>
                    </a:lnTo>
                    <a:lnTo>
                      <a:pt x="121" y="119"/>
                    </a:lnTo>
                    <a:lnTo>
                      <a:pt x="125" y="124"/>
                    </a:lnTo>
                    <a:lnTo>
                      <a:pt x="130" y="127"/>
                    </a:lnTo>
                    <a:lnTo>
                      <a:pt x="132" y="129"/>
                    </a:lnTo>
                    <a:lnTo>
                      <a:pt x="136" y="130"/>
                    </a:lnTo>
                    <a:lnTo>
                      <a:pt x="137" y="125"/>
                    </a:lnTo>
                    <a:lnTo>
                      <a:pt x="137" y="120"/>
                    </a:lnTo>
                    <a:lnTo>
                      <a:pt x="140" y="123"/>
                    </a:lnTo>
                    <a:lnTo>
                      <a:pt x="143" y="127"/>
                    </a:lnTo>
                    <a:lnTo>
                      <a:pt x="145" y="131"/>
                    </a:lnTo>
                    <a:lnTo>
                      <a:pt x="147" y="137"/>
                    </a:lnTo>
                    <a:lnTo>
                      <a:pt x="150" y="144"/>
                    </a:lnTo>
                    <a:lnTo>
                      <a:pt x="151" y="152"/>
                    </a:lnTo>
                    <a:lnTo>
                      <a:pt x="152" y="159"/>
                    </a:lnTo>
                    <a:lnTo>
                      <a:pt x="154" y="164"/>
                    </a:lnTo>
                    <a:lnTo>
                      <a:pt x="154" y="170"/>
                    </a:lnTo>
                    <a:lnTo>
                      <a:pt x="153" y="179"/>
                    </a:lnTo>
                    <a:lnTo>
                      <a:pt x="152" y="185"/>
                    </a:lnTo>
                    <a:lnTo>
                      <a:pt x="151" y="189"/>
                    </a:lnTo>
                    <a:lnTo>
                      <a:pt x="149" y="193"/>
                    </a:lnTo>
                    <a:lnTo>
                      <a:pt x="147" y="198"/>
                    </a:lnTo>
                    <a:lnTo>
                      <a:pt x="145" y="201"/>
                    </a:lnTo>
                    <a:lnTo>
                      <a:pt x="142" y="206"/>
                    </a:lnTo>
                    <a:lnTo>
                      <a:pt x="138" y="209"/>
                    </a:lnTo>
                    <a:lnTo>
                      <a:pt x="135" y="212"/>
                    </a:lnTo>
                    <a:lnTo>
                      <a:pt x="130" y="212"/>
                    </a:lnTo>
                    <a:lnTo>
                      <a:pt x="125" y="209"/>
                    </a:lnTo>
                    <a:lnTo>
                      <a:pt x="120" y="210"/>
                    </a:lnTo>
                    <a:lnTo>
                      <a:pt x="113" y="212"/>
                    </a:lnTo>
                    <a:lnTo>
                      <a:pt x="105" y="215"/>
                    </a:lnTo>
                    <a:lnTo>
                      <a:pt x="97" y="216"/>
                    </a:lnTo>
                    <a:lnTo>
                      <a:pt x="91" y="216"/>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7" name="Freeform 8"/>
              <p:cNvSpPr>
                <a:spLocks/>
              </p:cNvSpPr>
              <p:nvPr/>
            </p:nvSpPr>
            <p:spPr bwMode="auto">
              <a:xfrm>
                <a:off x="2187" y="2496"/>
                <a:ext cx="358" cy="292"/>
              </a:xfrm>
              <a:custGeom>
                <a:avLst/>
                <a:gdLst>
                  <a:gd name="T0" fmla="*/ 7 w 358"/>
                  <a:gd name="T1" fmla="*/ 227 h 292"/>
                  <a:gd name="T2" fmla="*/ 0 w 358"/>
                  <a:gd name="T3" fmla="*/ 191 h 292"/>
                  <a:gd name="T4" fmla="*/ 4 w 358"/>
                  <a:gd name="T5" fmla="*/ 168 h 292"/>
                  <a:gd name="T6" fmla="*/ 19 w 358"/>
                  <a:gd name="T7" fmla="*/ 151 h 292"/>
                  <a:gd name="T8" fmla="*/ 37 w 358"/>
                  <a:gd name="T9" fmla="*/ 134 h 292"/>
                  <a:gd name="T10" fmla="*/ 47 w 358"/>
                  <a:gd name="T11" fmla="*/ 114 h 292"/>
                  <a:gd name="T12" fmla="*/ 47 w 358"/>
                  <a:gd name="T13" fmla="*/ 88 h 292"/>
                  <a:gd name="T14" fmla="*/ 36 w 358"/>
                  <a:gd name="T15" fmla="*/ 57 h 292"/>
                  <a:gd name="T16" fmla="*/ 32 w 358"/>
                  <a:gd name="T17" fmla="*/ 29 h 292"/>
                  <a:gd name="T18" fmla="*/ 36 w 358"/>
                  <a:gd name="T19" fmla="*/ 6 h 292"/>
                  <a:gd name="T20" fmla="*/ 44 w 358"/>
                  <a:gd name="T21" fmla="*/ 11 h 292"/>
                  <a:gd name="T22" fmla="*/ 52 w 358"/>
                  <a:gd name="T23" fmla="*/ 30 h 292"/>
                  <a:gd name="T24" fmla="*/ 64 w 358"/>
                  <a:gd name="T25" fmla="*/ 37 h 292"/>
                  <a:gd name="T26" fmla="*/ 77 w 358"/>
                  <a:gd name="T27" fmla="*/ 33 h 292"/>
                  <a:gd name="T28" fmla="*/ 85 w 358"/>
                  <a:gd name="T29" fmla="*/ 32 h 292"/>
                  <a:gd name="T30" fmla="*/ 96 w 358"/>
                  <a:gd name="T31" fmla="*/ 42 h 292"/>
                  <a:gd name="T32" fmla="*/ 107 w 358"/>
                  <a:gd name="T33" fmla="*/ 64 h 292"/>
                  <a:gd name="T34" fmla="*/ 109 w 358"/>
                  <a:gd name="T35" fmla="*/ 31 h 292"/>
                  <a:gd name="T36" fmla="*/ 118 w 358"/>
                  <a:gd name="T37" fmla="*/ 31 h 292"/>
                  <a:gd name="T38" fmla="*/ 134 w 358"/>
                  <a:gd name="T39" fmla="*/ 49 h 292"/>
                  <a:gd name="T40" fmla="*/ 149 w 358"/>
                  <a:gd name="T41" fmla="*/ 70 h 292"/>
                  <a:gd name="T42" fmla="*/ 155 w 358"/>
                  <a:gd name="T43" fmla="*/ 99 h 292"/>
                  <a:gd name="T44" fmla="*/ 161 w 358"/>
                  <a:gd name="T45" fmla="*/ 75 h 292"/>
                  <a:gd name="T46" fmla="*/ 163 w 358"/>
                  <a:gd name="T47" fmla="*/ 49 h 292"/>
                  <a:gd name="T48" fmla="*/ 178 w 358"/>
                  <a:gd name="T49" fmla="*/ 40 h 292"/>
                  <a:gd name="T50" fmla="*/ 186 w 358"/>
                  <a:gd name="T51" fmla="*/ 49 h 292"/>
                  <a:gd name="T52" fmla="*/ 188 w 358"/>
                  <a:gd name="T53" fmla="*/ 64 h 292"/>
                  <a:gd name="T54" fmla="*/ 198 w 358"/>
                  <a:gd name="T55" fmla="*/ 72 h 292"/>
                  <a:gd name="T56" fmla="*/ 212 w 358"/>
                  <a:gd name="T57" fmla="*/ 65 h 292"/>
                  <a:gd name="T58" fmla="*/ 218 w 358"/>
                  <a:gd name="T59" fmla="*/ 50 h 292"/>
                  <a:gd name="T60" fmla="*/ 212 w 358"/>
                  <a:gd name="T61" fmla="*/ 29 h 292"/>
                  <a:gd name="T62" fmla="*/ 198 w 358"/>
                  <a:gd name="T63" fmla="*/ 10 h 292"/>
                  <a:gd name="T64" fmla="*/ 211 w 358"/>
                  <a:gd name="T65" fmla="*/ 8 h 292"/>
                  <a:gd name="T66" fmla="*/ 234 w 358"/>
                  <a:gd name="T67" fmla="*/ 21 h 292"/>
                  <a:gd name="T68" fmla="*/ 252 w 358"/>
                  <a:gd name="T69" fmla="*/ 41 h 292"/>
                  <a:gd name="T70" fmla="*/ 270 w 358"/>
                  <a:gd name="T71" fmla="*/ 71 h 292"/>
                  <a:gd name="T72" fmla="*/ 280 w 358"/>
                  <a:gd name="T73" fmla="*/ 101 h 292"/>
                  <a:gd name="T74" fmla="*/ 287 w 358"/>
                  <a:gd name="T75" fmla="*/ 144 h 292"/>
                  <a:gd name="T76" fmla="*/ 294 w 358"/>
                  <a:gd name="T77" fmla="*/ 175 h 292"/>
                  <a:gd name="T78" fmla="*/ 302 w 358"/>
                  <a:gd name="T79" fmla="*/ 171 h 292"/>
                  <a:gd name="T80" fmla="*/ 313 w 358"/>
                  <a:gd name="T81" fmla="*/ 150 h 292"/>
                  <a:gd name="T82" fmla="*/ 323 w 358"/>
                  <a:gd name="T83" fmla="*/ 174 h 292"/>
                  <a:gd name="T84" fmla="*/ 336 w 358"/>
                  <a:gd name="T85" fmla="*/ 195 h 292"/>
                  <a:gd name="T86" fmla="*/ 341 w 358"/>
                  <a:gd name="T87" fmla="*/ 181 h 292"/>
                  <a:gd name="T88" fmla="*/ 352 w 358"/>
                  <a:gd name="T89" fmla="*/ 208 h 292"/>
                  <a:gd name="T90" fmla="*/ 355 w 358"/>
                  <a:gd name="T91" fmla="*/ 233 h 292"/>
                  <a:gd name="T92" fmla="*/ 354 w 358"/>
                  <a:gd name="T93" fmla="*/ 261 h 292"/>
                  <a:gd name="T94" fmla="*/ 340 w 358"/>
                  <a:gd name="T95" fmla="*/ 286 h 292"/>
                  <a:gd name="T96" fmla="*/ 310 w 358"/>
                  <a:gd name="T97" fmla="*/ 289 h 292"/>
                  <a:gd name="T98" fmla="*/ 285 w 358"/>
                  <a:gd name="T99" fmla="*/ 285 h 292"/>
                  <a:gd name="T100" fmla="*/ 259 w 358"/>
                  <a:gd name="T101" fmla="*/ 283 h 292"/>
                  <a:gd name="T102" fmla="*/ 226 w 358"/>
                  <a:gd name="T103" fmla="*/ 268 h 292"/>
                  <a:gd name="T104" fmla="*/ 186 w 358"/>
                  <a:gd name="T105" fmla="*/ 268 h 292"/>
                  <a:gd name="T106" fmla="*/ 72 w 358"/>
                  <a:gd name="T107" fmla="*/ 271 h 2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58"/>
                  <a:gd name="T163" fmla="*/ 0 h 292"/>
                  <a:gd name="T164" fmla="*/ 358 w 358"/>
                  <a:gd name="T165" fmla="*/ 292 h 29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58" h="292">
                    <a:moveTo>
                      <a:pt x="22" y="262"/>
                    </a:moveTo>
                    <a:lnTo>
                      <a:pt x="15" y="252"/>
                    </a:lnTo>
                    <a:lnTo>
                      <a:pt x="9" y="239"/>
                    </a:lnTo>
                    <a:lnTo>
                      <a:pt x="7" y="227"/>
                    </a:lnTo>
                    <a:lnTo>
                      <a:pt x="4" y="218"/>
                    </a:lnTo>
                    <a:lnTo>
                      <a:pt x="3" y="208"/>
                    </a:lnTo>
                    <a:lnTo>
                      <a:pt x="1" y="199"/>
                    </a:lnTo>
                    <a:lnTo>
                      <a:pt x="0" y="191"/>
                    </a:lnTo>
                    <a:lnTo>
                      <a:pt x="0" y="185"/>
                    </a:lnTo>
                    <a:lnTo>
                      <a:pt x="0" y="179"/>
                    </a:lnTo>
                    <a:lnTo>
                      <a:pt x="2" y="174"/>
                    </a:lnTo>
                    <a:lnTo>
                      <a:pt x="4" y="168"/>
                    </a:lnTo>
                    <a:lnTo>
                      <a:pt x="6" y="162"/>
                    </a:lnTo>
                    <a:lnTo>
                      <a:pt x="9" y="158"/>
                    </a:lnTo>
                    <a:lnTo>
                      <a:pt x="14" y="154"/>
                    </a:lnTo>
                    <a:lnTo>
                      <a:pt x="19" y="151"/>
                    </a:lnTo>
                    <a:lnTo>
                      <a:pt x="24" y="147"/>
                    </a:lnTo>
                    <a:lnTo>
                      <a:pt x="28" y="142"/>
                    </a:lnTo>
                    <a:lnTo>
                      <a:pt x="34" y="136"/>
                    </a:lnTo>
                    <a:lnTo>
                      <a:pt x="37" y="134"/>
                    </a:lnTo>
                    <a:lnTo>
                      <a:pt x="40" y="131"/>
                    </a:lnTo>
                    <a:lnTo>
                      <a:pt x="43" y="126"/>
                    </a:lnTo>
                    <a:lnTo>
                      <a:pt x="45" y="120"/>
                    </a:lnTo>
                    <a:lnTo>
                      <a:pt x="47" y="114"/>
                    </a:lnTo>
                    <a:lnTo>
                      <a:pt x="48" y="109"/>
                    </a:lnTo>
                    <a:lnTo>
                      <a:pt x="48" y="102"/>
                    </a:lnTo>
                    <a:lnTo>
                      <a:pt x="49" y="96"/>
                    </a:lnTo>
                    <a:lnTo>
                      <a:pt x="47" y="88"/>
                    </a:lnTo>
                    <a:lnTo>
                      <a:pt x="44" y="80"/>
                    </a:lnTo>
                    <a:lnTo>
                      <a:pt x="42" y="74"/>
                    </a:lnTo>
                    <a:lnTo>
                      <a:pt x="39" y="65"/>
                    </a:lnTo>
                    <a:lnTo>
                      <a:pt x="36" y="57"/>
                    </a:lnTo>
                    <a:lnTo>
                      <a:pt x="34" y="50"/>
                    </a:lnTo>
                    <a:lnTo>
                      <a:pt x="32" y="41"/>
                    </a:lnTo>
                    <a:lnTo>
                      <a:pt x="32" y="35"/>
                    </a:lnTo>
                    <a:lnTo>
                      <a:pt x="32" y="29"/>
                    </a:lnTo>
                    <a:lnTo>
                      <a:pt x="31" y="21"/>
                    </a:lnTo>
                    <a:lnTo>
                      <a:pt x="33" y="16"/>
                    </a:lnTo>
                    <a:lnTo>
                      <a:pt x="34" y="12"/>
                    </a:lnTo>
                    <a:lnTo>
                      <a:pt x="36" y="6"/>
                    </a:lnTo>
                    <a:lnTo>
                      <a:pt x="40" y="2"/>
                    </a:lnTo>
                    <a:lnTo>
                      <a:pt x="42" y="0"/>
                    </a:lnTo>
                    <a:lnTo>
                      <a:pt x="43" y="6"/>
                    </a:lnTo>
                    <a:lnTo>
                      <a:pt x="44" y="11"/>
                    </a:lnTo>
                    <a:lnTo>
                      <a:pt x="46" y="17"/>
                    </a:lnTo>
                    <a:lnTo>
                      <a:pt x="47" y="21"/>
                    </a:lnTo>
                    <a:lnTo>
                      <a:pt x="49" y="26"/>
                    </a:lnTo>
                    <a:lnTo>
                      <a:pt x="52" y="30"/>
                    </a:lnTo>
                    <a:lnTo>
                      <a:pt x="55" y="34"/>
                    </a:lnTo>
                    <a:lnTo>
                      <a:pt x="59" y="35"/>
                    </a:lnTo>
                    <a:lnTo>
                      <a:pt x="62" y="36"/>
                    </a:lnTo>
                    <a:lnTo>
                      <a:pt x="64" y="37"/>
                    </a:lnTo>
                    <a:lnTo>
                      <a:pt x="68" y="38"/>
                    </a:lnTo>
                    <a:lnTo>
                      <a:pt x="72" y="39"/>
                    </a:lnTo>
                    <a:lnTo>
                      <a:pt x="76" y="37"/>
                    </a:lnTo>
                    <a:lnTo>
                      <a:pt x="77" y="33"/>
                    </a:lnTo>
                    <a:lnTo>
                      <a:pt x="78" y="30"/>
                    </a:lnTo>
                    <a:lnTo>
                      <a:pt x="77" y="26"/>
                    </a:lnTo>
                    <a:lnTo>
                      <a:pt x="82" y="29"/>
                    </a:lnTo>
                    <a:lnTo>
                      <a:pt x="85" y="32"/>
                    </a:lnTo>
                    <a:lnTo>
                      <a:pt x="90" y="35"/>
                    </a:lnTo>
                    <a:lnTo>
                      <a:pt x="92" y="39"/>
                    </a:lnTo>
                    <a:lnTo>
                      <a:pt x="94" y="41"/>
                    </a:lnTo>
                    <a:lnTo>
                      <a:pt x="96" y="42"/>
                    </a:lnTo>
                    <a:lnTo>
                      <a:pt x="99" y="47"/>
                    </a:lnTo>
                    <a:lnTo>
                      <a:pt x="102" y="51"/>
                    </a:lnTo>
                    <a:lnTo>
                      <a:pt x="105" y="56"/>
                    </a:lnTo>
                    <a:lnTo>
                      <a:pt x="107" y="64"/>
                    </a:lnTo>
                    <a:lnTo>
                      <a:pt x="107" y="54"/>
                    </a:lnTo>
                    <a:lnTo>
                      <a:pt x="106" y="45"/>
                    </a:lnTo>
                    <a:lnTo>
                      <a:pt x="108" y="36"/>
                    </a:lnTo>
                    <a:lnTo>
                      <a:pt x="109" y="31"/>
                    </a:lnTo>
                    <a:lnTo>
                      <a:pt x="110" y="22"/>
                    </a:lnTo>
                    <a:lnTo>
                      <a:pt x="114" y="16"/>
                    </a:lnTo>
                    <a:lnTo>
                      <a:pt x="115" y="25"/>
                    </a:lnTo>
                    <a:lnTo>
                      <a:pt x="118" y="31"/>
                    </a:lnTo>
                    <a:lnTo>
                      <a:pt x="122" y="38"/>
                    </a:lnTo>
                    <a:lnTo>
                      <a:pt x="125" y="42"/>
                    </a:lnTo>
                    <a:lnTo>
                      <a:pt x="129" y="44"/>
                    </a:lnTo>
                    <a:lnTo>
                      <a:pt x="134" y="49"/>
                    </a:lnTo>
                    <a:lnTo>
                      <a:pt x="138" y="54"/>
                    </a:lnTo>
                    <a:lnTo>
                      <a:pt x="141" y="58"/>
                    </a:lnTo>
                    <a:lnTo>
                      <a:pt x="145" y="66"/>
                    </a:lnTo>
                    <a:lnTo>
                      <a:pt x="149" y="70"/>
                    </a:lnTo>
                    <a:lnTo>
                      <a:pt x="151" y="77"/>
                    </a:lnTo>
                    <a:lnTo>
                      <a:pt x="154" y="86"/>
                    </a:lnTo>
                    <a:lnTo>
                      <a:pt x="155" y="91"/>
                    </a:lnTo>
                    <a:lnTo>
                      <a:pt x="155" y="99"/>
                    </a:lnTo>
                    <a:lnTo>
                      <a:pt x="159" y="91"/>
                    </a:lnTo>
                    <a:lnTo>
                      <a:pt x="161" y="87"/>
                    </a:lnTo>
                    <a:lnTo>
                      <a:pt x="161" y="82"/>
                    </a:lnTo>
                    <a:lnTo>
                      <a:pt x="161" y="75"/>
                    </a:lnTo>
                    <a:lnTo>
                      <a:pt x="161" y="67"/>
                    </a:lnTo>
                    <a:lnTo>
                      <a:pt x="161" y="60"/>
                    </a:lnTo>
                    <a:lnTo>
                      <a:pt x="161" y="55"/>
                    </a:lnTo>
                    <a:lnTo>
                      <a:pt x="163" y="49"/>
                    </a:lnTo>
                    <a:lnTo>
                      <a:pt x="168" y="44"/>
                    </a:lnTo>
                    <a:lnTo>
                      <a:pt x="170" y="43"/>
                    </a:lnTo>
                    <a:lnTo>
                      <a:pt x="173" y="41"/>
                    </a:lnTo>
                    <a:lnTo>
                      <a:pt x="178" y="40"/>
                    </a:lnTo>
                    <a:lnTo>
                      <a:pt x="182" y="39"/>
                    </a:lnTo>
                    <a:lnTo>
                      <a:pt x="189" y="43"/>
                    </a:lnTo>
                    <a:lnTo>
                      <a:pt x="187" y="46"/>
                    </a:lnTo>
                    <a:lnTo>
                      <a:pt x="186" y="49"/>
                    </a:lnTo>
                    <a:lnTo>
                      <a:pt x="185" y="52"/>
                    </a:lnTo>
                    <a:lnTo>
                      <a:pt x="184" y="57"/>
                    </a:lnTo>
                    <a:lnTo>
                      <a:pt x="186" y="61"/>
                    </a:lnTo>
                    <a:lnTo>
                      <a:pt x="188" y="64"/>
                    </a:lnTo>
                    <a:lnTo>
                      <a:pt x="189" y="65"/>
                    </a:lnTo>
                    <a:lnTo>
                      <a:pt x="191" y="68"/>
                    </a:lnTo>
                    <a:lnTo>
                      <a:pt x="195" y="72"/>
                    </a:lnTo>
                    <a:lnTo>
                      <a:pt x="198" y="72"/>
                    </a:lnTo>
                    <a:lnTo>
                      <a:pt x="202" y="71"/>
                    </a:lnTo>
                    <a:lnTo>
                      <a:pt x="205" y="70"/>
                    </a:lnTo>
                    <a:lnTo>
                      <a:pt x="210" y="68"/>
                    </a:lnTo>
                    <a:lnTo>
                      <a:pt x="212" y="65"/>
                    </a:lnTo>
                    <a:lnTo>
                      <a:pt x="215" y="62"/>
                    </a:lnTo>
                    <a:lnTo>
                      <a:pt x="216" y="59"/>
                    </a:lnTo>
                    <a:lnTo>
                      <a:pt x="217" y="55"/>
                    </a:lnTo>
                    <a:lnTo>
                      <a:pt x="218" y="50"/>
                    </a:lnTo>
                    <a:lnTo>
                      <a:pt x="218" y="46"/>
                    </a:lnTo>
                    <a:lnTo>
                      <a:pt x="216" y="40"/>
                    </a:lnTo>
                    <a:lnTo>
                      <a:pt x="214" y="34"/>
                    </a:lnTo>
                    <a:lnTo>
                      <a:pt x="212" y="29"/>
                    </a:lnTo>
                    <a:lnTo>
                      <a:pt x="208" y="23"/>
                    </a:lnTo>
                    <a:lnTo>
                      <a:pt x="205" y="18"/>
                    </a:lnTo>
                    <a:lnTo>
                      <a:pt x="203" y="15"/>
                    </a:lnTo>
                    <a:lnTo>
                      <a:pt x="198" y="10"/>
                    </a:lnTo>
                    <a:lnTo>
                      <a:pt x="195" y="6"/>
                    </a:lnTo>
                    <a:lnTo>
                      <a:pt x="200" y="6"/>
                    </a:lnTo>
                    <a:lnTo>
                      <a:pt x="205" y="7"/>
                    </a:lnTo>
                    <a:lnTo>
                      <a:pt x="211" y="8"/>
                    </a:lnTo>
                    <a:lnTo>
                      <a:pt x="218" y="9"/>
                    </a:lnTo>
                    <a:lnTo>
                      <a:pt x="223" y="13"/>
                    </a:lnTo>
                    <a:lnTo>
                      <a:pt x="229" y="17"/>
                    </a:lnTo>
                    <a:lnTo>
                      <a:pt x="234" y="21"/>
                    </a:lnTo>
                    <a:lnTo>
                      <a:pt x="238" y="26"/>
                    </a:lnTo>
                    <a:lnTo>
                      <a:pt x="244" y="32"/>
                    </a:lnTo>
                    <a:lnTo>
                      <a:pt x="248" y="36"/>
                    </a:lnTo>
                    <a:lnTo>
                      <a:pt x="252" y="41"/>
                    </a:lnTo>
                    <a:lnTo>
                      <a:pt x="256" y="47"/>
                    </a:lnTo>
                    <a:lnTo>
                      <a:pt x="260" y="53"/>
                    </a:lnTo>
                    <a:lnTo>
                      <a:pt x="265" y="62"/>
                    </a:lnTo>
                    <a:lnTo>
                      <a:pt x="270" y="71"/>
                    </a:lnTo>
                    <a:lnTo>
                      <a:pt x="274" y="80"/>
                    </a:lnTo>
                    <a:lnTo>
                      <a:pt x="275" y="85"/>
                    </a:lnTo>
                    <a:lnTo>
                      <a:pt x="278" y="93"/>
                    </a:lnTo>
                    <a:lnTo>
                      <a:pt x="280" y="101"/>
                    </a:lnTo>
                    <a:lnTo>
                      <a:pt x="282" y="110"/>
                    </a:lnTo>
                    <a:lnTo>
                      <a:pt x="285" y="121"/>
                    </a:lnTo>
                    <a:lnTo>
                      <a:pt x="286" y="130"/>
                    </a:lnTo>
                    <a:lnTo>
                      <a:pt x="287" y="144"/>
                    </a:lnTo>
                    <a:lnTo>
                      <a:pt x="289" y="153"/>
                    </a:lnTo>
                    <a:lnTo>
                      <a:pt x="291" y="162"/>
                    </a:lnTo>
                    <a:lnTo>
                      <a:pt x="291" y="169"/>
                    </a:lnTo>
                    <a:lnTo>
                      <a:pt x="294" y="175"/>
                    </a:lnTo>
                    <a:lnTo>
                      <a:pt x="297" y="181"/>
                    </a:lnTo>
                    <a:lnTo>
                      <a:pt x="301" y="185"/>
                    </a:lnTo>
                    <a:lnTo>
                      <a:pt x="302" y="178"/>
                    </a:lnTo>
                    <a:lnTo>
                      <a:pt x="302" y="171"/>
                    </a:lnTo>
                    <a:lnTo>
                      <a:pt x="304" y="166"/>
                    </a:lnTo>
                    <a:lnTo>
                      <a:pt x="306" y="161"/>
                    </a:lnTo>
                    <a:lnTo>
                      <a:pt x="309" y="156"/>
                    </a:lnTo>
                    <a:lnTo>
                      <a:pt x="313" y="150"/>
                    </a:lnTo>
                    <a:lnTo>
                      <a:pt x="316" y="147"/>
                    </a:lnTo>
                    <a:lnTo>
                      <a:pt x="320" y="143"/>
                    </a:lnTo>
                    <a:lnTo>
                      <a:pt x="320" y="165"/>
                    </a:lnTo>
                    <a:lnTo>
                      <a:pt x="323" y="174"/>
                    </a:lnTo>
                    <a:lnTo>
                      <a:pt x="326" y="185"/>
                    </a:lnTo>
                    <a:lnTo>
                      <a:pt x="331" y="192"/>
                    </a:lnTo>
                    <a:lnTo>
                      <a:pt x="334" y="199"/>
                    </a:lnTo>
                    <a:lnTo>
                      <a:pt x="336" y="195"/>
                    </a:lnTo>
                    <a:lnTo>
                      <a:pt x="336" y="190"/>
                    </a:lnTo>
                    <a:lnTo>
                      <a:pt x="337" y="184"/>
                    </a:lnTo>
                    <a:lnTo>
                      <a:pt x="336" y="174"/>
                    </a:lnTo>
                    <a:lnTo>
                      <a:pt x="341" y="181"/>
                    </a:lnTo>
                    <a:lnTo>
                      <a:pt x="344" y="186"/>
                    </a:lnTo>
                    <a:lnTo>
                      <a:pt x="348" y="195"/>
                    </a:lnTo>
                    <a:lnTo>
                      <a:pt x="350" y="201"/>
                    </a:lnTo>
                    <a:lnTo>
                      <a:pt x="352" y="208"/>
                    </a:lnTo>
                    <a:lnTo>
                      <a:pt x="356" y="213"/>
                    </a:lnTo>
                    <a:lnTo>
                      <a:pt x="356" y="221"/>
                    </a:lnTo>
                    <a:lnTo>
                      <a:pt x="356" y="226"/>
                    </a:lnTo>
                    <a:lnTo>
                      <a:pt x="355" y="233"/>
                    </a:lnTo>
                    <a:lnTo>
                      <a:pt x="354" y="241"/>
                    </a:lnTo>
                    <a:lnTo>
                      <a:pt x="354" y="247"/>
                    </a:lnTo>
                    <a:lnTo>
                      <a:pt x="354" y="253"/>
                    </a:lnTo>
                    <a:lnTo>
                      <a:pt x="354" y="261"/>
                    </a:lnTo>
                    <a:lnTo>
                      <a:pt x="356" y="271"/>
                    </a:lnTo>
                    <a:lnTo>
                      <a:pt x="357" y="279"/>
                    </a:lnTo>
                    <a:lnTo>
                      <a:pt x="349" y="282"/>
                    </a:lnTo>
                    <a:lnTo>
                      <a:pt x="340" y="286"/>
                    </a:lnTo>
                    <a:lnTo>
                      <a:pt x="331" y="289"/>
                    </a:lnTo>
                    <a:lnTo>
                      <a:pt x="323" y="290"/>
                    </a:lnTo>
                    <a:lnTo>
                      <a:pt x="317" y="291"/>
                    </a:lnTo>
                    <a:lnTo>
                      <a:pt x="310" y="289"/>
                    </a:lnTo>
                    <a:lnTo>
                      <a:pt x="303" y="287"/>
                    </a:lnTo>
                    <a:lnTo>
                      <a:pt x="297" y="285"/>
                    </a:lnTo>
                    <a:lnTo>
                      <a:pt x="290" y="284"/>
                    </a:lnTo>
                    <a:lnTo>
                      <a:pt x="285" y="285"/>
                    </a:lnTo>
                    <a:lnTo>
                      <a:pt x="280" y="284"/>
                    </a:lnTo>
                    <a:lnTo>
                      <a:pt x="272" y="284"/>
                    </a:lnTo>
                    <a:lnTo>
                      <a:pt x="266" y="284"/>
                    </a:lnTo>
                    <a:lnTo>
                      <a:pt x="259" y="283"/>
                    </a:lnTo>
                    <a:lnTo>
                      <a:pt x="253" y="281"/>
                    </a:lnTo>
                    <a:lnTo>
                      <a:pt x="246" y="277"/>
                    </a:lnTo>
                    <a:lnTo>
                      <a:pt x="234" y="271"/>
                    </a:lnTo>
                    <a:lnTo>
                      <a:pt x="226" y="268"/>
                    </a:lnTo>
                    <a:lnTo>
                      <a:pt x="218" y="268"/>
                    </a:lnTo>
                    <a:lnTo>
                      <a:pt x="208" y="265"/>
                    </a:lnTo>
                    <a:lnTo>
                      <a:pt x="197" y="266"/>
                    </a:lnTo>
                    <a:lnTo>
                      <a:pt x="186" y="268"/>
                    </a:lnTo>
                    <a:lnTo>
                      <a:pt x="155" y="278"/>
                    </a:lnTo>
                    <a:lnTo>
                      <a:pt x="125" y="268"/>
                    </a:lnTo>
                    <a:lnTo>
                      <a:pt x="102" y="259"/>
                    </a:lnTo>
                    <a:lnTo>
                      <a:pt x="72" y="271"/>
                    </a:lnTo>
                    <a:lnTo>
                      <a:pt x="42" y="275"/>
                    </a:lnTo>
                    <a:lnTo>
                      <a:pt x="22" y="262"/>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8" name="Freeform 9"/>
              <p:cNvSpPr>
                <a:spLocks/>
              </p:cNvSpPr>
              <p:nvPr/>
            </p:nvSpPr>
            <p:spPr bwMode="auto">
              <a:xfrm>
                <a:off x="2184" y="2684"/>
                <a:ext cx="64" cy="95"/>
              </a:xfrm>
              <a:custGeom>
                <a:avLst/>
                <a:gdLst>
                  <a:gd name="T0" fmla="*/ 35 w 64"/>
                  <a:gd name="T1" fmla="*/ 92 h 95"/>
                  <a:gd name="T2" fmla="*/ 27 w 64"/>
                  <a:gd name="T3" fmla="*/ 83 h 95"/>
                  <a:gd name="T4" fmla="*/ 23 w 64"/>
                  <a:gd name="T5" fmla="*/ 73 h 95"/>
                  <a:gd name="T6" fmla="*/ 18 w 64"/>
                  <a:gd name="T7" fmla="*/ 62 h 95"/>
                  <a:gd name="T8" fmla="*/ 15 w 64"/>
                  <a:gd name="T9" fmla="*/ 52 h 95"/>
                  <a:gd name="T10" fmla="*/ 16 w 64"/>
                  <a:gd name="T11" fmla="*/ 42 h 95"/>
                  <a:gd name="T12" fmla="*/ 12 w 64"/>
                  <a:gd name="T13" fmla="*/ 32 h 95"/>
                  <a:gd name="T14" fmla="*/ 10 w 64"/>
                  <a:gd name="T15" fmla="*/ 28 h 95"/>
                  <a:gd name="T16" fmla="*/ 6 w 64"/>
                  <a:gd name="T17" fmla="*/ 22 h 95"/>
                  <a:gd name="T18" fmla="*/ 6 w 64"/>
                  <a:gd name="T19" fmla="*/ 20 h 95"/>
                  <a:gd name="T20" fmla="*/ 10 w 64"/>
                  <a:gd name="T21" fmla="*/ 23 h 95"/>
                  <a:gd name="T22" fmla="*/ 12 w 64"/>
                  <a:gd name="T23" fmla="*/ 23 h 95"/>
                  <a:gd name="T24" fmla="*/ 8 w 64"/>
                  <a:gd name="T25" fmla="*/ 13 h 95"/>
                  <a:gd name="T26" fmla="*/ 2 w 64"/>
                  <a:gd name="T27" fmla="*/ 4 h 95"/>
                  <a:gd name="T28" fmla="*/ 0 w 64"/>
                  <a:gd name="T29" fmla="*/ 0 h 95"/>
                  <a:gd name="T30" fmla="*/ 6 w 64"/>
                  <a:gd name="T31" fmla="*/ 0 h 95"/>
                  <a:gd name="T32" fmla="*/ 12 w 64"/>
                  <a:gd name="T33" fmla="*/ 3 h 95"/>
                  <a:gd name="T34" fmla="*/ 18 w 64"/>
                  <a:gd name="T35" fmla="*/ 10 h 95"/>
                  <a:gd name="T36" fmla="*/ 20 w 64"/>
                  <a:gd name="T37" fmla="*/ 13 h 95"/>
                  <a:gd name="T38" fmla="*/ 22 w 64"/>
                  <a:gd name="T39" fmla="*/ 6 h 95"/>
                  <a:gd name="T40" fmla="*/ 25 w 64"/>
                  <a:gd name="T41" fmla="*/ 0 h 95"/>
                  <a:gd name="T42" fmla="*/ 29 w 64"/>
                  <a:gd name="T43" fmla="*/ 0 h 95"/>
                  <a:gd name="T44" fmla="*/ 33 w 64"/>
                  <a:gd name="T45" fmla="*/ 4 h 95"/>
                  <a:gd name="T46" fmla="*/ 30 w 64"/>
                  <a:gd name="T47" fmla="*/ 6 h 95"/>
                  <a:gd name="T48" fmla="*/ 29 w 64"/>
                  <a:gd name="T49" fmla="*/ 9 h 95"/>
                  <a:gd name="T50" fmla="*/ 30 w 64"/>
                  <a:gd name="T51" fmla="*/ 14 h 95"/>
                  <a:gd name="T52" fmla="*/ 31 w 64"/>
                  <a:gd name="T53" fmla="*/ 19 h 95"/>
                  <a:gd name="T54" fmla="*/ 35 w 64"/>
                  <a:gd name="T55" fmla="*/ 20 h 95"/>
                  <a:gd name="T56" fmla="*/ 38 w 64"/>
                  <a:gd name="T57" fmla="*/ 18 h 95"/>
                  <a:gd name="T58" fmla="*/ 35 w 64"/>
                  <a:gd name="T59" fmla="*/ 11 h 95"/>
                  <a:gd name="T60" fmla="*/ 40 w 64"/>
                  <a:gd name="T61" fmla="*/ 15 h 95"/>
                  <a:gd name="T62" fmla="*/ 45 w 64"/>
                  <a:gd name="T63" fmla="*/ 23 h 95"/>
                  <a:gd name="T64" fmla="*/ 47 w 64"/>
                  <a:gd name="T65" fmla="*/ 30 h 95"/>
                  <a:gd name="T66" fmla="*/ 49 w 64"/>
                  <a:gd name="T67" fmla="*/ 36 h 95"/>
                  <a:gd name="T68" fmla="*/ 47 w 64"/>
                  <a:gd name="T69" fmla="*/ 43 h 95"/>
                  <a:gd name="T70" fmla="*/ 47 w 64"/>
                  <a:gd name="T71" fmla="*/ 48 h 95"/>
                  <a:gd name="T72" fmla="*/ 50 w 64"/>
                  <a:gd name="T73" fmla="*/ 54 h 95"/>
                  <a:gd name="T74" fmla="*/ 55 w 64"/>
                  <a:gd name="T75" fmla="*/ 57 h 95"/>
                  <a:gd name="T76" fmla="*/ 56 w 64"/>
                  <a:gd name="T77" fmla="*/ 54 h 95"/>
                  <a:gd name="T78" fmla="*/ 60 w 64"/>
                  <a:gd name="T79" fmla="*/ 60 h 95"/>
                  <a:gd name="T80" fmla="*/ 63 w 64"/>
                  <a:gd name="T81" fmla="*/ 69 h 95"/>
                  <a:gd name="T82" fmla="*/ 63 w 64"/>
                  <a:gd name="T83" fmla="*/ 79 h 95"/>
                  <a:gd name="T84" fmla="*/ 61 w 64"/>
                  <a:gd name="T85" fmla="*/ 85 h 95"/>
                  <a:gd name="T86" fmla="*/ 58 w 64"/>
                  <a:gd name="T87" fmla="*/ 90 h 95"/>
                  <a:gd name="T88" fmla="*/ 55 w 64"/>
                  <a:gd name="T89" fmla="*/ 93 h 95"/>
                  <a:gd name="T90" fmla="*/ 47 w 64"/>
                  <a:gd name="T91" fmla="*/ 92 h 95"/>
                  <a:gd name="T92" fmla="*/ 39 w 64"/>
                  <a:gd name="T93" fmla="*/ 93 h 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64"/>
                  <a:gd name="T142" fmla="*/ 0 h 95"/>
                  <a:gd name="T143" fmla="*/ 64 w 64"/>
                  <a:gd name="T144" fmla="*/ 95 h 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64" h="95">
                    <a:moveTo>
                      <a:pt x="39" y="93"/>
                    </a:moveTo>
                    <a:lnTo>
                      <a:pt x="37" y="92"/>
                    </a:lnTo>
                    <a:lnTo>
                      <a:pt x="35" y="92"/>
                    </a:lnTo>
                    <a:lnTo>
                      <a:pt x="33" y="89"/>
                    </a:lnTo>
                    <a:lnTo>
                      <a:pt x="30" y="86"/>
                    </a:lnTo>
                    <a:lnTo>
                      <a:pt x="27" y="83"/>
                    </a:lnTo>
                    <a:lnTo>
                      <a:pt x="26" y="80"/>
                    </a:lnTo>
                    <a:lnTo>
                      <a:pt x="24" y="77"/>
                    </a:lnTo>
                    <a:lnTo>
                      <a:pt x="23" y="73"/>
                    </a:lnTo>
                    <a:lnTo>
                      <a:pt x="20" y="68"/>
                    </a:lnTo>
                    <a:lnTo>
                      <a:pt x="19" y="65"/>
                    </a:lnTo>
                    <a:lnTo>
                      <a:pt x="18" y="62"/>
                    </a:lnTo>
                    <a:lnTo>
                      <a:pt x="18" y="60"/>
                    </a:lnTo>
                    <a:lnTo>
                      <a:pt x="18" y="56"/>
                    </a:lnTo>
                    <a:lnTo>
                      <a:pt x="15" y="52"/>
                    </a:lnTo>
                    <a:lnTo>
                      <a:pt x="15" y="49"/>
                    </a:lnTo>
                    <a:lnTo>
                      <a:pt x="16" y="45"/>
                    </a:lnTo>
                    <a:lnTo>
                      <a:pt x="16" y="42"/>
                    </a:lnTo>
                    <a:lnTo>
                      <a:pt x="15" y="39"/>
                    </a:lnTo>
                    <a:lnTo>
                      <a:pt x="14" y="36"/>
                    </a:lnTo>
                    <a:lnTo>
                      <a:pt x="12" y="32"/>
                    </a:lnTo>
                    <a:lnTo>
                      <a:pt x="11" y="31"/>
                    </a:lnTo>
                    <a:lnTo>
                      <a:pt x="11" y="30"/>
                    </a:lnTo>
                    <a:lnTo>
                      <a:pt x="10" y="28"/>
                    </a:lnTo>
                    <a:lnTo>
                      <a:pt x="8" y="26"/>
                    </a:lnTo>
                    <a:lnTo>
                      <a:pt x="6" y="24"/>
                    </a:lnTo>
                    <a:lnTo>
                      <a:pt x="6" y="22"/>
                    </a:lnTo>
                    <a:lnTo>
                      <a:pt x="5" y="20"/>
                    </a:lnTo>
                    <a:lnTo>
                      <a:pt x="4" y="19"/>
                    </a:lnTo>
                    <a:lnTo>
                      <a:pt x="6" y="20"/>
                    </a:lnTo>
                    <a:lnTo>
                      <a:pt x="7" y="20"/>
                    </a:lnTo>
                    <a:lnTo>
                      <a:pt x="9" y="22"/>
                    </a:lnTo>
                    <a:lnTo>
                      <a:pt x="10" y="23"/>
                    </a:lnTo>
                    <a:lnTo>
                      <a:pt x="12" y="25"/>
                    </a:lnTo>
                    <a:lnTo>
                      <a:pt x="12" y="28"/>
                    </a:lnTo>
                    <a:lnTo>
                      <a:pt x="12" y="23"/>
                    </a:lnTo>
                    <a:lnTo>
                      <a:pt x="11" y="21"/>
                    </a:lnTo>
                    <a:lnTo>
                      <a:pt x="10" y="17"/>
                    </a:lnTo>
                    <a:lnTo>
                      <a:pt x="8" y="13"/>
                    </a:lnTo>
                    <a:lnTo>
                      <a:pt x="6" y="10"/>
                    </a:lnTo>
                    <a:lnTo>
                      <a:pt x="4" y="6"/>
                    </a:lnTo>
                    <a:lnTo>
                      <a:pt x="2" y="4"/>
                    </a:lnTo>
                    <a:lnTo>
                      <a:pt x="1" y="1"/>
                    </a:lnTo>
                    <a:lnTo>
                      <a:pt x="0" y="1"/>
                    </a:lnTo>
                    <a:lnTo>
                      <a:pt x="0" y="0"/>
                    </a:lnTo>
                    <a:lnTo>
                      <a:pt x="3" y="0"/>
                    </a:lnTo>
                    <a:lnTo>
                      <a:pt x="5" y="0"/>
                    </a:lnTo>
                    <a:lnTo>
                      <a:pt x="6" y="0"/>
                    </a:lnTo>
                    <a:lnTo>
                      <a:pt x="7" y="0"/>
                    </a:lnTo>
                    <a:lnTo>
                      <a:pt x="10" y="1"/>
                    </a:lnTo>
                    <a:lnTo>
                      <a:pt x="12" y="3"/>
                    </a:lnTo>
                    <a:lnTo>
                      <a:pt x="13" y="6"/>
                    </a:lnTo>
                    <a:lnTo>
                      <a:pt x="16" y="9"/>
                    </a:lnTo>
                    <a:lnTo>
                      <a:pt x="18" y="10"/>
                    </a:lnTo>
                    <a:lnTo>
                      <a:pt x="19" y="14"/>
                    </a:lnTo>
                    <a:lnTo>
                      <a:pt x="22" y="19"/>
                    </a:lnTo>
                    <a:lnTo>
                      <a:pt x="20" y="13"/>
                    </a:lnTo>
                    <a:lnTo>
                      <a:pt x="20" y="11"/>
                    </a:lnTo>
                    <a:lnTo>
                      <a:pt x="21" y="9"/>
                    </a:lnTo>
                    <a:lnTo>
                      <a:pt x="22" y="6"/>
                    </a:lnTo>
                    <a:lnTo>
                      <a:pt x="23" y="3"/>
                    </a:lnTo>
                    <a:lnTo>
                      <a:pt x="24" y="1"/>
                    </a:lnTo>
                    <a:lnTo>
                      <a:pt x="25" y="0"/>
                    </a:lnTo>
                    <a:lnTo>
                      <a:pt x="26" y="0"/>
                    </a:lnTo>
                    <a:lnTo>
                      <a:pt x="28" y="0"/>
                    </a:lnTo>
                    <a:lnTo>
                      <a:pt x="29" y="0"/>
                    </a:lnTo>
                    <a:lnTo>
                      <a:pt x="31" y="1"/>
                    </a:lnTo>
                    <a:lnTo>
                      <a:pt x="31" y="3"/>
                    </a:lnTo>
                    <a:lnTo>
                      <a:pt x="33" y="4"/>
                    </a:lnTo>
                    <a:lnTo>
                      <a:pt x="31" y="5"/>
                    </a:lnTo>
                    <a:lnTo>
                      <a:pt x="30" y="6"/>
                    </a:lnTo>
                    <a:lnTo>
                      <a:pt x="29" y="7"/>
                    </a:lnTo>
                    <a:lnTo>
                      <a:pt x="29" y="8"/>
                    </a:lnTo>
                    <a:lnTo>
                      <a:pt x="29" y="9"/>
                    </a:lnTo>
                    <a:lnTo>
                      <a:pt x="29" y="10"/>
                    </a:lnTo>
                    <a:lnTo>
                      <a:pt x="29" y="12"/>
                    </a:lnTo>
                    <a:lnTo>
                      <a:pt x="30" y="14"/>
                    </a:lnTo>
                    <a:lnTo>
                      <a:pt x="31" y="16"/>
                    </a:lnTo>
                    <a:lnTo>
                      <a:pt x="31" y="18"/>
                    </a:lnTo>
                    <a:lnTo>
                      <a:pt x="31" y="19"/>
                    </a:lnTo>
                    <a:lnTo>
                      <a:pt x="33" y="19"/>
                    </a:lnTo>
                    <a:lnTo>
                      <a:pt x="34" y="19"/>
                    </a:lnTo>
                    <a:lnTo>
                      <a:pt x="35" y="20"/>
                    </a:lnTo>
                    <a:lnTo>
                      <a:pt x="37" y="20"/>
                    </a:lnTo>
                    <a:lnTo>
                      <a:pt x="38" y="21"/>
                    </a:lnTo>
                    <a:lnTo>
                      <a:pt x="38" y="18"/>
                    </a:lnTo>
                    <a:lnTo>
                      <a:pt x="37" y="16"/>
                    </a:lnTo>
                    <a:lnTo>
                      <a:pt x="37" y="15"/>
                    </a:lnTo>
                    <a:lnTo>
                      <a:pt x="35" y="11"/>
                    </a:lnTo>
                    <a:lnTo>
                      <a:pt x="37" y="12"/>
                    </a:lnTo>
                    <a:lnTo>
                      <a:pt x="39" y="14"/>
                    </a:lnTo>
                    <a:lnTo>
                      <a:pt x="40" y="15"/>
                    </a:lnTo>
                    <a:lnTo>
                      <a:pt x="42" y="18"/>
                    </a:lnTo>
                    <a:lnTo>
                      <a:pt x="44" y="20"/>
                    </a:lnTo>
                    <a:lnTo>
                      <a:pt x="45" y="23"/>
                    </a:lnTo>
                    <a:lnTo>
                      <a:pt x="46" y="25"/>
                    </a:lnTo>
                    <a:lnTo>
                      <a:pt x="47" y="28"/>
                    </a:lnTo>
                    <a:lnTo>
                      <a:pt x="47" y="30"/>
                    </a:lnTo>
                    <a:lnTo>
                      <a:pt x="47" y="31"/>
                    </a:lnTo>
                    <a:lnTo>
                      <a:pt x="49" y="34"/>
                    </a:lnTo>
                    <a:lnTo>
                      <a:pt x="49" y="36"/>
                    </a:lnTo>
                    <a:lnTo>
                      <a:pt x="47" y="38"/>
                    </a:lnTo>
                    <a:lnTo>
                      <a:pt x="47" y="41"/>
                    </a:lnTo>
                    <a:lnTo>
                      <a:pt x="47" y="43"/>
                    </a:lnTo>
                    <a:lnTo>
                      <a:pt x="46" y="44"/>
                    </a:lnTo>
                    <a:lnTo>
                      <a:pt x="46" y="46"/>
                    </a:lnTo>
                    <a:lnTo>
                      <a:pt x="47" y="48"/>
                    </a:lnTo>
                    <a:lnTo>
                      <a:pt x="48" y="51"/>
                    </a:lnTo>
                    <a:lnTo>
                      <a:pt x="50" y="53"/>
                    </a:lnTo>
                    <a:lnTo>
                      <a:pt x="50" y="54"/>
                    </a:lnTo>
                    <a:lnTo>
                      <a:pt x="52" y="55"/>
                    </a:lnTo>
                    <a:lnTo>
                      <a:pt x="54" y="56"/>
                    </a:lnTo>
                    <a:lnTo>
                      <a:pt x="55" y="57"/>
                    </a:lnTo>
                    <a:lnTo>
                      <a:pt x="56" y="55"/>
                    </a:lnTo>
                    <a:lnTo>
                      <a:pt x="56" y="52"/>
                    </a:lnTo>
                    <a:lnTo>
                      <a:pt x="56" y="54"/>
                    </a:lnTo>
                    <a:lnTo>
                      <a:pt x="57" y="56"/>
                    </a:lnTo>
                    <a:lnTo>
                      <a:pt x="59" y="58"/>
                    </a:lnTo>
                    <a:lnTo>
                      <a:pt x="60" y="60"/>
                    </a:lnTo>
                    <a:lnTo>
                      <a:pt x="61" y="63"/>
                    </a:lnTo>
                    <a:lnTo>
                      <a:pt x="61" y="66"/>
                    </a:lnTo>
                    <a:lnTo>
                      <a:pt x="63" y="69"/>
                    </a:lnTo>
                    <a:lnTo>
                      <a:pt x="63" y="71"/>
                    </a:lnTo>
                    <a:lnTo>
                      <a:pt x="63" y="74"/>
                    </a:lnTo>
                    <a:lnTo>
                      <a:pt x="63" y="79"/>
                    </a:lnTo>
                    <a:lnTo>
                      <a:pt x="62" y="81"/>
                    </a:lnTo>
                    <a:lnTo>
                      <a:pt x="62" y="83"/>
                    </a:lnTo>
                    <a:lnTo>
                      <a:pt x="61" y="85"/>
                    </a:lnTo>
                    <a:lnTo>
                      <a:pt x="61" y="87"/>
                    </a:lnTo>
                    <a:lnTo>
                      <a:pt x="60" y="88"/>
                    </a:lnTo>
                    <a:lnTo>
                      <a:pt x="58" y="90"/>
                    </a:lnTo>
                    <a:lnTo>
                      <a:pt x="57" y="92"/>
                    </a:lnTo>
                    <a:lnTo>
                      <a:pt x="56" y="92"/>
                    </a:lnTo>
                    <a:lnTo>
                      <a:pt x="55" y="93"/>
                    </a:lnTo>
                    <a:lnTo>
                      <a:pt x="51" y="92"/>
                    </a:lnTo>
                    <a:lnTo>
                      <a:pt x="50" y="92"/>
                    </a:lnTo>
                    <a:lnTo>
                      <a:pt x="47" y="92"/>
                    </a:lnTo>
                    <a:lnTo>
                      <a:pt x="44" y="93"/>
                    </a:lnTo>
                    <a:lnTo>
                      <a:pt x="41" y="94"/>
                    </a:lnTo>
                    <a:lnTo>
                      <a:pt x="39" y="93"/>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9" name="Freeform 10"/>
              <p:cNvSpPr>
                <a:spLocks/>
              </p:cNvSpPr>
              <p:nvPr/>
            </p:nvSpPr>
            <p:spPr bwMode="auto">
              <a:xfrm>
                <a:off x="2220" y="2537"/>
                <a:ext cx="212" cy="256"/>
              </a:xfrm>
              <a:custGeom>
                <a:avLst/>
                <a:gdLst>
                  <a:gd name="T0" fmla="*/ 24 w 212"/>
                  <a:gd name="T1" fmla="*/ 216 h 256"/>
                  <a:gd name="T2" fmla="*/ 16 w 212"/>
                  <a:gd name="T3" fmla="*/ 177 h 256"/>
                  <a:gd name="T4" fmla="*/ 16 w 212"/>
                  <a:gd name="T5" fmla="*/ 145 h 256"/>
                  <a:gd name="T6" fmla="*/ 5 w 212"/>
                  <a:gd name="T7" fmla="*/ 117 h 256"/>
                  <a:gd name="T8" fmla="*/ 28 w 212"/>
                  <a:gd name="T9" fmla="*/ 130 h 256"/>
                  <a:gd name="T10" fmla="*/ 13 w 212"/>
                  <a:gd name="T11" fmla="*/ 66 h 256"/>
                  <a:gd name="T12" fmla="*/ 13 w 212"/>
                  <a:gd name="T13" fmla="*/ 46 h 256"/>
                  <a:gd name="T14" fmla="*/ 26 w 212"/>
                  <a:gd name="T15" fmla="*/ 51 h 256"/>
                  <a:gd name="T16" fmla="*/ 26 w 212"/>
                  <a:gd name="T17" fmla="*/ 27 h 256"/>
                  <a:gd name="T18" fmla="*/ 44 w 212"/>
                  <a:gd name="T19" fmla="*/ 30 h 256"/>
                  <a:gd name="T20" fmla="*/ 59 w 212"/>
                  <a:gd name="T21" fmla="*/ 51 h 256"/>
                  <a:gd name="T22" fmla="*/ 78 w 212"/>
                  <a:gd name="T23" fmla="*/ 53 h 256"/>
                  <a:gd name="T24" fmla="*/ 90 w 212"/>
                  <a:gd name="T25" fmla="*/ 37 h 256"/>
                  <a:gd name="T26" fmla="*/ 95 w 212"/>
                  <a:gd name="T27" fmla="*/ 15 h 256"/>
                  <a:gd name="T28" fmla="*/ 102 w 212"/>
                  <a:gd name="T29" fmla="*/ 13 h 256"/>
                  <a:gd name="T30" fmla="*/ 109 w 212"/>
                  <a:gd name="T31" fmla="*/ 50 h 256"/>
                  <a:gd name="T32" fmla="*/ 95 w 212"/>
                  <a:gd name="T33" fmla="*/ 84 h 256"/>
                  <a:gd name="T34" fmla="*/ 99 w 212"/>
                  <a:gd name="T35" fmla="*/ 95 h 256"/>
                  <a:gd name="T36" fmla="*/ 123 w 212"/>
                  <a:gd name="T37" fmla="*/ 75 h 256"/>
                  <a:gd name="T38" fmla="*/ 143 w 212"/>
                  <a:gd name="T39" fmla="*/ 67 h 256"/>
                  <a:gd name="T40" fmla="*/ 144 w 212"/>
                  <a:gd name="T41" fmla="*/ 88 h 256"/>
                  <a:gd name="T42" fmla="*/ 139 w 212"/>
                  <a:gd name="T43" fmla="*/ 105 h 256"/>
                  <a:gd name="T44" fmla="*/ 142 w 212"/>
                  <a:gd name="T45" fmla="*/ 124 h 256"/>
                  <a:gd name="T46" fmla="*/ 148 w 212"/>
                  <a:gd name="T47" fmla="*/ 132 h 256"/>
                  <a:gd name="T48" fmla="*/ 159 w 212"/>
                  <a:gd name="T49" fmla="*/ 131 h 256"/>
                  <a:gd name="T50" fmla="*/ 159 w 212"/>
                  <a:gd name="T51" fmla="*/ 112 h 256"/>
                  <a:gd name="T52" fmla="*/ 159 w 212"/>
                  <a:gd name="T53" fmla="*/ 96 h 256"/>
                  <a:gd name="T54" fmla="*/ 166 w 212"/>
                  <a:gd name="T55" fmla="*/ 102 h 256"/>
                  <a:gd name="T56" fmla="*/ 174 w 212"/>
                  <a:gd name="T57" fmla="*/ 119 h 256"/>
                  <a:gd name="T58" fmla="*/ 175 w 212"/>
                  <a:gd name="T59" fmla="*/ 129 h 256"/>
                  <a:gd name="T60" fmla="*/ 175 w 212"/>
                  <a:gd name="T61" fmla="*/ 147 h 256"/>
                  <a:gd name="T62" fmla="*/ 180 w 212"/>
                  <a:gd name="T63" fmla="*/ 166 h 256"/>
                  <a:gd name="T64" fmla="*/ 187 w 212"/>
                  <a:gd name="T65" fmla="*/ 172 h 256"/>
                  <a:gd name="T66" fmla="*/ 195 w 212"/>
                  <a:gd name="T67" fmla="*/ 167 h 256"/>
                  <a:gd name="T68" fmla="*/ 201 w 212"/>
                  <a:gd name="T69" fmla="*/ 157 h 256"/>
                  <a:gd name="T70" fmla="*/ 203 w 212"/>
                  <a:gd name="T71" fmla="*/ 143 h 256"/>
                  <a:gd name="T72" fmla="*/ 207 w 212"/>
                  <a:gd name="T73" fmla="*/ 148 h 256"/>
                  <a:gd name="T74" fmla="*/ 211 w 212"/>
                  <a:gd name="T75" fmla="*/ 166 h 256"/>
                  <a:gd name="T76" fmla="*/ 206 w 212"/>
                  <a:gd name="T77" fmla="*/ 192 h 256"/>
                  <a:gd name="T78" fmla="*/ 195 w 212"/>
                  <a:gd name="T79" fmla="*/ 226 h 256"/>
                  <a:gd name="T80" fmla="*/ 186 w 212"/>
                  <a:gd name="T81" fmla="*/ 253 h 256"/>
                  <a:gd name="T82" fmla="*/ 159 w 212"/>
                  <a:gd name="T83" fmla="*/ 252 h 256"/>
                  <a:gd name="T84" fmla="*/ 138 w 212"/>
                  <a:gd name="T85" fmla="*/ 234 h 256"/>
                  <a:gd name="T86" fmla="*/ 109 w 212"/>
                  <a:gd name="T87" fmla="*/ 242 h 256"/>
                  <a:gd name="T88" fmla="*/ 87 w 212"/>
                  <a:gd name="T89" fmla="*/ 241 h 256"/>
                  <a:gd name="T90" fmla="*/ 48 w 212"/>
                  <a:gd name="T91" fmla="*/ 245 h 25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2"/>
                  <a:gd name="T139" fmla="*/ 0 h 256"/>
                  <a:gd name="T140" fmla="*/ 212 w 212"/>
                  <a:gd name="T141" fmla="*/ 256 h 25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2" h="256">
                    <a:moveTo>
                      <a:pt x="38" y="241"/>
                    </a:moveTo>
                    <a:lnTo>
                      <a:pt x="30" y="233"/>
                    </a:lnTo>
                    <a:lnTo>
                      <a:pt x="24" y="216"/>
                    </a:lnTo>
                    <a:lnTo>
                      <a:pt x="18" y="200"/>
                    </a:lnTo>
                    <a:lnTo>
                      <a:pt x="15" y="187"/>
                    </a:lnTo>
                    <a:lnTo>
                      <a:pt x="16" y="177"/>
                    </a:lnTo>
                    <a:lnTo>
                      <a:pt x="27" y="167"/>
                    </a:lnTo>
                    <a:lnTo>
                      <a:pt x="22" y="158"/>
                    </a:lnTo>
                    <a:lnTo>
                      <a:pt x="16" y="145"/>
                    </a:lnTo>
                    <a:lnTo>
                      <a:pt x="11" y="139"/>
                    </a:lnTo>
                    <a:lnTo>
                      <a:pt x="7" y="128"/>
                    </a:lnTo>
                    <a:lnTo>
                      <a:pt x="5" y="117"/>
                    </a:lnTo>
                    <a:lnTo>
                      <a:pt x="4" y="102"/>
                    </a:lnTo>
                    <a:lnTo>
                      <a:pt x="15" y="114"/>
                    </a:lnTo>
                    <a:lnTo>
                      <a:pt x="28" y="130"/>
                    </a:lnTo>
                    <a:lnTo>
                      <a:pt x="34" y="131"/>
                    </a:lnTo>
                    <a:lnTo>
                      <a:pt x="25" y="98"/>
                    </a:lnTo>
                    <a:lnTo>
                      <a:pt x="13" y="66"/>
                    </a:lnTo>
                    <a:lnTo>
                      <a:pt x="0" y="44"/>
                    </a:lnTo>
                    <a:lnTo>
                      <a:pt x="5" y="44"/>
                    </a:lnTo>
                    <a:lnTo>
                      <a:pt x="13" y="46"/>
                    </a:lnTo>
                    <a:lnTo>
                      <a:pt x="21" y="53"/>
                    </a:lnTo>
                    <a:lnTo>
                      <a:pt x="29" y="63"/>
                    </a:lnTo>
                    <a:lnTo>
                      <a:pt x="26" y="51"/>
                    </a:lnTo>
                    <a:lnTo>
                      <a:pt x="24" y="42"/>
                    </a:lnTo>
                    <a:lnTo>
                      <a:pt x="25" y="34"/>
                    </a:lnTo>
                    <a:lnTo>
                      <a:pt x="26" y="27"/>
                    </a:lnTo>
                    <a:lnTo>
                      <a:pt x="33" y="9"/>
                    </a:lnTo>
                    <a:lnTo>
                      <a:pt x="40" y="23"/>
                    </a:lnTo>
                    <a:lnTo>
                      <a:pt x="44" y="30"/>
                    </a:lnTo>
                    <a:lnTo>
                      <a:pt x="47" y="34"/>
                    </a:lnTo>
                    <a:lnTo>
                      <a:pt x="51" y="40"/>
                    </a:lnTo>
                    <a:lnTo>
                      <a:pt x="59" y="51"/>
                    </a:lnTo>
                    <a:lnTo>
                      <a:pt x="65" y="55"/>
                    </a:lnTo>
                    <a:lnTo>
                      <a:pt x="69" y="56"/>
                    </a:lnTo>
                    <a:lnTo>
                      <a:pt x="78" y="53"/>
                    </a:lnTo>
                    <a:lnTo>
                      <a:pt x="82" y="49"/>
                    </a:lnTo>
                    <a:lnTo>
                      <a:pt x="87" y="44"/>
                    </a:lnTo>
                    <a:lnTo>
                      <a:pt x="90" y="37"/>
                    </a:lnTo>
                    <a:lnTo>
                      <a:pt x="93" y="30"/>
                    </a:lnTo>
                    <a:lnTo>
                      <a:pt x="94" y="22"/>
                    </a:lnTo>
                    <a:lnTo>
                      <a:pt x="95" y="15"/>
                    </a:lnTo>
                    <a:lnTo>
                      <a:pt x="96" y="8"/>
                    </a:lnTo>
                    <a:lnTo>
                      <a:pt x="97" y="0"/>
                    </a:lnTo>
                    <a:lnTo>
                      <a:pt x="102" y="13"/>
                    </a:lnTo>
                    <a:lnTo>
                      <a:pt x="105" y="24"/>
                    </a:lnTo>
                    <a:lnTo>
                      <a:pt x="108" y="36"/>
                    </a:lnTo>
                    <a:lnTo>
                      <a:pt x="109" y="50"/>
                    </a:lnTo>
                    <a:lnTo>
                      <a:pt x="107" y="65"/>
                    </a:lnTo>
                    <a:lnTo>
                      <a:pt x="103" y="76"/>
                    </a:lnTo>
                    <a:lnTo>
                      <a:pt x="95" y="84"/>
                    </a:lnTo>
                    <a:lnTo>
                      <a:pt x="93" y="92"/>
                    </a:lnTo>
                    <a:lnTo>
                      <a:pt x="90" y="104"/>
                    </a:lnTo>
                    <a:lnTo>
                      <a:pt x="99" y="95"/>
                    </a:lnTo>
                    <a:lnTo>
                      <a:pt x="109" y="86"/>
                    </a:lnTo>
                    <a:lnTo>
                      <a:pt x="115" y="80"/>
                    </a:lnTo>
                    <a:lnTo>
                      <a:pt x="123" y="75"/>
                    </a:lnTo>
                    <a:lnTo>
                      <a:pt x="130" y="73"/>
                    </a:lnTo>
                    <a:lnTo>
                      <a:pt x="137" y="68"/>
                    </a:lnTo>
                    <a:lnTo>
                      <a:pt x="143" y="67"/>
                    </a:lnTo>
                    <a:lnTo>
                      <a:pt x="143" y="75"/>
                    </a:lnTo>
                    <a:lnTo>
                      <a:pt x="145" y="83"/>
                    </a:lnTo>
                    <a:lnTo>
                      <a:pt x="144" y="88"/>
                    </a:lnTo>
                    <a:lnTo>
                      <a:pt x="143" y="93"/>
                    </a:lnTo>
                    <a:lnTo>
                      <a:pt x="141" y="97"/>
                    </a:lnTo>
                    <a:lnTo>
                      <a:pt x="139" y="105"/>
                    </a:lnTo>
                    <a:lnTo>
                      <a:pt x="139" y="112"/>
                    </a:lnTo>
                    <a:lnTo>
                      <a:pt x="140" y="118"/>
                    </a:lnTo>
                    <a:lnTo>
                      <a:pt x="142" y="124"/>
                    </a:lnTo>
                    <a:lnTo>
                      <a:pt x="144" y="127"/>
                    </a:lnTo>
                    <a:lnTo>
                      <a:pt x="145" y="130"/>
                    </a:lnTo>
                    <a:lnTo>
                      <a:pt x="148" y="132"/>
                    </a:lnTo>
                    <a:lnTo>
                      <a:pt x="150" y="135"/>
                    </a:lnTo>
                    <a:lnTo>
                      <a:pt x="156" y="134"/>
                    </a:lnTo>
                    <a:lnTo>
                      <a:pt x="159" y="131"/>
                    </a:lnTo>
                    <a:lnTo>
                      <a:pt x="161" y="125"/>
                    </a:lnTo>
                    <a:lnTo>
                      <a:pt x="159" y="115"/>
                    </a:lnTo>
                    <a:lnTo>
                      <a:pt x="159" y="112"/>
                    </a:lnTo>
                    <a:lnTo>
                      <a:pt x="158" y="107"/>
                    </a:lnTo>
                    <a:lnTo>
                      <a:pt x="159" y="102"/>
                    </a:lnTo>
                    <a:lnTo>
                      <a:pt x="159" y="96"/>
                    </a:lnTo>
                    <a:lnTo>
                      <a:pt x="160" y="93"/>
                    </a:lnTo>
                    <a:lnTo>
                      <a:pt x="163" y="96"/>
                    </a:lnTo>
                    <a:lnTo>
                      <a:pt x="166" y="102"/>
                    </a:lnTo>
                    <a:lnTo>
                      <a:pt x="170" y="106"/>
                    </a:lnTo>
                    <a:lnTo>
                      <a:pt x="173" y="112"/>
                    </a:lnTo>
                    <a:lnTo>
                      <a:pt x="174" y="119"/>
                    </a:lnTo>
                    <a:lnTo>
                      <a:pt x="175" y="125"/>
                    </a:lnTo>
                    <a:lnTo>
                      <a:pt x="176" y="133"/>
                    </a:lnTo>
                    <a:lnTo>
                      <a:pt x="175" y="129"/>
                    </a:lnTo>
                    <a:lnTo>
                      <a:pt x="175" y="138"/>
                    </a:lnTo>
                    <a:lnTo>
                      <a:pt x="175" y="141"/>
                    </a:lnTo>
                    <a:lnTo>
                      <a:pt x="175" y="147"/>
                    </a:lnTo>
                    <a:lnTo>
                      <a:pt x="178" y="156"/>
                    </a:lnTo>
                    <a:lnTo>
                      <a:pt x="179" y="160"/>
                    </a:lnTo>
                    <a:lnTo>
                      <a:pt x="180" y="166"/>
                    </a:lnTo>
                    <a:lnTo>
                      <a:pt x="181" y="170"/>
                    </a:lnTo>
                    <a:lnTo>
                      <a:pt x="185" y="173"/>
                    </a:lnTo>
                    <a:lnTo>
                      <a:pt x="187" y="172"/>
                    </a:lnTo>
                    <a:lnTo>
                      <a:pt x="190" y="171"/>
                    </a:lnTo>
                    <a:lnTo>
                      <a:pt x="193" y="169"/>
                    </a:lnTo>
                    <a:lnTo>
                      <a:pt x="195" y="167"/>
                    </a:lnTo>
                    <a:lnTo>
                      <a:pt x="196" y="164"/>
                    </a:lnTo>
                    <a:lnTo>
                      <a:pt x="199" y="161"/>
                    </a:lnTo>
                    <a:lnTo>
                      <a:pt x="201" y="157"/>
                    </a:lnTo>
                    <a:lnTo>
                      <a:pt x="201" y="152"/>
                    </a:lnTo>
                    <a:lnTo>
                      <a:pt x="202" y="148"/>
                    </a:lnTo>
                    <a:lnTo>
                      <a:pt x="203" y="143"/>
                    </a:lnTo>
                    <a:lnTo>
                      <a:pt x="202" y="138"/>
                    </a:lnTo>
                    <a:lnTo>
                      <a:pt x="205" y="143"/>
                    </a:lnTo>
                    <a:lnTo>
                      <a:pt x="207" y="148"/>
                    </a:lnTo>
                    <a:lnTo>
                      <a:pt x="208" y="153"/>
                    </a:lnTo>
                    <a:lnTo>
                      <a:pt x="211" y="159"/>
                    </a:lnTo>
                    <a:lnTo>
                      <a:pt x="211" y="166"/>
                    </a:lnTo>
                    <a:lnTo>
                      <a:pt x="210" y="173"/>
                    </a:lnTo>
                    <a:lnTo>
                      <a:pt x="208" y="181"/>
                    </a:lnTo>
                    <a:lnTo>
                      <a:pt x="206" y="192"/>
                    </a:lnTo>
                    <a:lnTo>
                      <a:pt x="200" y="208"/>
                    </a:lnTo>
                    <a:lnTo>
                      <a:pt x="195" y="216"/>
                    </a:lnTo>
                    <a:lnTo>
                      <a:pt x="195" y="226"/>
                    </a:lnTo>
                    <a:lnTo>
                      <a:pt x="200" y="244"/>
                    </a:lnTo>
                    <a:lnTo>
                      <a:pt x="194" y="249"/>
                    </a:lnTo>
                    <a:lnTo>
                      <a:pt x="186" y="253"/>
                    </a:lnTo>
                    <a:lnTo>
                      <a:pt x="178" y="254"/>
                    </a:lnTo>
                    <a:lnTo>
                      <a:pt x="168" y="255"/>
                    </a:lnTo>
                    <a:lnTo>
                      <a:pt x="159" y="252"/>
                    </a:lnTo>
                    <a:lnTo>
                      <a:pt x="151" y="249"/>
                    </a:lnTo>
                    <a:lnTo>
                      <a:pt x="143" y="240"/>
                    </a:lnTo>
                    <a:lnTo>
                      <a:pt x="138" y="234"/>
                    </a:lnTo>
                    <a:lnTo>
                      <a:pt x="130" y="241"/>
                    </a:lnTo>
                    <a:lnTo>
                      <a:pt x="119" y="243"/>
                    </a:lnTo>
                    <a:lnTo>
                      <a:pt x="109" y="242"/>
                    </a:lnTo>
                    <a:lnTo>
                      <a:pt x="103" y="239"/>
                    </a:lnTo>
                    <a:lnTo>
                      <a:pt x="97" y="233"/>
                    </a:lnTo>
                    <a:lnTo>
                      <a:pt x="87" y="241"/>
                    </a:lnTo>
                    <a:lnTo>
                      <a:pt x="75" y="245"/>
                    </a:lnTo>
                    <a:lnTo>
                      <a:pt x="60" y="247"/>
                    </a:lnTo>
                    <a:lnTo>
                      <a:pt x="48" y="245"/>
                    </a:lnTo>
                    <a:lnTo>
                      <a:pt x="38" y="241"/>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0" name="Freeform 11"/>
              <p:cNvSpPr>
                <a:spLocks/>
              </p:cNvSpPr>
              <p:nvPr/>
            </p:nvSpPr>
            <p:spPr bwMode="auto">
              <a:xfrm>
                <a:off x="2231" y="2603"/>
                <a:ext cx="158" cy="190"/>
              </a:xfrm>
              <a:custGeom>
                <a:avLst/>
                <a:gdLst>
                  <a:gd name="T0" fmla="*/ 24 w 158"/>
                  <a:gd name="T1" fmla="*/ 173 h 190"/>
                  <a:gd name="T2" fmla="*/ 14 w 158"/>
                  <a:gd name="T3" fmla="*/ 150 h 190"/>
                  <a:gd name="T4" fmla="*/ 13 w 158"/>
                  <a:gd name="T5" fmla="*/ 133 h 190"/>
                  <a:gd name="T6" fmla="*/ 17 w 158"/>
                  <a:gd name="T7" fmla="*/ 118 h 190"/>
                  <a:gd name="T8" fmla="*/ 9 w 158"/>
                  <a:gd name="T9" fmla="*/ 103 h 190"/>
                  <a:gd name="T10" fmla="*/ 3 w 158"/>
                  <a:gd name="T11" fmla="*/ 87 h 190"/>
                  <a:gd name="T12" fmla="*/ 11 w 158"/>
                  <a:gd name="T13" fmla="*/ 84 h 190"/>
                  <a:gd name="T14" fmla="*/ 25 w 158"/>
                  <a:gd name="T15" fmla="*/ 97 h 190"/>
                  <a:gd name="T16" fmla="*/ 10 w 158"/>
                  <a:gd name="T17" fmla="*/ 49 h 190"/>
                  <a:gd name="T18" fmla="*/ 3 w 158"/>
                  <a:gd name="T19" fmla="*/ 32 h 190"/>
                  <a:gd name="T20" fmla="*/ 16 w 158"/>
                  <a:gd name="T21" fmla="*/ 39 h 190"/>
                  <a:gd name="T22" fmla="*/ 19 w 158"/>
                  <a:gd name="T23" fmla="*/ 37 h 190"/>
                  <a:gd name="T24" fmla="*/ 19 w 158"/>
                  <a:gd name="T25" fmla="*/ 24 h 190"/>
                  <a:gd name="T26" fmla="*/ 24 w 158"/>
                  <a:gd name="T27" fmla="*/ 7 h 190"/>
                  <a:gd name="T28" fmla="*/ 32 w 158"/>
                  <a:gd name="T29" fmla="*/ 22 h 190"/>
                  <a:gd name="T30" fmla="*/ 38 w 158"/>
                  <a:gd name="T31" fmla="*/ 30 h 190"/>
                  <a:gd name="T32" fmla="*/ 48 w 158"/>
                  <a:gd name="T33" fmla="*/ 41 h 190"/>
                  <a:gd name="T34" fmla="*/ 58 w 158"/>
                  <a:gd name="T35" fmla="*/ 39 h 190"/>
                  <a:gd name="T36" fmla="*/ 65 w 158"/>
                  <a:gd name="T37" fmla="*/ 33 h 190"/>
                  <a:gd name="T38" fmla="*/ 69 w 158"/>
                  <a:gd name="T39" fmla="*/ 20 h 190"/>
                  <a:gd name="T40" fmla="*/ 71 w 158"/>
                  <a:gd name="T41" fmla="*/ 10 h 190"/>
                  <a:gd name="T42" fmla="*/ 73 w 158"/>
                  <a:gd name="T43" fmla="*/ 0 h 190"/>
                  <a:gd name="T44" fmla="*/ 78 w 158"/>
                  <a:gd name="T45" fmla="*/ 17 h 190"/>
                  <a:gd name="T46" fmla="*/ 82 w 158"/>
                  <a:gd name="T47" fmla="*/ 38 h 190"/>
                  <a:gd name="T48" fmla="*/ 77 w 158"/>
                  <a:gd name="T49" fmla="*/ 57 h 190"/>
                  <a:gd name="T50" fmla="*/ 69 w 158"/>
                  <a:gd name="T51" fmla="*/ 68 h 190"/>
                  <a:gd name="T52" fmla="*/ 74 w 158"/>
                  <a:gd name="T53" fmla="*/ 71 h 190"/>
                  <a:gd name="T54" fmla="*/ 86 w 158"/>
                  <a:gd name="T55" fmla="*/ 61 h 190"/>
                  <a:gd name="T56" fmla="*/ 97 w 158"/>
                  <a:gd name="T57" fmla="*/ 54 h 190"/>
                  <a:gd name="T58" fmla="*/ 106 w 158"/>
                  <a:gd name="T59" fmla="*/ 60 h 190"/>
                  <a:gd name="T60" fmla="*/ 104 w 158"/>
                  <a:gd name="T61" fmla="*/ 78 h 190"/>
                  <a:gd name="T62" fmla="*/ 98 w 158"/>
                  <a:gd name="T63" fmla="*/ 90 h 190"/>
                  <a:gd name="T64" fmla="*/ 100 w 158"/>
                  <a:gd name="T65" fmla="*/ 96 h 190"/>
                  <a:gd name="T66" fmla="*/ 105 w 158"/>
                  <a:gd name="T67" fmla="*/ 100 h 190"/>
                  <a:gd name="T68" fmla="*/ 116 w 158"/>
                  <a:gd name="T69" fmla="*/ 101 h 190"/>
                  <a:gd name="T70" fmla="*/ 120 w 158"/>
                  <a:gd name="T71" fmla="*/ 93 h 190"/>
                  <a:gd name="T72" fmla="*/ 119 w 158"/>
                  <a:gd name="T73" fmla="*/ 77 h 190"/>
                  <a:gd name="T74" fmla="*/ 125 w 158"/>
                  <a:gd name="T75" fmla="*/ 77 h 190"/>
                  <a:gd name="T76" fmla="*/ 130 w 158"/>
                  <a:gd name="T77" fmla="*/ 93 h 190"/>
                  <a:gd name="T78" fmla="*/ 133 w 158"/>
                  <a:gd name="T79" fmla="*/ 117 h 190"/>
                  <a:gd name="T80" fmla="*/ 142 w 158"/>
                  <a:gd name="T81" fmla="*/ 127 h 190"/>
                  <a:gd name="T82" fmla="*/ 148 w 158"/>
                  <a:gd name="T83" fmla="*/ 120 h 190"/>
                  <a:gd name="T84" fmla="*/ 150 w 158"/>
                  <a:gd name="T85" fmla="*/ 103 h 190"/>
                  <a:gd name="T86" fmla="*/ 156 w 158"/>
                  <a:gd name="T87" fmla="*/ 119 h 190"/>
                  <a:gd name="T88" fmla="*/ 155 w 158"/>
                  <a:gd name="T89" fmla="*/ 135 h 190"/>
                  <a:gd name="T90" fmla="*/ 149 w 158"/>
                  <a:gd name="T91" fmla="*/ 154 h 190"/>
                  <a:gd name="T92" fmla="*/ 146 w 158"/>
                  <a:gd name="T93" fmla="*/ 169 h 190"/>
                  <a:gd name="T94" fmla="*/ 144 w 158"/>
                  <a:gd name="T95" fmla="*/ 185 h 190"/>
                  <a:gd name="T96" fmla="*/ 132 w 158"/>
                  <a:gd name="T97" fmla="*/ 189 h 190"/>
                  <a:gd name="T98" fmla="*/ 120 w 158"/>
                  <a:gd name="T99" fmla="*/ 187 h 190"/>
                  <a:gd name="T100" fmla="*/ 106 w 158"/>
                  <a:gd name="T101" fmla="*/ 180 h 190"/>
                  <a:gd name="T102" fmla="*/ 97 w 158"/>
                  <a:gd name="T103" fmla="*/ 179 h 190"/>
                  <a:gd name="T104" fmla="*/ 82 w 158"/>
                  <a:gd name="T105" fmla="*/ 181 h 190"/>
                  <a:gd name="T106" fmla="*/ 72 w 158"/>
                  <a:gd name="T107" fmla="*/ 174 h 190"/>
                  <a:gd name="T108" fmla="*/ 55 w 158"/>
                  <a:gd name="T109" fmla="*/ 183 h 190"/>
                  <a:gd name="T110" fmla="*/ 36 w 158"/>
                  <a:gd name="T111" fmla="*/ 182 h 19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
                  <a:gd name="T169" fmla="*/ 0 h 190"/>
                  <a:gd name="T170" fmla="*/ 158 w 158"/>
                  <a:gd name="T171" fmla="*/ 190 h 19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 h="190">
                    <a:moveTo>
                      <a:pt x="29" y="180"/>
                    </a:moveTo>
                    <a:lnTo>
                      <a:pt x="24" y="173"/>
                    </a:lnTo>
                    <a:lnTo>
                      <a:pt x="18" y="161"/>
                    </a:lnTo>
                    <a:lnTo>
                      <a:pt x="14" y="150"/>
                    </a:lnTo>
                    <a:lnTo>
                      <a:pt x="11" y="138"/>
                    </a:lnTo>
                    <a:lnTo>
                      <a:pt x="13" y="133"/>
                    </a:lnTo>
                    <a:lnTo>
                      <a:pt x="20" y="124"/>
                    </a:lnTo>
                    <a:lnTo>
                      <a:pt x="17" y="118"/>
                    </a:lnTo>
                    <a:lnTo>
                      <a:pt x="11" y="109"/>
                    </a:lnTo>
                    <a:lnTo>
                      <a:pt x="9" y="103"/>
                    </a:lnTo>
                    <a:lnTo>
                      <a:pt x="6" y="96"/>
                    </a:lnTo>
                    <a:lnTo>
                      <a:pt x="3" y="87"/>
                    </a:lnTo>
                    <a:lnTo>
                      <a:pt x="4" y="76"/>
                    </a:lnTo>
                    <a:lnTo>
                      <a:pt x="11" y="84"/>
                    </a:lnTo>
                    <a:lnTo>
                      <a:pt x="21" y="97"/>
                    </a:lnTo>
                    <a:lnTo>
                      <a:pt x="25" y="97"/>
                    </a:lnTo>
                    <a:lnTo>
                      <a:pt x="18" y="73"/>
                    </a:lnTo>
                    <a:lnTo>
                      <a:pt x="10" y="49"/>
                    </a:lnTo>
                    <a:lnTo>
                      <a:pt x="0" y="33"/>
                    </a:lnTo>
                    <a:lnTo>
                      <a:pt x="3" y="32"/>
                    </a:lnTo>
                    <a:lnTo>
                      <a:pt x="10" y="34"/>
                    </a:lnTo>
                    <a:lnTo>
                      <a:pt x="16" y="39"/>
                    </a:lnTo>
                    <a:lnTo>
                      <a:pt x="20" y="46"/>
                    </a:lnTo>
                    <a:lnTo>
                      <a:pt x="19" y="37"/>
                    </a:lnTo>
                    <a:lnTo>
                      <a:pt x="18" y="30"/>
                    </a:lnTo>
                    <a:lnTo>
                      <a:pt x="19" y="24"/>
                    </a:lnTo>
                    <a:lnTo>
                      <a:pt x="20" y="18"/>
                    </a:lnTo>
                    <a:lnTo>
                      <a:pt x="24" y="7"/>
                    </a:lnTo>
                    <a:lnTo>
                      <a:pt x="29" y="16"/>
                    </a:lnTo>
                    <a:lnTo>
                      <a:pt x="32" y="22"/>
                    </a:lnTo>
                    <a:lnTo>
                      <a:pt x="35" y="26"/>
                    </a:lnTo>
                    <a:lnTo>
                      <a:pt x="38" y="30"/>
                    </a:lnTo>
                    <a:lnTo>
                      <a:pt x="42" y="38"/>
                    </a:lnTo>
                    <a:lnTo>
                      <a:pt x="48" y="41"/>
                    </a:lnTo>
                    <a:lnTo>
                      <a:pt x="52" y="42"/>
                    </a:lnTo>
                    <a:lnTo>
                      <a:pt x="58" y="39"/>
                    </a:lnTo>
                    <a:lnTo>
                      <a:pt x="62" y="36"/>
                    </a:lnTo>
                    <a:lnTo>
                      <a:pt x="65" y="33"/>
                    </a:lnTo>
                    <a:lnTo>
                      <a:pt x="67" y="28"/>
                    </a:lnTo>
                    <a:lnTo>
                      <a:pt x="69" y="20"/>
                    </a:lnTo>
                    <a:lnTo>
                      <a:pt x="71" y="16"/>
                    </a:lnTo>
                    <a:lnTo>
                      <a:pt x="71" y="10"/>
                    </a:lnTo>
                    <a:lnTo>
                      <a:pt x="71" y="5"/>
                    </a:lnTo>
                    <a:lnTo>
                      <a:pt x="73" y="0"/>
                    </a:lnTo>
                    <a:lnTo>
                      <a:pt x="75" y="9"/>
                    </a:lnTo>
                    <a:lnTo>
                      <a:pt x="78" y="17"/>
                    </a:lnTo>
                    <a:lnTo>
                      <a:pt x="81" y="27"/>
                    </a:lnTo>
                    <a:lnTo>
                      <a:pt x="82" y="38"/>
                    </a:lnTo>
                    <a:lnTo>
                      <a:pt x="80" y="48"/>
                    </a:lnTo>
                    <a:lnTo>
                      <a:pt x="77" y="57"/>
                    </a:lnTo>
                    <a:lnTo>
                      <a:pt x="72" y="61"/>
                    </a:lnTo>
                    <a:lnTo>
                      <a:pt x="69" y="68"/>
                    </a:lnTo>
                    <a:lnTo>
                      <a:pt x="67" y="78"/>
                    </a:lnTo>
                    <a:lnTo>
                      <a:pt x="74" y="71"/>
                    </a:lnTo>
                    <a:lnTo>
                      <a:pt x="82" y="64"/>
                    </a:lnTo>
                    <a:lnTo>
                      <a:pt x="86" y="61"/>
                    </a:lnTo>
                    <a:lnTo>
                      <a:pt x="92" y="56"/>
                    </a:lnTo>
                    <a:lnTo>
                      <a:pt x="97" y="54"/>
                    </a:lnTo>
                    <a:lnTo>
                      <a:pt x="105" y="49"/>
                    </a:lnTo>
                    <a:lnTo>
                      <a:pt x="106" y="60"/>
                    </a:lnTo>
                    <a:lnTo>
                      <a:pt x="105" y="68"/>
                    </a:lnTo>
                    <a:lnTo>
                      <a:pt x="104" y="78"/>
                    </a:lnTo>
                    <a:lnTo>
                      <a:pt x="102" y="83"/>
                    </a:lnTo>
                    <a:lnTo>
                      <a:pt x="98" y="90"/>
                    </a:lnTo>
                    <a:lnTo>
                      <a:pt x="99" y="92"/>
                    </a:lnTo>
                    <a:lnTo>
                      <a:pt x="100" y="96"/>
                    </a:lnTo>
                    <a:lnTo>
                      <a:pt x="102" y="97"/>
                    </a:lnTo>
                    <a:lnTo>
                      <a:pt x="105" y="100"/>
                    </a:lnTo>
                    <a:lnTo>
                      <a:pt x="111" y="100"/>
                    </a:lnTo>
                    <a:lnTo>
                      <a:pt x="116" y="101"/>
                    </a:lnTo>
                    <a:lnTo>
                      <a:pt x="120" y="98"/>
                    </a:lnTo>
                    <a:lnTo>
                      <a:pt x="120" y="93"/>
                    </a:lnTo>
                    <a:lnTo>
                      <a:pt x="120" y="85"/>
                    </a:lnTo>
                    <a:lnTo>
                      <a:pt x="119" y="77"/>
                    </a:lnTo>
                    <a:lnTo>
                      <a:pt x="119" y="69"/>
                    </a:lnTo>
                    <a:lnTo>
                      <a:pt x="125" y="77"/>
                    </a:lnTo>
                    <a:lnTo>
                      <a:pt x="128" y="84"/>
                    </a:lnTo>
                    <a:lnTo>
                      <a:pt x="130" y="93"/>
                    </a:lnTo>
                    <a:lnTo>
                      <a:pt x="130" y="102"/>
                    </a:lnTo>
                    <a:lnTo>
                      <a:pt x="133" y="117"/>
                    </a:lnTo>
                    <a:lnTo>
                      <a:pt x="137" y="130"/>
                    </a:lnTo>
                    <a:lnTo>
                      <a:pt x="142" y="127"/>
                    </a:lnTo>
                    <a:lnTo>
                      <a:pt x="146" y="124"/>
                    </a:lnTo>
                    <a:lnTo>
                      <a:pt x="148" y="120"/>
                    </a:lnTo>
                    <a:lnTo>
                      <a:pt x="150" y="113"/>
                    </a:lnTo>
                    <a:lnTo>
                      <a:pt x="150" y="103"/>
                    </a:lnTo>
                    <a:lnTo>
                      <a:pt x="155" y="111"/>
                    </a:lnTo>
                    <a:lnTo>
                      <a:pt x="156" y="119"/>
                    </a:lnTo>
                    <a:lnTo>
                      <a:pt x="157" y="129"/>
                    </a:lnTo>
                    <a:lnTo>
                      <a:pt x="155" y="135"/>
                    </a:lnTo>
                    <a:lnTo>
                      <a:pt x="153" y="144"/>
                    </a:lnTo>
                    <a:lnTo>
                      <a:pt x="149" y="154"/>
                    </a:lnTo>
                    <a:lnTo>
                      <a:pt x="146" y="161"/>
                    </a:lnTo>
                    <a:lnTo>
                      <a:pt x="146" y="169"/>
                    </a:lnTo>
                    <a:lnTo>
                      <a:pt x="148" y="182"/>
                    </a:lnTo>
                    <a:lnTo>
                      <a:pt x="144" y="185"/>
                    </a:lnTo>
                    <a:lnTo>
                      <a:pt x="138" y="189"/>
                    </a:lnTo>
                    <a:lnTo>
                      <a:pt x="132" y="189"/>
                    </a:lnTo>
                    <a:lnTo>
                      <a:pt x="126" y="189"/>
                    </a:lnTo>
                    <a:lnTo>
                      <a:pt x="120" y="187"/>
                    </a:lnTo>
                    <a:lnTo>
                      <a:pt x="114" y="185"/>
                    </a:lnTo>
                    <a:lnTo>
                      <a:pt x="106" y="180"/>
                    </a:lnTo>
                    <a:lnTo>
                      <a:pt x="103" y="175"/>
                    </a:lnTo>
                    <a:lnTo>
                      <a:pt x="97" y="179"/>
                    </a:lnTo>
                    <a:lnTo>
                      <a:pt x="88" y="182"/>
                    </a:lnTo>
                    <a:lnTo>
                      <a:pt x="82" y="181"/>
                    </a:lnTo>
                    <a:lnTo>
                      <a:pt x="77" y="179"/>
                    </a:lnTo>
                    <a:lnTo>
                      <a:pt x="72" y="174"/>
                    </a:lnTo>
                    <a:lnTo>
                      <a:pt x="65" y="181"/>
                    </a:lnTo>
                    <a:lnTo>
                      <a:pt x="55" y="183"/>
                    </a:lnTo>
                    <a:lnTo>
                      <a:pt x="45" y="183"/>
                    </a:lnTo>
                    <a:lnTo>
                      <a:pt x="36" y="182"/>
                    </a:lnTo>
                    <a:lnTo>
                      <a:pt x="29" y="180"/>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1" name="Freeform 12"/>
              <p:cNvSpPr>
                <a:spLocks/>
              </p:cNvSpPr>
              <p:nvPr/>
            </p:nvSpPr>
            <p:spPr bwMode="auto">
              <a:xfrm>
                <a:off x="2267" y="2670"/>
                <a:ext cx="95" cy="111"/>
              </a:xfrm>
              <a:custGeom>
                <a:avLst/>
                <a:gdLst>
                  <a:gd name="T0" fmla="*/ 15 w 95"/>
                  <a:gd name="T1" fmla="*/ 101 h 111"/>
                  <a:gd name="T2" fmla="*/ 9 w 95"/>
                  <a:gd name="T3" fmla="*/ 87 h 111"/>
                  <a:gd name="T4" fmla="*/ 8 w 95"/>
                  <a:gd name="T5" fmla="*/ 77 h 111"/>
                  <a:gd name="T6" fmla="*/ 10 w 95"/>
                  <a:gd name="T7" fmla="*/ 67 h 111"/>
                  <a:gd name="T8" fmla="*/ 6 w 95"/>
                  <a:gd name="T9" fmla="*/ 59 h 111"/>
                  <a:gd name="T10" fmla="*/ 3 w 95"/>
                  <a:gd name="T11" fmla="*/ 50 h 111"/>
                  <a:gd name="T12" fmla="*/ 8 w 95"/>
                  <a:gd name="T13" fmla="*/ 49 h 111"/>
                  <a:gd name="T14" fmla="*/ 16 w 95"/>
                  <a:gd name="T15" fmla="*/ 58 h 111"/>
                  <a:gd name="T16" fmla="*/ 7 w 95"/>
                  <a:gd name="T17" fmla="*/ 28 h 111"/>
                  <a:gd name="T18" fmla="*/ 3 w 95"/>
                  <a:gd name="T19" fmla="*/ 18 h 111"/>
                  <a:gd name="T20" fmla="*/ 9 w 95"/>
                  <a:gd name="T21" fmla="*/ 22 h 111"/>
                  <a:gd name="T22" fmla="*/ 11 w 95"/>
                  <a:gd name="T23" fmla="*/ 21 h 111"/>
                  <a:gd name="T24" fmla="*/ 12 w 95"/>
                  <a:gd name="T25" fmla="*/ 14 h 111"/>
                  <a:gd name="T26" fmla="*/ 16 w 95"/>
                  <a:gd name="T27" fmla="*/ 3 h 111"/>
                  <a:gd name="T28" fmla="*/ 20 w 95"/>
                  <a:gd name="T29" fmla="*/ 12 h 111"/>
                  <a:gd name="T30" fmla="*/ 23 w 95"/>
                  <a:gd name="T31" fmla="*/ 17 h 111"/>
                  <a:gd name="T32" fmla="*/ 28 w 95"/>
                  <a:gd name="T33" fmla="*/ 23 h 111"/>
                  <a:gd name="T34" fmla="*/ 34 w 95"/>
                  <a:gd name="T35" fmla="*/ 22 h 111"/>
                  <a:gd name="T36" fmla="*/ 39 w 95"/>
                  <a:gd name="T37" fmla="*/ 18 h 111"/>
                  <a:gd name="T38" fmla="*/ 42 w 95"/>
                  <a:gd name="T39" fmla="*/ 12 h 111"/>
                  <a:gd name="T40" fmla="*/ 42 w 95"/>
                  <a:gd name="T41" fmla="*/ 5 h 111"/>
                  <a:gd name="T42" fmla="*/ 44 w 95"/>
                  <a:gd name="T43" fmla="*/ 0 h 111"/>
                  <a:gd name="T44" fmla="*/ 47 w 95"/>
                  <a:gd name="T45" fmla="*/ 10 h 111"/>
                  <a:gd name="T46" fmla="*/ 49 w 95"/>
                  <a:gd name="T47" fmla="*/ 22 h 111"/>
                  <a:gd name="T48" fmla="*/ 46 w 95"/>
                  <a:gd name="T49" fmla="*/ 33 h 111"/>
                  <a:gd name="T50" fmla="*/ 42 w 95"/>
                  <a:gd name="T51" fmla="*/ 40 h 111"/>
                  <a:gd name="T52" fmla="*/ 43 w 95"/>
                  <a:gd name="T53" fmla="*/ 41 h 111"/>
                  <a:gd name="T54" fmla="*/ 51 w 95"/>
                  <a:gd name="T55" fmla="*/ 34 h 111"/>
                  <a:gd name="T56" fmla="*/ 58 w 95"/>
                  <a:gd name="T57" fmla="*/ 30 h 111"/>
                  <a:gd name="T58" fmla="*/ 64 w 95"/>
                  <a:gd name="T59" fmla="*/ 35 h 111"/>
                  <a:gd name="T60" fmla="*/ 62 w 95"/>
                  <a:gd name="T61" fmla="*/ 45 h 111"/>
                  <a:gd name="T62" fmla="*/ 59 w 95"/>
                  <a:gd name="T63" fmla="*/ 51 h 111"/>
                  <a:gd name="T64" fmla="*/ 60 w 95"/>
                  <a:gd name="T65" fmla="*/ 55 h 111"/>
                  <a:gd name="T66" fmla="*/ 63 w 95"/>
                  <a:gd name="T67" fmla="*/ 57 h 111"/>
                  <a:gd name="T68" fmla="*/ 69 w 95"/>
                  <a:gd name="T69" fmla="*/ 58 h 111"/>
                  <a:gd name="T70" fmla="*/ 72 w 95"/>
                  <a:gd name="T71" fmla="*/ 53 h 111"/>
                  <a:gd name="T72" fmla="*/ 72 w 95"/>
                  <a:gd name="T73" fmla="*/ 44 h 111"/>
                  <a:gd name="T74" fmla="*/ 76 w 95"/>
                  <a:gd name="T75" fmla="*/ 44 h 111"/>
                  <a:gd name="T76" fmla="*/ 78 w 95"/>
                  <a:gd name="T77" fmla="*/ 54 h 111"/>
                  <a:gd name="T78" fmla="*/ 79 w 95"/>
                  <a:gd name="T79" fmla="*/ 67 h 111"/>
                  <a:gd name="T80" fmla="*/ 85 w 95"/>
                  <a:gd name="T81" fmla="*/ 73 h 111"/>
                  <a:gd name="T82" fmla="*/ 90 w 95"/>
                  <a:gd name="T83" fmla="*/ 69 h 111"/>
                  <a:gd name="T84" fmla="*/ 91 w 95"/>
                  <a:gd name="T85" fmla="*/ 60 h 111"/>
                  <a:gd name="T86" fmla="*/ 94 w 95"/>
                  <a:gd name="T87" fmla="*/ 68 h 111"/>
                  <a:gd name="T88" fmla="*/ 93 w 95"/>
                  <a:gd name="T89" fmla="*/ 78 h 111"/>
                  <a:gd name="T90" fmla="*/ 89 w 95"/>
                  <a:gd name="T91" fmla="*/ 88 h 111"/>
                  <a:gd name="T92" fmla="*/ 88 w 95"/>
                  <a:gd name="T93" fmla="*/ 97 h 111"/>
                  <a:gd name="T94" fmla="*/ 86 w 95"/>
                  <a:gd name="T95" fmla="*/ 109 h 111"/>
                  <a:gd name="T96" fmla="*/ 80 w 95"/>
                  <a:gd name="T97" fmla="*/ 110 h 111"/>
                  <a:gd name="T98" fmla="*/ 71 w 95"/>
                  <a:gd name="T99" fmla="*/ 108 h 111"/>
                  <a:gd name="T100" fmla="*/ 64 w 95"/>
                  <a:gd name="T101" fmla="*/ 105 h 111"/>
                  <a:gd name="T102" fmla="*/ 59 w 95"/>
                  <a:gd name="T103" fmla="*/ 103 h 111"/>
                  <a:gd name="T104" fmla="*/ 49 w 95"/>
                  <a:gd name="T105" fmla="*/ 105 h 111"/>
                  <a:gd name="T106" fmla="*/ 44 w 95"/>
                  <a:gd name="T107" fmla="*/ 101 h 111"/>
                  <a:gd name="T108" fmla="*/ 34 w 95"/>
                  <a:gd name="T109" fmla="*/ 107 h 111"/>
                  <a:gd name="T110" fmla="*/ 23 w 95"/>
                  <a:gd name="T111" fmla="*/ 106 h 11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5"/>
                  <a:gd name="T169" fmla="*/ 0 h 111"/>
                  <a:gd name="T170" fmla="*/ 95 w 95"/>
                  <a:gd name="T171" fmla="*/ 111 h 11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5" h="111">
                    <a:moveTo>
                      <a:pt x="18" y="104"/>
                    </a:moveTo>
                    <a:lnTo>
                      <a:pt x="15" y="101"/>
                    </a:lnTo>
                    <a:lnTo>
                      <a:pt x="11" y="93"/>
                    </a:lnTo>
                    <a:lnTo>
                      <a:pt x="9" y="87"/>
                    </a:lnTo>
                    <a:lnTo>
                      <a:pt x="8" y="80"/>
                    </a:lnTo>
                    <a:lnTo>
                      <a:pt x="8" y="77"/>
                    </a:lnTo>
                    <a:lnTo>
                      <a:pt x="12" y="72"/>
                    </a:lnTo>
                    <a:lnTo>
                      <a:pt x="10" y="67"/>
                    </a:lnTo>
                    <a:lnTo>
                      <a:pt x="8" y="63"/>
                    </a:lnTo>
                    <a:lnTo>
                      <a:pt x="6" y="59"/>
                    </a:lnTo>
                    <a:lnTo>
                      <a:pt x="4" y="55"/>
                    </a:lnTo>
                    <a:lnTo>
                      <a:pt x="3" y="50"/>
                    </a:lnTo>
                    <a:lnTo>
                      <a:pt x="2" y="44"/>
                    </a:lnTo>
                    <a:lnTo>
                      <a:pt x="8" y="49"/>
                    </a:lnTo>
                    <a:lnTo>
                      <a:pt x="13" y="56"/>
                    </a:lnTo>
                    <a:lnTo>
                      <a:pt x="16" y="58"/>
                    </a:lnTo>
                    <a:lnTo>
                      <a:pt x="11" y="43"/>
                    </a:lnTo>
                    <a:lnTo>
                      <a:pt x="7" y="28"/>
                    </a:lnTo>
                    <a:lnTo>
                      <a:pt x="0" y="18"/>
                    </a:lnTo>
                    <a:lnTo>
                      <a:pt x="3" y="18"/>
                    </a:lnTo>
                    <a:lnTo>
                      <a:pt x="6" y="20"/>
                    </a:lnTo>
                    <a:lnTo>
                      <a:pt x="9" y="22"/>
                    </a:lnTo>
                    <a:lnTo>
                      <a:pt x="14" y="26"/>
                    </a:lnTo>
                    <a:lnTo>
                      <a:pt x="11" y="21"/>
                    </a:lnTo>
                    <a:lnTo>
                      <a:pt x="11" y="18"/>
                    </a:lnTo>
                    <a:lnTo>
                      <a:pt x="12" y="14"/>
                    </a:lnTo>
                    <a:lnTo>
                      <a:pt x="13" y="11"/>
                    </a:lnTo>
                    <a:lnTo>
                      <a:pt x="16" y="3"/>
                    </a:lnTo>
                    <a:lnTo>
                      <a:pt x="18" y="8"/>
                    </a:lnTo>
                    <a:lnTo>
                      <a:pt x="20" y="12"/>
                    </a:lnTo>
                    <a:lnTo>
                      <a:pt x="22" y="14"/>
                    </a:lnTo>
                    <a:lnTo>
                      <a:pt x="23" y="17"/>
                    </a:lnTo>
                    <a:lnTo>
                      <a:pt x="25" y="21"/>
                    </a:lnTo>
                    <a:lnTo>
                      <a:pt x="28" y="23"/>
                    </a:lnTo>
                    <a:lnTo>
                      <a:pt x="32" y="23"/>
                    </a:lnTo>
                    <a:lnTo>
                      <a:pt x="34" y="22"/>
                    </a:lnTo>
                    <a:lnTo>
                      <a:pt x="36" y="20"/>
                    </a:lnTo>
                    <a:lnTo>
                      <a:pt x="39" y="18"/>
                    </a:lnTo>
                    <a:lnTo>
                      <a:pt x="41" y="16"/>
                    </a:lnTo>
                    <a:lnTo>
                      <a:pt x="42" y="12"/>
                    </a:lnTo>
                    <a:lnTo>
                      <a:pt x="42" y="8"/>
                    </a:lnTo>
                    <a:lnTo>
                      <a:pt x="42" y="5"/>
                    </a:lnTo>
                    <a:lnTo>
                      <a:pt x="43" y="3"/>
                    </a:lnTo>
                    <a:lnTo>
                      <a:pt x="44" y="0"/>
                    </a:lnTo>
                    <a:lnTo>
                      <a:pt x="45" y="5"/>
                    </a:lnTo>
                    <a:lnTo>
                      <a:pt x="47" y="10"/>
                    </a:lnTo>
                    <a:lnTo>
                      <a:pt x="49" y="15"/>
                    </a:lnTo>
                    <a:lnTo>
                      <a:pt x="49" y="22"/>
                    </a:lnTo>
                    <a:lnTo>
                      <a:pt x="48" y="28"/>
                    </a:lnTo>
                    <a:lnTo>
                      <a:pt x="46" y="33"/>
                    </a:lnTo>
                    <a:lnTo>
                      <a:pt x="43" y="36"/>
                    </a:lnTo>
                    <a:lnTo>
                      <a:pt x="42" y="40"/>
                    </a:lnTo>
                    <a:lnTo>
                      <a:pt x="42" y="45"/>
                    </a:lnTo>
                    <a:lnTo>
                      <a:pt x="43" y="41"/>
                    </a:lnTo>
                    <a:lnTo>
                      <a:pt x="49" y="37"/>
                    </a:lnTo>
                    <a:lnTo>
                      <a:pt x="51" y="34"/>
                    </a:lnTo>
                    <a:lnTo>
                      <a:pt x="56" y="32"/>
                    </a:lnTo>
                    <a:lnTo>
                      <a:pt x="58" y="30"/>
                    </a:lnTo>
                    <a:lnTo>
                      <a:pt x="64" y="28"/>
                    </a:lnTo>
                    <a:lnTo>
                      <a:pt x="64" y="35"/>
                    </a:lnTo>
                    <a:lnTo>
                      <a:pt x="64" y="40"/>
                    </a:lnTo>
                    <a:lnTo>
                      <a:pt x="62" y="45"/>
                    </a:lnTo>
                    <a:lnTo>
                      <a:pt x="61" y="47"/>
                    </a:lnTo>
                    <a:lnTo>
                      <a:pt x="59" y="51"/>
                    </a:lnTo>
                    <a:lnTo>
                      <a:pt x="59" y="53"/>
                    </a:lnTo>
                    <a:lnTo>
                      <a:pt x="60" y="55"/>
                    </a:lnTo>
                    <a:lnTo>
                      <a:pt x="61" y="56"/>
                    </a:lnTo>
                    <a:lnTo>
                      <a:pt x="63" y="57"/>
                    </a:lnTo>
                    <a:lnTo>
                      <a:pt x="67" y="58"/>
                    </a:lnTo>
                    <a:lnTo>
                      <a:pt x="69" y="58"/>
                    </a:lnTo>
                    <a:lnTo>
                      <a:pt x="72" y="56"/>
                    </a:lnTo>
                    <a:lnTo>
                      <a:pt x="72" y="53"/>
                    </a:lnTo>
                    <a:lnTo>
                      <a:pt x="72" y="48"/>
                    </a:lnTo>
                    <a:lnTo>
                      <a:pt x="72" y="44"/>
                    </a:lnTo>
                    <a:lnTo>
                      <a:pt x="71" y="40"/>
                    </a:lnTo>
                    <a:lnTo>
                      <a:pt x="76" y="44"/>
                    </a:lnTo>
                    <a:lnTo>
                      <a:pt x="77" y="48"/>
                    </a:lnTo>
                    <a:lnTo>
                      <a:pt x="78" y="54"/>
                    </a:lnTo>
                    <a:lnTo>
                      <a:pt x="77" y="59"/>
                    </a:lnTo>
                    <a:lnTo>
                      <a:pt x="79" y="67"/>
                    </a:lnTo>
                    <a:lnTo>
                      <a:pt x="82" y="75"/>
                    </a:lnTo>
                    <a:lnTo>
                      <a:pt x="85" y="73"/>
                    </a:lnTo>
                    <a:lnTo>
                      <a:pt x="88" y="72"/>
                    </a:lnTo>
                    <a:lnTo>
                      <a:pt x="90" y="69"/>
                    </a:lnTo>
                    <a:lnTo>
                      <a:pt x="91" y="66"/>
                    </a:lnTo>
                    <a:lnTo>
                      <a:pt x="91" y="60"/>
                    </a:lnTo>
                    <a:lnTo>
                      <a:pt x="93" y="64"/>
                    </a:lnTo>
                    <a:lnTo>
                      <a:pt x="94" y="68"/>
                    </a:lnTo>
                    <a:lnTo>
                      <a:pt x="94" y="75"/>
                    </a:lnTo>
                    <a:lnTo>
                      <a:pt x="93" y="78"/>
                    </a:lnTo>
                    <a:lnTo>
                      <a:pt x="92" y="83"/>
                    </a:lnTo>
                    <a:lnTo>
                      <a:pt x="89" y="88"/>
                    </a:lnTo>
                    <a:lnTo>
                      <a:pt x="88" y="92"/>
                    </a:lnTo>
                    <a:lnTo>
                      <a:pt x="88" y="97"/>
                    </a:lnTo>
                    <a:lnTo>
                      <a:pt x="90" y="105"/>
                    </a:lnTo>
                    <a:lnTo>
                      <a:pt x="86" y="109"/>
                    </a:lnTo>
                    <a:lnTo>
                      <a:pt x="84" y="110"/>
                    </a:lnTo>
                    <a:lnTo>
                      <a:pt x="80" y="110"/>
                    </a:lnTo>
                    <a:lnTo>
                      <a:pt x="75" y="110"/>
                    </a:lnTo>
                    <a:lnTo>
                      <a:pt x="71" y="108"/>
                    </a:lnTo>
                    <a:lnTo>
                      <a:pt x="68" y="108"/>
                    </a:lnTo>
                    <a:lnTo>
                      <a:pt x="64" y="105"/>
                    </a:lnTo>
                    <a:lnTo>
                      <a:pt x="62" y="101"/>
                    </a:lnTo>
                    <a:lnTo>
                      <a:pt x="59" y="103"/>
                    </a:lnTo>
                    <a:lnTo>
                      <a:pt x="54" y="104"/>
                    </a:lnTo>
                    <a:lnTo>
                      <a:pt x="49" y="105"/>
                    </a:lnTo>
                    <a:lnTo>
                      <a:pt x="47" y="104"/>
                    </a:lnTo>
                    <a:lnTo>
                      <a:pt x="44" y="101"/>
                    </a:lnTo>
                    <a:lnTo>
                      <a:pt x="40" y="105"/>
                    </a:lnTo>
                    <a:lnTo>
                      <a:pt x="34" y="107"/>
                    </a:lnTo>
                    <a:lnTo>
                      <a:pt x="28" y="107"/>
                    </a:lnTo>
                    <a:lnTo>
                      <a:pt x="23" y="106"/>
                    </a:lnTo>
                    <a:lnTo>
                      <a:pt x="18" y="104"/>
                    </a:lnTo>
                  </a:path>
                </a:pathLst>
              </a:custGeom>
              <a:solidFill>
                <a:srgbClr val="4D4D4D">
                  <a:alpha val="50195"/>
                </a:srgbClr>
              </a:solidFill>
              <a:ln w="9525" cap="rnd">
                <a:solidFill>
                  <a:schemeClr val="bg2"/>
                </a:solidFill>
                <a:round/>
                <a:headEnd/>
                <a:tailEnd/>
              </a:ln>
            </p:spPr>
            <p:txBody>
              <a:bodyPr/>
              <a:lstStyle/>
              <a:p>
                <a:endParaRPr lang="de-DE"/>
              </a:p>
            </p:txBody>
          </p:sp>
          <p:grpSp>
            <p:nvGrpSpPr>
              <p:cNvPr id="4" name="Group 13"/>
              <p:cNvGrpSpPr>
                <a:grpSpLocks/>
              </p:cNvGrpSpPr>
              <p:nvPr/>
            </p:nvGrpSpPr>
            <p:grpSpPr bwMode="auto">
              <a:xfrm>
                <a:off x="2384" y="2634"/>
                <a:ext cx="136" cy="178"/>
                <a:chOff x="2384" y="2634"/>
                <a:chExt cx="136" cy="178"/>
              </a:xfrm>
            </p:grpSpPr>
            <p:sp>
              <p:nvSpPr>
                <p:cNvPr id="50275" name="Freeform 14"/>
                <p:cNvSpPr>
                  <a:spLocks/>
                </p:cNvSpPr>
                <p:nvPr/>
              </p:nvSpPr>
              <p:spPr bwMode="auto">
                <a:xfrm>
                  <a:off x="2384" y="2634"/>
                  <a:ext cx="136" cy="163"/>
                </a:xfrm>
                <a:custGeom>
                  <a:avLst/>
                  <a:gdLst>
                    <a:gd name="T0" fmla="*/ 12 w 136"/>
                    <a:gd name="T1" fmla="*/ 121 h 163"/>
                    <a:gd name="T2" fmla="*/ 2 w 136"/>
                    <a:gd name="T3" fmla="*/ 98 h 163"/>
                    <a:gd name="T4" fmla="*/ 0 w 136"/>
                    <a:gd name="T5" fmla="*/ 80 h 163"/>
                    <a:gd name="T6" fmla="*/ 3 w 136"/>
                    <a:gd name="T7" fmla="*/ 65 h 163"/>
                    <a:gd name="T8" fmla="*/ 13 w 136"/>
                    <a:gd name="T9" fmla="*/ 49 h 163"/>
                    <a:gd name="T10" fmla="*/ 23 w 136"/>
                    <a:gd name="T11" fmla="*/ 39 h 163"/>
                    <a:gd name="T12" fmla="*/ 27 w 136"/>
                    <a:gd name="T13" fmla="*/ 30 h 163"/>
                    <a:gd name="T14" fmla="*/ 25 w 136"/>
                    <a:gd name="T15" fmla="*/ 19 h 163"/>
                    <a:gd name="T16" fmla="*/ 25 w 136"/>
                    <a:gd name="T17" fmla="*/ 12 h 163"/>
                    <a:gd name="T18" fmla="*/ 34 w 136"/>
                    <a:gd name="T19" fmla="*/ 22 h 163"/>
                    <a:gd name="T20" fmla="*/ 38 w 136"/>
                    <a:gd name="T21" fmla="*/ 28 h 163"/>
                    <a:gd name="T22" fmla="*/ 45 w 136"/>
                    <a:gd name="T23" fmla="*/ 20 h 163"/>
                    <a:gd name="T24" fmla="*/ 44 w 136"/>
                    <a:gd name="T25" fmla="*/ 7 h 163"/>
                    <a:gd name="T26" fmla="*/ 42 w 136"/>
                    <a:gd name="T27" fmla="*/ 0 h 163"/>
                    <a:gd name="T28" fmla="*/ 51 w 136"/>
                    <a:gd name="T29" fmla="*/ 5 h 163"/>
                    <a:gd name="T30" fmla="*/ 60 w 136"/>
                    <a:gd name="T31" fmla="*/ 20 h 163"/>
                    <a:gd name="T32" fmla="*/ 61 w 136"/>
                    <a:gd name="T33" fmla="*/ 34 h 163"/>
                    <a:gd name="T34" fmla="*/ 68 w 136"/>
                    <a:gd name="T35" fmla="*/ 21 h 163"/>
                    <a:gd name="T36" fmla="*/ 78 w 136"/>
                    <a:gd name="T37" fmla="*/ 10 h 163"/>
                    <a:gd name="T38" fmla="*/ 90 w 136"/>
                    <a:gd name="T39" fmla="*/ 8 h 163"/>
                    <a:gd name="T40" fmla="*/ 95 w 136"/>
                    <a:gd name="T41" fmla="*/ 14 h 163"/>
                    <a:gd name="T42" fmla="*/ 87 w 136"/>
                    <a:gd name="T43" fmla="*/ 21 h 163"/>
                    <a:gd name="T44" fmla="*/ 87 w 136"/>
                    <a:gd name="T45" fmla="*/ 36 h 163"/>
                    <a:gd name="T46" fmla="*/ 96 w 136"/>
                    <a:gd name="T47" fmla="*/ 43 h 163"/>
                    <a:gd name="T48" fmla="*/ 108 w 136"/>
                    <a:gd name="T49" fmla="*/ 43 h 163"/>
                    <a:gd name="T50" fmla="*/ 115 w 136"/>
                    <a:gd name="T51" fmla="*/ 39 h 163"/>
                    <a:gd name="T52" fmla="*/ 113 w 136"/>
                    <a:gd name="T53" fmla="*/ 31 h 163"/>
                    <a:gd name="T54" fmla="*/ 117 w 136"/>
                    <a:gd name="T55" fmla="*/ 29 h 163"/>
                    <a:gd name="T56" fmla="*/ 126 w 136"/>
                    <a:gd name="T57" fmla="*/ 35 h 163"/>
                    <a:gd name="T58" fmla="*/ 131 w 136"/>
                    <a:gd name="T59" fmla="*/ 49 h 163"/>
                    <a:gd name="T60" fmla="*/ 132 w 136"/>
                    <a:gd name="T61" fmla="*/ 68 h 163"/>
                    <a:gd name="T62" fmla="*/ 128 w 136"/>
                    <a:gd name="T63" fmla="*/ 74 h 163"/>
                    <a:gd name="T64" fmla="*/ 118 w 136"/>
                    <a:gd name="T65" fmla="*/ 87 h 163"/>
                    <a:gd name="T66" fmla="*/ 116 w 136"/>
                    <a:gd name="T67" fmla="*/ 97 h 163"/>
                    <a:gd name="T68" fmla="*/ 116 w 136"/>
                    <a:gd name="T69" fmla="*/ 112 h 163"/>
                    <a:gd name="T70" fmla="*/ 116 w 136"/>
                    <a:gd name="T71" fmla="*/ 128 h 163"/>
                    <a:gd name="T72" fmla="*/ 110 w 136"/>
                    <a:gd name="T73" fmla="*/ 137 h 163"/>
                    <a:gd name="T74" fmla="*/ 97 w 136"/>
                    <a:gd name="T75" fmla="*/ 146 h 163"/>
                    <a:gd name="T76" fmla="*/ 81 w 136"/>
                    <a:gd name="T77" fmla="*/ 155 h 163"/>
                    <a:gd name="T78" fmla="*/ 55 w 136"/>
                    <a:gd name="T79" fmla="*/ 162 h 163"/>
                    <a:gd name="T80" fmla="*/ 37 w 136"/>
                    <a:gd name="T81" fmla="*/ 160 h 163"/>
                    <a:gd name="T82" fmla="*/ 27 w 136"/>
                    <a:gd name="T83" fmla="*/ 150 h 1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6"/>
                    <a:gd name="T127" fmla="*/ 0 h 163"/>
                    <a:gd name="T128" fmla="*/ 136 w 136"/>
                    <a:gd name="T129" fmla="*/ 163 h 16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6" h="163">
                      <a:moveTo>
                        <a:pt x="21" y="138"/>
                      </a:moveTo>
                      <a:lnTo>
                        <a:pt x="15" y="129"/>
                      </a:lnTo>
                      <a:lnTo>
                        <a:pt x="12" y="121"/>
                      </a:lnTo>
                      <a:lnTo>
                        <a:pt x="7" y="112"/>
                      </a:lnTo>
                      <a:lnTo>
                        <a:pt x="4" y="103"/>
                      </a:lnTo>
                      <a:lnTo>
                        <a:pt x="2" y="98"/>
                      </a:lnTo>
                      <a:lnTo>
                        <a:pt x="0" y="92"/>
                      </a:lnTo>
                      <a:lnTo>
                        <a:pt x="0" y="86"/>
                      </a:lnTo>
                      <a:lnTo>
                        <a:pt x="0" y="80"/>
                      </a:lnTo>
                      <a:lnTo>
                        <a:pt x="0" y="75"/>
                      </a:lnTo>
                      <a:lnTo>
                        <a:pt x="2" y="70"/>
                      </a:lnTo>
                      <a:lnTo>
                        <a:pt x="3" y="65"/>
                      </a:lnTo>
                      <a:lnTo>
                        <a:pt x="7" y="59"/>
                      </a:lnTo>
                      <a:lnTo>
                        <a:pt x="9" y="54"/>
                      </a:lnTo>
                      <a:lnTo>
                        <a:pt x="13" y="49"/>
                      </a:lnTo>
                      <a:lnTo>
                        <a:pt x="17" y="47"/>
                      </a:lnTo>
                      <a:lnTo>
                        <a:pt x="20" y="42"/>
                      </a:lnTo>
                      <a:lnTo>
                        <a:pt x="23" y="39"/>
                      </a:lnTo>
                      <a:lnTo>
                        <a:pt x="24" y="35"/>
                      </a:lnTo>
                      <a:lnTo>
                        <a:pt x="26" y="32"/>
                      </a:lnTo>
                      <a:lnTo>
                        <a:pt x="27" y="30"/>
                      </a:lnTo>
                      <a:lnTo>
                        <a:pt x="27" y="27"/>
                      </a:lnTo>
                      <a:lnTo>
                        <a:pt x="26" y="23"/>
                      </a:lnTo>
                      <a:lnTo>
                        <a:pt x="25" y="19"/>
                      </a:lnTo>
                      <a:lnTo>
                        <a:pt x="21" y="15"/>
                      </a:lnTo>
                      <a:lnTo>
                        <a:pt x="20" y="11"/>
                      </a:lnTo>
                      <a:lnTo>
                        <a:pt x="25" y="12"/>
                      </a:lnTo>
                      <a:lnTo>
                        <a:pt x="28" y="14"/>
                      </a:lnTo>
                      <a:lnTo>
                        <a:pt x="32" y="18"/>
                      </a:lnTo>
                      <a:lnTo>
                        <a:pt x="34" y="22"/>
                      </a:lnTo>
                      <a:lnTo>
                        <a:pt x="36" y="25"/>
                      </a:lnTo>
                      <a:lnTo>
                        <a:pt x="36" y="29"/>
                      </a:lnTo>
                      <a:lnTo>
                        <a:pt x="38" y="28"/>
                      </a:lnTo>
                      <a:lnTo>
                        <a:pt x="41" y="25"/>
                      </a:lnTo>
                      <a:lnTo>
                        <a:pt x="43" y="23"/>
                      </a:lnTo>
                      <a:lnTo>
                        <a:pt x="45" y="20"/>
                      </a:lnTo>
                      <a:lnTo>
                        <a:pt x="45" y="16"/>
                      </a:lnTo>
                      <a:lnTo>
                        <a:pt x="45" y="12"/>
                      </a:lnTo>
                      <a:lnTo>
                        <a:pt x="44" y="7"/>
                      </a:lnTo>
                      <a:lnTo>
                        <a:pt x="41" y="3"/>
                      </a:lnTo>
                      <a:lnTo>
                        <a:pt x="38" y="0"/>
                      </a:lnTo>
                      <a:lnTo>
                        <a:pt x="42" y="0"/>
                      </a:lnTo>
                      <a:lnTo>
                        <a:pt x="45" y="0"/>
                      </a:lnTo>
                      <a:lnTo>
                        <a:pt x="48" y="2"/>
                      </a:lnTo>
                      <a:lnTo>
                        <a:pt x="51" y="5"/>
                      </a:lnTo>
                      <a:lnTo>
                        <a:pt x="54" y="8"/>
                      </a:lnTo>
                      <a:lnTo>
                        <a:pt x="57" y="14"/>
                      </a:lnTo>
                      <a:lnTo>
                        <a:pt x="60" y="20"/>
                      </a:lnTo>
                      <a:lnTo>
                        <a:pt x="62" y="25"/>
                      </a:lnTo>
                      <a:lnTo>
                        <a:pt x="62" y="29"/>
                      </a:lnTo>
                      <a:lnTo>
                        <a:pt x="61" y="34"/>
                      </a:lnTo>
                      <a:lnTo>
                        <a:pt x="63" y="29"/>
                      </a:lnTo>
                      <a:lnTo>
                        <a:pt x="65" y="24"/>
                      </a:lnTo>
                      <a:lnTo>
                        <a:pt x="68" y="21"/>
                      </a:lnTo>
                      <a:lnTo>
                        <a:pt x="71" y="16"/>
                      </a:lnTo>
                      <a:lnTo>
                        <a:pt x="74" y="13"/>
                      </a:lnTo>
                      <a:lnTo>
                        <a:pt x="78" y="10"/>
                      </a:lnTo>
                      <a:lnTo>
                        <a:pt x="82" y="9"/>
                      </a:lnTo>
                      <a:lnTo>
                        <a:pt x="86" y="8"/>
                      </a:lnTo>
                      <a:lnTo>
                        <a:pt x="90" y="8"/>
                      </a:lnTo>
                      <a:lnTo>
                        <a:pt x="93" y="10"/>
                      </a:lnTo>
                      <a:lnTo>
                        <a:pt x="99" y="13"/>
                      </a:lnTo>
                      <a:lnTo>
                        <a:pt x="95" y="14"/>
                      </a:lnTo>
                      <a:lnTo>
                        <a:pt x="91" y="16"/>
                      </a:lnTo>
                      <a:lnTo>
                        <a:pt x="90" y="18"/>
                      </a:lnTo>
                      <a:lnTo>
                        <a:pt x="87" y="21"/>
                      </a:lnTo>
                      <a:lnTo>
                        <a:pt x="85" y="27"/>
                      </a:lnTo>
                      <a:lnTo>
                        <a:pt x="84" y="31"/>
                      </a:lnTo>
                      <a:lnTo>
                        <a:pt x="87" y="36"/>
                      </a:lnTo>
                      <a:lnTo>
                        <a:pt x="88" y="39"/>
                      </a:lnTo>
                      <a:lnTo>
                        <a:pt x="90" y="41"/>
                      </a:lnTo>
                      <a:lnTo>
                        <a:pt x="96" y="43"/>
                      </a:lnTo>
                      <a:lnTo>
                        <a:pt x="100" y="44"/>
                      </a:lnTo>
                      <a:lnTo>
                        <a:pt x="105" y="43"/>
                      </a:lnTo>
                      <a:lnTo>
                        <a:pt x="108" y="43"/>
                      </a:lnTo>
                      <a:lnTo>
                        <a:pt x="110" y="43"/>
                      </a:lnTo>
                      <a:lnTo>
                        <a:pt x="115" y="40"/>
                      </a:lnTo>
                      <a:lnTo>
                        <a:pt x="115" y="39"/>
                      </a:lnTo>
                      <a:lnTo>
                        <a:pt x="115" y="36"/>
                      </a:lnTo>
                      <a:lnTo>
                        <a:pt x="113" y="33"/>
                      </a:lnTo>
                      <a:lnTo>
                        <a:pt x="113" y="31"/>
                      </a:lnTo>
                      <a:lnTo>
                        <a:pt x="112" y="28"/>
                      </a:lnTo>
                      <a:lnTo>
                        <a:pt x="114" y="30"/>
                      </a:lnTo>
                      <a:lnTo>
                        <a:pt x="117" y="29"/>
                      </a:lnTo>
                      <a:lnTo>
                        <a:pt x="119" y="32"/>
                      </a:lnTo>
                      <a:lnTo>
                        <a:pt x="122" y="33"/>
                      </a:lnTo>
                      <a:lnTo>
                        <a:pt x="126" y="35"/>
                      </a:lnTo>
                      <a:lnTo>
                        <a:pt x="127" y="38"/>
                      </a:lnTo>
                      <a:lnTo>
                        <a:pt x="130" y="44"/>
                      </a:lnTo>
                      <a:lnTo>
                        <a:pt x="131" y="49"/>
                      </a:lnTo>
                      <a:lnTo>
                        <a:pt x="134" y="55"/>
                      </a:lnTo>
                      <a:lnTo>
                        <a:pt x="135" y="63"/>
                      </a:lnTo>
                      <a:lnTo>
                        <a:pt x="132" y="68"/>
                      </a:lnTo>
                      <a:lnTo>
                        <a:pt x="131" y="70"/>
                      </a:lnTo>
                      <a:lnTo>
                        <a:pt x="129" y="72"/>
                      </a:lnTo>
                      <a:lnTo>
                        <a:pt x="128" y="74"/>
                      </a:lnTo>
                      <a:lnTo>
                        <a:pt x="125" y="78"/>
                      </a:lnTo>
                      <a:lnTo>
                        <a:pt x="121" y="84"/>
                      </a:lnTo>
                      <a:lnTo>
                        <a:pt x="118" y="87"/>
                      </a:lnTo>
                      <a:lnTo>
                        <a:pt x="117" y="90"/>
                      </a:lnTo>
                      <a:lnTo>
                        <a:pt x="116" y="92"/>
                      </a:lnTo>
                      <a:lnTo>
                        <a:pt x="116" y="97"/>
                      </a:lnTo>
                      <a:lnTo>
                        <a:pt x="115" y="103"/>
                      </a:lnTo>
                      <a:lnTo>
                        <a:pt x="114" y="106"/>
                      </a:lnTo>
                      <a:lnTo>
                        <a:pt x="116" y="112"/>
                      </a:lnTo>
                      <a:lnTo>
                        <a:pt x="117" y="118"/>
                      </a:lnTo>
                      <a:lnTo>
                        <a:pt x="117" y="123"/>
                      </a:lnTo>
                      <a:lnTo>
                        <a:pt x="116" y="128"/>
                      </a:lnTo>
                      <a:lnTo>
                        <a:pt x="115" y="131"/>
                      </a:lnTo>
                      <a:lnTo>
                        <a:pt x="113" y="134"/>
                      </a:lnTo>
                      <a:lnTo>
                        <a:pt x="110" y="137"/>
                      </a:lnTo>
                      <a:lnTo>
                        <a:pt x="108" y="140"/>
                      </a:lnTo>
                      <a:lnTo>
                        <a:pt x="102" y="144"/>
                      </a:lnTo>
                      <a:lnTo>
                        <a:pt x="97" y="146"/>
                      </a:lnTo>
                      <a:lnTo>
                        <a:pt x="90" y="149"/>
                      </a:lnTo>
                      <a:lnTo>
                        <a:pt x="88" y="152"/>
                      </a:lnTo>
                      <a:lnTo>
                        <a:pt x="81" y="155"/>
                      </a:lnTo>
                      <a:lnTo>
                        <a:pt x="72" y="159"/>
                      </a:lnTo>
                      <a:lnTo>
                        <a:pt x="64" y="161"/>
                      </a:lnTo>
                      <a:lnTo>
                        <a:pt x="55" y="162"/>
                      </a:lnTo>
                      <a:lnTo>
                        <a:pt x="48" y="162"/>
                      </a:lnTo>
                      <a:lnTo>
                        <a:pt x="42" y="161"/>
                      </a:lnTo>
                      <a:lnTo>
                        <a:pt x="37" y="160"/>
                      </a:lnTo>
                      <a:lnTo>
                        <a:pt x="34" y="158"/>
                      </a:lnTo>
                      <a:lnTo>
                        <a:pt x="31" y="155"/>
                      </a:lnTo>
                      <a:lnTo>
                        <a:pt x="27" y="150"/>
                      </a:lnTo>
                      <a:lnTo>
                        <a:pt x="23" y="143"/>
                      </a:lnTo>
                      <a:lnTo>
                        <a:pt x="21" y="138"/>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6" name="Freeform 15"/>
                <p:cNvSpPr>
                  <a:spLocks/>
                </p:cNvSpPr>
                <p:nvPr/>
              </p:nvSpPr>
              <p:spPr bwMode="auto">
                <a:xfrm>
                  <a:off x="2411" y="2661"/>
                  <a:ext cx="93" cy="132"/>
                </a:xfrm>
                <a:custGeom>
                  <a:avLst/>
                  <a:gdLst>
                    <a:gd name="T0" fmla="*/ 9 w 93"/>
                    <a:gd name="T1" fmla="*/ 97 h 132"/>
                    <a:gd name="T2" fmla="*/ 2 w 93"/>
                    <a:gd name="T3" fmla="*/ 77 h 132"/>
                    <a:gd name="T4" fmla="*/ 0 w 93"/>
                    <a:gd name="T5" fmla="*/ 62 h 132"/>
                    <a:gd name="T6" fmla="*/ 2 w 93"/>
                    <a:gd name="T7" fmla="*/ 51 h 132"/>
                    <a:gd name="T8" fmla="*/ 8 w 93"/>
                    <a:gd name="T9" fmla="*/ 39 h 132"/>
                    <a:gd name="T10" fmla="*/ 14 w 93"/>
                    <a:gd name="T11" fmla="*/ 30 h 132"/>
                    <a:gd name="T12" fmla="*/ 16 w 93"/>
                    <a:gd name="T13" fmla="*/ 24 h 132"/>
                    <a:gd name="T14" fmla="*/ 15 w 93"/>
                    <a:gd name="T15" fmla="*/ 15 h 132"/>
                    <a:gd name="T16" fmla="*/ 15 w 93"/>
                    <a:gd name="T17" fmla="*/ 10 h 132"/>
                    <a:gd name="T18" fmla="*/ 21 w 93"/>
                    <a:gd name="T19" fmla="*/ 17 h 132"/>
                    <a:gd name="T20" fmla="*/ 24 w 93"/>
                    <a:gd name="T21" fmla="*/ 23 h 132"/>
                    <a:gd name="T22" fmla="*/ 28 w 93"/>
                    <a:gd name="T23" fmla="*/ 16 h 132"/>
                    <a:gd name="T24" fmla="*/ 27 w 93"/>
                    <a:gd name="T25" fmla="*/ 6 h 132"/>
                    <a:gd name="T26" fmla="*/ 25 w 93"/>
                    <a:gd name="T27" fmla="*/ 0 h 132"/>
                    <a:gd name="T28" fmla="*/ 33 w 93"/>
                    <a:gd name="T29" fmla="*/ 5 h 132"/>
                    <a:gd name="T30" fmla="*/ 39 w 93"/>
                    <a:gd name="T31" fmla="*/ 17 h 132"/>
                    <a:gd name="T32" fmla="*/ 41 w 93"/>
                    <a:gd name="T33" fmla="*/ 28 h 132"/>
                    <a:gd name="T34" fmla="*/ 44 w 93"/>
                    <a:gd name="T35" fmla="*/ 17 h 132"/>
                    <a:gd name="T36" fmla="*/ 52 w 93"/>
                    <a:gd name="T37" fmla="*/ 10 h 132"/>
                    <a:gd name="T38" fmla="*/ 59 w 93"/>
                    <a:gd name="T39" fmla="*/ 9 h 132"/>
                    <a:gd name="T40" fmla="*/ 63 w 93"/>
                    <a:gd name="T41" fmla="*/ 14 h 132"/>
                    <a:gd name="T42" fmla="*/ 58 w 93"/>
                    <a:gd name="T43" fmla="*/ 20 h 132"/>
                    <a:gd name="T44" fmla="*/ 58 w 93"/>
                    <a:gd name="T45" fmla="*/ 31 h 132"/>
                    <a:gd name="T46" fmla="*/ 65 w 93"/>
                    <a:gd name="T47" fmla="*/ 37 h 132"/>
                    <a:gd name="T48" fmla="*/ 73 w 93"/>
                    <a:gd name="T49" fmla="*/ 38 h 132"/>
                    <a:gd name="T50" fmla="*/ 77 w 93"/>
                    <a:gd name="T51" fmla="*/ 35 h 132"/>
                    <a:gd name="T52" fmla="*/ 77 w 93"/>
                    <a:gd name="T53" fmla="*/ 28 h 132"/>
                    <a:gd name="T54" fmla="*/ 80 w 93"/>
                    <a:gd name="T55" fmla="*/ 27 h 132"/>
                    <a:gd name="T56" fmla="*/ 85 w 93"/>
                    <a:gd name="T57" fmla="*/ 32 h 132"/>
                    <a:gd name="T58" fmla="*/ 90 w 93"/>
                    <a:gd name="T59" fmla="*/ 43 h 132"/>
                    <a:gd name="T60" fmla="*/ 91 w 93"/>
                    <a:gd name="T61" fmla="*/ 58 h 132"/>
                    <a:gd name="T62" fmla="*/ 87 w 93"/>
                    <a:gd name="T63" fmla="*/ 64 h 132"/>
                    <a:gd name="T64" fmla="*/ 82 w 93"/>
                    <a:gd name="T65" fmla="*/ 73 h 132"/>
                    <a:gd name="T66" fmla="*/ 80 w 93"/>
                    <a:gd name="T67" fmla="*/ 81 h 132"/>
                    <a:gd name="T68" fmla="*/ 81 w 93"/>
                    <a:gd name="T69" fmla="*/ 93 h 132"/>
                    <a:gd name="T70" fmla="*/ 82 w 93"/>
                    <a:gd name="T71" fmla="*/ 106 h 132"/>
                    <a:gd name="T72" fmla="*/ 78 w 93"/>
                    <a:gd name="T73" fmla="*/ 113 h 132"/>
                    <a:gd name="T74" fmla="*/ 70 w 93"/>
                    <a:gd name="T75" fmla="*/ 120 h 132"/>
                    <a:gd name="T76" fmla="*/ 59 w 93"/>
                    <a:gd name="T77" fmla="*/ 127 h 132"/>
                    <a:gd name="T78" fmla="*/ 41 w 93"/>
                    <a:gd name="T79" fmla="*/ 131 h 132"/>
                    <a:gd name="T80" fmla="*/ 28 w 93"/>
                    <a:gd name="T81" fmla="*/ 129 h 132"/>
                    <a:gd name="T82" fmla="*/ 21 w 93"/>
                    <a:gd name="T83" fmla="*/ 121 h 1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3"/>
                    <a:gd name="T127" fmla="*/ 0 h 132"/>
                    <a:gd name="T128" fmla="*/ 93 w 93"/>
                    <a:gd name="T129" fmla="*/ 132 h 13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3" h="132">
                      <a:moveTo>
                        <a:pt x="16" y="110"/>
                      </a:moveTo>
                      <a:lnTo>
                        <a:pt x="12" y="102"/>
                      </a:lnTo>
                      <a:lnTo>
                        <a:pt x="9" y="97"/>
                      </a:lnTo>
                      <a:lnTo>
                        <a:pt x="7" y="89"/>
                      </a:lnTo>
                      <a:lnTo>
                        <a:pt x="4" y="83"/>
                      </a:lnTo>
                      <a:lnTo>
                        <a:pt x="2" y="77"/>
                      </a:lnTo>
                      <a:lnTo>
                        <a:pt x="0" y="71"/>
                      </a:lnTo>
                      <a:lnTo>
                        <a:pt x="0" y="67"/>
                      </a:lnTo>
                      <a:lnTo>
                        <a:pt x="0" y="62"/>
                      </a:lnTo>
                      <a:lnTo>
                        <a:pt x="0" y="58"/>
                      </a:lnTo>
                      <a:lnTo>
                        <a:pt x="1" y="54"/>
                      </a:lnTo>
                      <a:lnTo>
                        <a:pt x="2" y="51"/>
                      </a:lnTo>
                      <a:lnTo>
                        <a:pt x="4" y="46"/>
                      </a:lnTo>
                      <a:lnTo>
                        <a:pt x="6" y="42"/>
                      </a:lnTo>
                      <a:lnTo>
                        <a:pt x="8" y="39"/>
                      </a:lnTo>
                      <a:lnTo>
                        <a:pt x="10" y="36"/>
                      </a:lnTo>
                      <a:lnTo>
                        <a:pt x="13" y="33"/>
                      </a:lnTo>
                      <a:lnTo>
                        <a:pt x="14" y="30"/>
                      </a:lnTo>
                      <a:lnTo>
                        <a:pt x="15" y="28"/>
                      </a:lnTo>
                      <a:lnTo>
                        <a:pt x="16" y="25"/>
                      </a:lnTo>
                      <a:lnTo>
                        <a:pt x="16" y="24"/>
                      </a:lnTo>
                      <a:lnTo>
                        <a:pt x="16" y="21"/>
                      </a:lnTo>
                      <a:lnTo>
                        <a:pt x="16" y="18"/>
                      </a:lnTo>
                      <a:lnTo>
                        <a:pt x="15" y="15"/>
                      </a:lnTo>
                      <a:lnTo>
                        <a:pt x="13" y="11"/>
                      </a:lnTo>
                      <a:lnTo>
                        <a:pt x="11" y="8"/>
                      </a:lnTo>
                      <a:lnTo>
                        <a:pt x="15" y="10"/>
                      </a:lnTo>
                      <a:lnTo>
                        <a:pt x="18" y="12"/>
                      </a:lnTo>
                      <a:lnTo>
                        <a:pt x="21" y="15"/>
                      </a:lnTo>
                      <a:lnTo>
                        <a:pt x="21" y="17"/>
                      </a:lnTo>
                      <a:lnTo>
                        <a:pt x="22" y="21"/>
                      </a:lnTo>
                      <a:lnTo>
                        <a:pt x="22" y="24"/>
                      </a:lnTo>
                      <a:lnTo>
                        <a:pt x="24" y="23"/>
                      </a:lnTo>
                      <a:lnTo>
                        <a:pt x="26" y="21"/>
                      </a:lnTo>
                      <a:lnTo>
                        <a:pt x="28" y="19"/>
                      </a:lnTo>
                      <a:lnTo>
                        <a:pt x="28" y="16"/>
                      </a:lnTo>
                      <a:lnTo>
                        <a:pt x="29" y="12"/>
                      </a:lnTo>
                      <a:lnTo>
                        <a:pt x="28" y="11"/>
                      </a:lnTo>
                      <a:lnTo>
                        <a:pt x="27" y="6"/>
                      </a:lnTo>
                      <a:lnTo>
                        <a:pt x="25" y="3"/>
                      </a:lnTo>
                      <a:lnTo>
                        <a:pt x="23" y="1"/>
                      </a:lnTo>
                      <a:lnTo>
                        <a:pt x="25" y="0"/>
                      </a:lnTo>
                      <a:lnTo>
                        <a:pt x="28" y="0"/>
                      </a:lnTo>
                      <a:lnTo>
                        <a:pt x="30" y="2"/>
                      </a:lnTo>
                      <a:lnTo>
                        <a:pt x="33" y="5"/>
                      </a:lnTo>
                      <a:lnTo>
                        <a:pt x="35" y="8"/>
                      </a:lnTo>
                      <a:lnTo>
                        <a:pt x="37" y="12"/>
                      </a:lnTo>
                      <a:lnTo>
                        <a:pt x="39" y="17"/>
                      </a:lnTo>
                      <a:lnTo>
                        <a:pt x="40" y="21"/>
                      </a:lnTo>
                      <a:lnTo>
                        <a:pt x="41" y="25"/>
                      </a:lnTo>
                      <a:lnTo>
                        <a:pt x="41" y="28"/>
                      </a:lnTo>
                      <a:lnTo>
                        <a:pt x="42" y="24"/>
                      </a:lnTo>
                      <a:lnTo>
                        <a:pt x="43" y="21"/>
                      </a:lnTo>
                      <a:lnTo>
                        <a:pt x="44" y="17"/>
                      </a:lnTo>
                      <a:lnTo>
                        <a:pt x="47" y="14"/>
                      </a:lnTo>
                      <a:lnTo>
                        <a:pt x="49" y="12"/>
                      </a:lnTo>
                      <a:lnTo>
                        <a:pt x="52" y="10"/>
                      </a:lnTo>
                      <a:lnTo>
                        <a:pt x="55" y="10"/>
                      </a:lnTo>
                      <a:lnTo>
                        <a:pt x="57" y="9"/>
                      </a:lnTo>
                      <a:lnTo>
                        <a:pt x="59" y="9"/>
                      </a:lnTo>
                      <a:lnTo>
                        <a:pt x="63" y="10"/>
                      </a:lnTo>
                      <a:lnTo>
                        <a:pt x="66" y="13"/>
                      </a:lnTo>
                      <a:lnTo>
                        <a:pt x="63" y="14"/>
                      </a:lnTo>
                      <a:lnTo>
                        <a:pt x="61" y="15"/>
                      </a:lnTo>
                      <a:lnTo>
                        <a:pt x="60" y="17"/>
                      </a:lnTo>
                      <a:lnTo>
                        <a:pt x="58" y="20"/>
                      </a:lnTo>
                      <a:lnTo>
                        <a:pt x="57" y="24"/>
                      </a:lnTo>
                      <a:lnTo>
                        <a:pt x="56" y="27"/>
                      </a:lnTo>
                      <a:lnTo>
                        <a:pt x="58" y="31"/>
                      </a:lnTo>
                      <a:lnTo>
                        <a:pt x="59" y="34"/>
                      </a:lnTo>
                      <a:lnTo>
                        <a:pt x="62" y="35"/>
                      </a:lnTo>
                      <a:lnTo>
                        <a:pt x="65" y="37"/>
                      </a:lnTo>
                      <a:lnTo>
                        <a:pt x="68" y="38"/>
                      </a:lnTo>
                      <a:lnTo>
                        <a:pt x="70" y="38"/>
                      </a:lnTo>
                      <a:lnTo>
                        <a:pt x="73" y="38"/>
                      </a:lnTo>
                      <a:lnTo>
                        <a:pt x="76" y="38"/>
                      </a:lnTo>
                      <a:lnTo>
                        <a:pt x="77" y="35"/>
                      </a:lnTo>
                      <a:lnTo>
                        <a:pt x="78" y="31"/>
                      </a:lnTo>
                      <a:lnTo>
                        <a:pt x="77" y="30"/>
                      </a:lnTo>
                      <a:lnTo>
                        <a:pt x="77" y="28"/>
                      </a:lnTo>
                      <a:lnTo>
                        <a:pt x="75" y="26"/>
                      </a:lnTo>
                      <a:lnTo>
                        <a:pt x="77" y="27"/>
                      </a:lnTo>
                      <a:lnTo>
                        <a:pt x="80" y="27"/>
                      </a:lnTo>
                      <a:lnTo>
                        <a:pt x="81" y="29"/>
                      </a:lnTo>
                      <a:lnTo>
                        <a:pt x="84" y="31"/>
                      </a:lnTo>
                      <a:lnTo>
                        <a:pt x="85" y="32"/>
                      </a:lnTo>
                      <a:lnTo>
                        <a:pt x="87" y="36"/>
                      </a:lnTo>
                      <a:lnTo>
                        <a:pt x="88" y="40"/>
                      </a:lnTo>
                      <a:lnTo>
                        <a:pt x="90" y="43"/>
                      </a:lnTo>
                      <a:lnTo>
                        <a:pt x="91" y="48"/>
                      </a:lnTo>
                      <a:lnTo>
                        <a:pt x="92" y="54"/>
                      </a:lnTo>
                      <a:lnTo>
                        <a:pt x="91" y="58"/>
                      </a:lnTo>
                      <a:lnTo>
                        <a:pt x="91" y="60"/>
                      </a:lnTo>
                      <a:lnTo>
                        <a:pt x="90" y="62"/>
                      </a:lnTo>
                      <a:lnTo>
                        <a:pt x="87" y="64"/>
                      </a:lnTo>
                      <a:lnTo>
                        <a:pt x="86" y="68"/>
                      </a:lnTo>
                      <a:lnTo>
                        <a:pt x="84" y="71"/>
                      </a:lnTo>
                      <a:lnTo>
                        <a:pt x="82" y="73"/>
                      </a:lnTo>
                      <a:lnTo>
                        <a:pt x="82" y="77"/>
                      </a:lnTo>
                      <a:lnTo>
                        <a:pt x="81" y="78"/>
                      </a:lnTo>
                      <a:lnTo>
                        <a:pt x="80" y="81"/>
                      </a:lnTo>
                      <a:lnTo>
                        <a:pt x="80" y="86"/>
                      </a:lnTo>
                      <a:lnTo>
                        <a:pt x="80" y="89"/>
                      </a:lnTo>
                      <a:lnTo>
                        <a:pt x="81" y="93"/>
                      </a:lnTo>
                      <a:lnTo>
                        <a:pt x="82" y="98"/>
                      </a:lnTo>
                      <a:lnTo>
                        <a:pt x="82" y="102"/>
                      </a:lnTo>
                      <a:lnTo>
                        <a:pt x="82" y="106"/>
                      </a:lnTo>
                      <a:lnTo>
                        <a:pt x="81" y="108"/>
                      </a:lnTo>
                      <a:lnTo>
                        <a:pt x="79" y="112"/>
                      </a:lnTo>
                      <a:lnTo>
                        <a:pt x="78" y="113"/>
                      </a:lnTo>
                      <a:lnTo>
                        <a:pt x="76" y="117"/>
                      </a:lnTo>
                      <a:lnTo>
                        <a:pt x="72" y="119"/>
                      </a:lnTo>
                      <a:lnTo>
                        <a:pt x="70" y="120"/>
                      </a:lnTo>
                      <a:lnTo>
                        <a:pt x="65" y="123"/>
                      </a:lnTo>
                      <a:lnTo>
                        <a:pt x="63" y="125"/>
                      </a:lnTo>
                      <a:lnTo>
                        <a:pt x="59" y="127"/>
                      </a:lnTo>
                      <a:lnTo>
                        <a:pt x="52" y="129"/>
                      </a:lnTo>
                      <a:lnTo>
                        <a:pt x="47" y="131"/>
                      </a:lnTo>
                      <a:lnTo>
                        <a:pt x="41" y="131"/>
                      </a:lnTo>
                      <a:lnTo>
                        <a:pt x="36" y="131"/>
                      </a:lnTo>
                      <a:lnTo>
                        <a:pt x="31" y="129"/>
                      </a:lnTo>
                      <a:lnTo>
                        <a:pt x="28" y="129"/>
                      </a:lnTo>
                      <a:lnTo>
                        <a:pt x="27" y="127"/>
                      </a:lnTo>
                      <a:lnTo>
                        <a:pt x="23" y="124"/>
                      </a:lnTo>
                      <a:lnTo>
                        <a:pt x="21" y="121"/>
                      </a:lnTo>
                      <a:lnTo>
                        <a:pt x="18" y="115"/>
                      </a:lnTo>
                      <a:lnTo>
                        <a:pt x="16" y="110"/>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7" name="Freeform 16"/>
                <p:cNvSpPr>
                  <a:spLocks/>
                </p:cNvSpPr>
                <p:nvPr/>
              </p:nvSpPr>
              <p:spPr bwMode="auto">
                <a:xfrm>
                  <a:off x="2436" y="2711"/>
                  <a:ext cx="52" cy="77"/>
                </a:xfrm>
                <a:custGeom>
                  <a:avLst/>
                  <a:gdLst>
                    <a:gd name="T0" fmla="*/ 4 w 52"/>
                    <a:gd name="T1" fmla="*/ 54 h 77"/>
                    <a:gd name="T2" fmla="*/ 1 w 52"/>
                    <a:gd name="T3" fmla="*/ 45 h 77"/>
                    <a:gd name="T4" fmla="*/ 0 w 52"/>
                    <a:gd name="T5" fmla="*/ 36 h 77"/>
                    <a:gd name="T6" fmla="*/ 0 w 52"/>
                    <a:gd name="T7" fmla="*/ 30 h 77"/>
                    <a:gd name="T8" fmla="*/ 4 w 52"/>
                    <a:gd name="T9" fmla="*/ 22 h 77"/>
                    <a:gd name="T10" fmla="*/ 7 w 52"/>
                    <a:gd name="T11" fmla="*/ 17 h 77"/>
                    <a:gd name="T12" fmla="*/ 8 w 52"/>
                    <a:gd name="T13" fmla="*/ 14 h 77"/>
                    <a:gd name="T14" fmla="*/ 8 w 52"/>
                    <a:gd name="T15" fmla="*/ 9 h 77"/>
                    <a:gd name="T16" fmla="*/ 8 w 52"/>
                    <a:gd name="T17" fmla="*/ 6 h 77"/>
                    <a:gd name="T18" fmla="*/ 11 w 52"/>
                    <a:gd name="T19" fmla="*/ 10 h 77"/>
                    <a:gd name="T20" fmla="*/ 13 w 52"/>
                    <a:gd name="T21" fmla="*/ 13 h 77"/>
                    <a:gd name="T22" fmla="*/ 16 w 52"/>
                    <a:gd name="T23" fmla="*/ 11 h 77"/>
                    <a:gd name="T24" fmla="*/ 15 w 52"/>
                    <a:gd name="T25" fmla="*/ 4 h 77"/>
                    <a:gd name="T26" fmla="*/ 14 w 52"/>
                    <a:gd name="T27" fmla="*/ 0 h 77"/>
                    <a:gd name="T28" fmla="*/ 18 w 52"/>
                    <a:gd name="T29" fmla="*/ 4 h 77"/>
                    <a:gd name="T30" fmla="*/ 22 w 52"/>
                    <a:gd name="T31" fmla="*/ 9 h 77"/>
                    <a:gd name="T32" fmla="*/ 22 w 52"/>
                    <a:gd name="T33" fmla="*/ 16 h 77"/>
                    <a:gd name="T34" fmla="*/ 24 w 52"/>
                    <a:gd name="T35" fmla="*/ 10 h 77"/>
                    <a:gd name="T36" fmla="*/ 28 w 52"/>
                    <a:gd name="T37" fmla="*/ 7 h 77"/>
                    <a:gd name="T38" fmla="*/ 33 w 52"/>
                    <a:gd name="T39" fmla="*/ 6 h 77"/>
                    <a:gd name="T40" fmla="*/ 35 w 52"/>
                    <a:gd name="T41" fmla="*/ 9 h 77"/>
                    <a:gd name="T42" fmla="*/ 32 w 52"/>
                    <a:gd name="T43" fmla="*/ 12 h 77"/>
                    <a:gd name="T44" fmla="*/ 32 w 52"/>
                    <a:gd name="T45" fmla="*/ 19 h 77"/>
                    <a:gd name="T46" fmla="*/ 36 w 52"/>
                    <a:gd name="T47" fmla="*/ 23 h 77"/>
                    <a:gd name="T48" fmla="*/ 41 w 52"/>
                    <a:gd name="T49" fmla="*/ 22 h 77"/>
                    <a:gd name="T50" fmla="*/ 43 w 52"/>
                    <a:gd name="T51" fmla="*/ 20 h 77"/>
                    <a:gd name="T52" fmla="*/ 42 w 52"/>
                    <a:gd name="T53" fmla="*/ 16 h 77"/>
                    <a:gd name="T54" fmla="*/ 44 w 52"/>
                    <a:gd name="T55" fmla="*/ 16 h 77"/>
                    <a:gd name="T56" fmla="*/ 48 w 52"/>
                    <a:gd name="T57" fmla="*/ 20 h 77"/>
                    <a:gd name="T58" fmla="*/ 51 w 52"/>
                    <a:gd name="T59" fmla="*/ 26 h 77"/>
                    <a:gd name="T60" fmla="*/ 50 w 52"/>
                    <a:gd name="T61" fmla="*/ 34 h 77"/>
                    <a:gd name="T62" fmla="*/ 49 w 52"/>
                    <a:gd name="T63" fmla="*/ 38 h 77"/>
                    <a:gd name="T64" fmla="*/ 46 w 52"/>
                    <a:gd name="T65" fmla="*/ 43 h 77"/>
                    <a:gd name="T66" fmla="*/ 44 w 52"/>
                    <a:gd name="T67" fmla="*/ 48 h 77"/>
                    <a:gd name="T68" fmla="*/ 44 w 52"/>
                    <a:gd name="T69" fmla="*/ 54 h 77"/>
                    <a:gd name="T70" fmla="*/ 45 w 52"/>
                    <a:gd name="T71" fmla="*/ 61 h 77"/>
                    <a:gd name="T72" fmla="*/ 44 w 52"/>
                    <a:gd name="T73" fmla="*/ 65 h 77"/>
                    <a:gd name="T74" fmla="*/ 38 w 52"/>
                    <a:gd name="T75" fmla="*/ 68 h 77"/>
                    <a:gd name="T76" fmla="*/ 32 w 52"/>
                    <a:gd name="T77" fmla="*/ 73 h 77"/>
                    <a:gd name="T78" fmla="*/ 22 w 52"/>
                    <a:gd name="T79" fmla="*/ 74 h 77"/>
                    <a:gd name="T80" fmla="*/ 16 w 52"/>
                    <a:gd name="T81" fmla="*/ 74 h 77"/>
                    <a:gd name="T82" fmla="*/ 11 w 52"/>
                    <a:gd name="T83" fmla="*/ 70 h 7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2"/>
                    <a:gd name="T127" fmla="*/ 0 h 77"/>
                    <a:gd name="T128" fmla="*/ 52 w 52"/>
                    <a:gd name="T129" fmla="*/ 77 h 7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2" h="77">
                      <a:moveTo>
                        <a:pt x="8" y="64"/>
                      </a:moveTo>
                      <a:lnTo>
                        <a:pt x="7" y="59"/>
                      </a:lnTo>
                      <a:lnTo>
                        <a:pt x="4" y="54"/>
                      </a:lnTo>
                      <a:lnTo>
                        <a:pt x="3" y="52"/>
                      </a:lnTo>
                      <a:lnTo>
                        <a:pt x="2" y="48"/>
                      </a:lnTo>
                      <a:lnTo>
                        <a:pt x="1" y="45"/>
                      </a:lnTo>
                      <a:lnTo>
                        <a:pt x="0" y="42"/>
                      </a:lnTo>
                      <a:lnTo>
                        <a:pt x="0" y="39"/>
                      </a:lnTo>
                      <a:lnTo>
                        <a:pt x="0" y="36"/>
                      </a:lnTo>
                      <a:lnTo>
                        <a:pt x="0" y="35"/>
                      </a:lnTo>
                      <a:lnTo>
                        <a:pt x="0" y="32"/>
                      </a:lnTo>
                      <a:lnTo>
                        <a:pt x="0" y="30"/>
                      </a:lnTo>
                      <a:lnTo>
                        <a:pt x="2" y="28"/>
                      </a:lnTo>
                      <a:lnTo>
                        <a:pt x="3" y="24"/>
                      </a:lnTo>
                      <a:lnTo>
                        <a:pt x="4" y="22"/>
                      </a:lnTo>
                      <a:lnTo>
                        <a:pt x="6" y="21"/>
                      </a:lnTo>
                      <a:lnTo>
                        <a:pt x="6" y="19"/>
                      </a:lnTo>
                      <a:lnTo>
                        <a:pt x="7" y="17"/>
                      </a:lnTo>
                      <a:lnTo>
                        <a:pt x="8" y="16"/>
                      </a:lnTo>
                      <a:lnTo>
                        <a:pt x="8" y="14"/>
                      </a:lnTo>
                      <a:lnTo>
                        <a:pt x="8" y="12"/>
                      </a:lnTo>
                      <a:lnTo>
                        <a:pt x="8" y="10"/>
                      </a:lnTo>
                      <a:lnTo>
                        <a:pt x="8" y="9"/>
                      </a:lnTo>
                      <a:lnTo>
                        <a:pt x="7" y="7"/>
                      </a:lnTo>
                      <a:lnTo>
                        <a:pt x="6" y="5"/>
                      </a:lnTo>
                      <a:lnTo>
                        <a:pt x="8" y="6"/>
                      </a:lnTo>
                      <a:lnTo>
                        <a:pt x="9" y="7"/>
                      </a:lnTo>
                      <a:lnTo>
                        <a:pt x="11" y="9"/>
                      </a:lnTo>
                      <a:lnTo>
                        <a:pt x="11" y="10"/>
                      </a:lnTo>
                      <a:lnTo>
                        <a:pt x="12" y="12"/>
                      </a:lnTo>
                      <a:lnTo>
                        <a:pt x="12" y="14"/>
                      </a:lnTo>
                      <a:lnTo>
                        <a:pt x="13" y="13"/>
                      </a:lnTo>
                      <a:lnTo>
                        <a:pt x="14" y="12"/>
                      </a:lnTo>
                      <a:lnTo>
                        <a:pt x="15" y="12"/>
                      </a:lnTo>
                      <a:lnTo>
                        <a:pt x="16" y="11"/>
                      </a:lnTo>
                      <a:lnTo>
                        <a:pt x="16" y="8"/>
                      </a:lnTo>
                      <a:lnTo>
                        <a:pt x="16" y="7"/>
                      </a:lnTo>
                      <a:lnTo>
                        <a:pt x="15" y="4"/>
                      </a:lnTo>
                      <a:lnTo>
                        <a:pt x="14" y="3"/>
                      </a:lnTo>
                      <a:lnTo>
                        <a:pt x="12" y="1"/>
                      </a:lnTo>
                      <a:lnTo>
                        <a:pt x="14" y="0"/>
                      </a:lnTo>
                      <a:lnTo>
                        <a:pt x="15" y="1"/>
                      </a:lnTo>
                      <a:lnTo>
                        <a:pt x="17" y="2"/>
                      </a:lnTo>
                      <a:lnTo>
                        <a:pt x="18" y="4"/>
                      </a:lnTo>
                      <a:lnTo>
                        <a:pt x="19" y="6"/>
                      </a:lnTo>
                      <a:lnTo>
                        <a:pt x="21" y="7"/>
                      </a:lnTo>
                      <a:lnTo>
                        <a:pt x="22" y="9"/>
                      </a:lnTo>
                      <a:lnTo>
                        <a:pt x="23" y="12"/>
                      </a:lnTo>
                      <a:lnTo>
                        <a:pt x="22" y="14"/>
                      </a:lnTo>
                      <a:lnTo>
                        <a:pt x="22" y="16"/>
                      </a:lnTo>
                      <a:lnTo>
                        <a:pt x="23" y="14"/>
                      </a:lnTo>
                      <a:lnTo>
                        <a:pt x="24" y="12"/>
                      </a:lnTo>
                      <a:lnTo>
                        <a:pt x="24" y="10"/>
                      </a:lnTo>
                      <a:lnTo>
                        <a:pt x="25" y="9"/>
                      </a:lnTo>
                      <a:lnTo>
                        <a:pt x="26" y="7"/>
                      </a:lnTo>
                      <a:lnTo>
                        <a:pt x="28" y="7"/>
                      </a:lnTo>
                      <a:lnTo>
                        <a:pt x="30" y="6"/>
                      </a:lnTo>
                      <a:lnTo>
                        <a:pt x="31" y="6"/>
                      </a:lnTo>
                      <a:lnTo>
                        <a:pt x="33" y="6"/>
                      </a:lnTo>
                      <a:lnTo>
                        <a:pt x="34" y="6"/>
                      </a:lnTo>
                      <a:lnTo>
                        <a:pt x="37" y="8"/>
                      </a:lnTo>
                      <a:lnTo>
                        <a:pt x="35" y="9"/>
                      </a:lnTo>
                      <a:lnTo>
                        <a:pt x="34" y="10"/>
                      </a:lnTo>
                      <a:lnTo>
                        <a:pt x="33" y="10"/>
                      </a:lnTo>
                      <a:lnTo>
                        <a:pt x="32" y="12"/>
                      </a:lnTo>
                      <a:lnTo>
                        <a:pt x="32" y="14"/>
                      </a:lnTo>
                      <a:lnTo>
                        <a:pt x="32" y="16"/>
                      </a:lnTo>
                      <a:lnTo>
                        <a:pt x="32" y="19"/>
                      </a:lnTo>
                      <a:lnTo>
                        <a:pt x="34" y="21"/>
                      </a:lnTo>
                      <a:lnTo>
                        <a:pt x="36" y="23"/>
                      </a:lnTo>
                      <a:lnTo>
                        <a:pt x="38" y="22"/>
                      </a:lnTo>
                      <a:lnTo>
                        <a:pt x="40" y="23"/>
                      </a:lnTo>
                      <a:lnTo>
                        <a:pt x="41" y="22"/>
                      </a:lnTo>
                      <a:lnTo>
                        <a:pt x="42" y="23"/>
                      </a:lnTo>
                      <a:lnTo>
                        <a:pt x="43" y="21"/>
                      </a:lnTo>
                      <a:lnTo>
                        <a:pt x="43" y="20"/>
                      </a:lnTo>
                      <a:lnTo>
                        <a:pt x="43" y="19"/>
                      </a:lnTo>
                      <a:lnTo>
                        <a:pt x="42" y="17"/>
                      </a:lnTo>
                      <a:lnTo>
                        <a:pt x="42" y="16"/>
                      </a:lnTo>
                      <a:lnTo>
                        <a:pt x="42" y="15"/>
                      </a:lnTo>
                      <a:lnTo>
                        <a:pt x="44" y="16"/>
                      </a:lnTo>
                      <a:lnTo>
                        <a:pt x="46" y="19"/>
                      </a:lnTo>
                      <a:lnTo>
                        <a:pt x="48" y="20"/>
                      </a:lnTo>
                      <a:lnTo>
                        <a:pt x="48" y="22"/>
                      </a:lnTo>
                      <a:lnTo>
                        <a:pt x="50" y="23"/>
                      </a:lnTo>
                      <a:lnTo>
                        <a:pt x="51" y="26"/>
                      </a:lnTo>
                      <a:lnTo>
                        <a:pt x="51" y="29"/>
                      </a:lnTo>
                      <a:lnTo>
                        <a:pt x="51" y="32"/>
                      </a:lnTo>
                      <a:lnTo>
                        <a:pt x="50" y="34"/>
                      </a:lnTo>
                      <a:lnTo>
                        <a:pt x="50" y="35"/>
                      </a:lnTo>
                      <a:lnTo>
                        <a:pt x="50" y="36"/>
                      </a:lnTo>
                      <a:lnTo>
                        <a:pt x="49" y="38"/>
                      </a:lnTo>
                      <a:lnTo>
                        <a:pt x="49" y="40"/>
                      </a:lnTo>
                      <a:lnTo>
                        <a:pt x="47" y="41"/>
                      </a:lnTo>
                      <a:lnTo>
                        <a:pt x="46" y="43"/>
                      </a:lnTo>
                      <a:lnTo>
                        <a:pt x="45" y="44"/>
                      </a:lnTo>
                      <a:lnTo>
                        <a:pt x="45" y="45"/>
                      </a:lnTo>
                      <a:lnTo>
                        <a:pt x="44" y="48"/>
                      </a:lnTo>
                      <a:lnTo>
                        <a:pt x="44" y="50"/>
                      </a:lnTo>
                      <a:lnTo>
                        <a:pt x="44" y="51"/>
                      </a:lnTo>
                      <a:lnTo>
                        <a:pt x="44" y="54"/>
                      </a:lnTo>
                      <a:lnTo>
                        <a:pt x="45" y="58"/>
                      </a:lnTo>
                      <a:lnTo>
                        <a:pt x="46" y="59"/>
                      </a:lnTo>
                      <a:lnTo>
                        <a:pt x="45" y="61"/>
                      </a:lnTo>
                      <a:lnTo>
                        <a:pt x="45" y="62"/>
                      </a:lnTo>
                      <a:lnTo>
                        <a:pt x="44" y="64"/>
                      </a:lnTo>
                      <a:lnTo>
                        <a:pt x="44" y="65"/>
                      </a:lnTo>
                      <a:lnTo>
                        <a:pt x="42" y="67"/>
                      </a:lnTo>
                      <a:lnTo>
                        <a:pt x="41" y="67"/>
                      </a:lnTo>
                      <a:lnTo>
                        <a:pt x="38" y="68"/>
                      </a:lnTo>
                      <a:lnTo>
                        <a:pt x="36" y="71"/>
                      </a:lnTo>
                      <a:lnTo>
                        <a:pt x="34" y="72"/>
                      </a:lnTo>
                      <a:lnTo>
                        <a:pt x="32" y="73"/>
                      </a:lnTo>
                      <a:lnTo>
                        <a:pt x="29" y="74"/>
                      </a:lnTo>
                      <a:lnTo>
                        <a:pt x="25" y="74"/>
                      </a:lnTo>
                      <a:lnTo>
                        <a:pt x="22" y="74"/>
                      </a:lnTo>
                      <a:lnTo>
                        <a:pt x="20" y="76"/>
                      </a:lnTo>
                      <a:lnTo>
                        <a:pt x="17" y="74"/>
                      </a:lnTo>
                      <a:lnTo>
                        <a:pt x="16" y="74"/>
                      </a:lnTo>
                      <a:lnTo>
                        <a:pt x="15" y="73"/>
                      </a:lnTo>
                      <a:lnTo>
                        <a:pt x="13" y="71"/>
                      </a:lnTo>
                      <a:lnTo>
                        <a:pt x="11" y="70"/>
                      </a:lnTo>
                      <a:lnTo>
                        <a:pt x="9" y="66"/>
                      </a:lnTo>
                      <a:lnTo>
                        <a:pt x="8" y="64"/>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8" name="Freeform 17"/>
                <p:cNvSpPr>
                  <a:spLocks/>
                </p:cNvSpPr>
                <p:nvPr/>
              </p:nvSpPr>
              <p:spPr bwMode="auto">
                <a:xfrm>
                  <a:off x="2451" y="2733"/>
                  <a:ext cx="45" cy="79"/>
                </a:xfrm>
                <a:custGeom>
                  <a:avLst/>
                  <a:gdLst>
                    <a:gd name="T0" fmla="*/ 3 w 45"/>
                    <a:gd name="T1" fmla="*/ 57 h 79"/>
                    <a:gd name="T2" fmla="*/ 1 w 45"/>
                    <a:gd name="T3" fmla="*/ 44 h 79"/>
                    <a:gd name="T4" fmla="*/ 0 w 45"/>
                    <a:gd name="T5" fmla="*/ 36 h 79"/>
                    <a:gd name="T6" fmla="*/ 0 w 45"/>
                    <a:gd name="T7" fmla="*/ 30 h 79"/>
                    <a:gd name="T8" fmla="*/ 2 w 45"/>
                    <a:gd name="T9" fmla="*/ 23 h 79"/>
                    <a:gd name="T10" fmla="*/ 4 w 45"/>
                    <a:gd name="T11" fmla="*/ 19 h 79"/>
                    <a:gd name="T12" fmla="*/ 6 w 45"/>
                    <a:gd name="T13" fmla="*/ 14 h 79"/>
                    <a:gd name="T14" fmla="*/ 6 w 45"/>
                    <a:gd name="T15" fmla="*/ 9 h 79"/>
                    <a:gd name="T16" fmla="*/ 6 w 45"/>
                    <a:gd name="T17" fmla="*/ 6 h 79"/>
                    <a:gd name="T18" fmla="*/ 9 w 45"/>
                    <a:gd name="T19" fmla="*/ 11 h 79"/>
                    <a:gd name="T20" fmla="*/ 11 w 45"/>
                    <a:gd name="T21" fmla="*/ 12 h 79"/>
                    <a:gd name="T22" fmla="*/ 12 w 45"/>
                    <a:gd name="T23" fmla="*/ 9 h 79"/>
                    <a:gd name="T24" fmla="*/ 12 w 45"/>
                    <a:gd name="T25" fmla="*/ 3 h 79"/>
                    <a:gd name="T26" fmla="*/ 11 w 45"/>
                    <a:gd name="T27" fmla="*/ 0 h 79"/>
                    <a:gd name="T28" fmla="*/ 15 w 45"/>
                    <a:gd name="T29" fmla="*/ 1 h 79"/>
                    <a:gd name="T30" fmla="*/ 18 w 45"/>
                    <a:gd name="T31" fmla="*/ 11 h 79"/>
                    <a:gd name="T32" fmla="*/ 18 w 45"/>
                    <a:gd name="T33" fmla="*/ 17 h 79"/>
                    <a:gd name="T34" fmla="*/ 20 w 45"/>
                    <a:gd name="T35" fmla="*/ 11 h 79"/>
                    <a:gd name="T36" fmla="*/ 23 w 45"/>
                    <a:gd name="T37" fmla="*/ 6 h 79"/>
                    <a:gd name="T38" fmla="*/ 27 w 45"/>
                    <a:gd name="T39" fmla="*/ 6 h 79"/>
                    <a:gd name="T40" fmla="*/ 28 w 45"/>
                    <a:gd name="T41" fmla="*/ 11 h 79"/>
                    <a:gd name="T42" fmla="*/ 27 w 45"/>
                    <a:gd name="T43" fmla="*/ 12 h 79"/>
                    <a:gd name="T44" fmla="*/ 26 w 45"/>
                    <a:gd name="T45" fmla="*/ 20 h 79"/>
                    <a:gd name="T46" fmla="*/ 30 w 45"/>
                    <a:gd name="T47" fmla="*/ 23 h 79"/>
                    <a:gd name="T48" fmla="*/ 33 w 45"/>
                    <a:gd name="T49" fmla="*/ 22 h 79"/>
                    <a:gd name="T50" fmla="*/ 35 w 45"/>
                    <a:gd name="T51" fmla="*/ 20 h 79"/>
                    <a:gd name="T52" fmla="*/ 35 w 45"/>
                    <a:gd name="T53" fmla="*/ 15 h 79"/>
                    <a:gd name="T54" fmla="*/ 35 w 45"/>
                    <a:gd name="T55" fmla="*/ 17 h 79"/>
                    <a:gd name="T56" fmla="*/ 39 w 45"/>
                    <a:gd name="T57" fmla="*/ 19 h 79"/>
                    <a:gd name="T58" fmla="*/ 42 w 45"/>
                    <a:gd name="T59" fmla="*/ 27 h 79"/>
                    <a:gd name="T60" fmla="*/ 42 w 45"/>
                    <a:gd name="T61" fmla="*/ 35 h 79"/>
                    <a:gd name="T62" fmla="*/ 41 w 45"/>
                    <a:gd name="T63" fmla="*/ 39 h 79"/>
                    <a:gd name="T64" fmla="*/ 39 w 45"/>
                    <a:gd name="T65" fmla="*/ 42 h 79"/>
                    <a:gd name="T66" fmla="*/ 37 w 45"/>
                    <a:gd name="T67" fmla="*/ 47 h 79"/>
                    <a:gd name="T68" fmla="*/ 37 w 45"/>
                    <a:gd name="T69" fmla="*/ 55 h 79"/>
                    <a:gd name="T70" fmla="*/ 39 w 45"/>
                    <a:gd name="T71" fmla="*/ 63 h 79"/>
                    <a:gd name="T72" fmla="*/ 37 w 45"/>
                    <a:gd name="T73" fmla="*/ 66 h 79"/>
                    <a:gd name="T74" fmla="*/ 33 w 45"/>
                    <a:gd name="T75" fmla="*/ 70 h 79"/>
                    <a:gd name="T76" fmla="*/ 27 w 45"/>
                    <a:gd name="T77" fmla="*/ 74 h 79"/>
                    <a:gd name="T78" fmla="*/ 18 w 45"/>
                    <a:gd name="T79" fmla="*/ 78 h 79"/>
                    <a:gd name="T80" fmla="*/ 13 w 45"/>
                    <a:gd name="T81" fmla="*/ 74 h 79"/>
                    <a:gd name="T82" fmla="*/ 10 w 45"/>
                    <a:gd name="T83" fmla="*/ 73 h 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79"/>
                    <a:gd name="T128" fmla="*/ 45 w 45"/>
                    <a:gd name="T129" fmla="*/ 79 h 7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79">
                      <a:moveTo>
                        <a:pt x="8" y="65"/>
                      </a:moveTo>
                      <a:lnTo>
                        <a:pt x="5" y="62"/>
                      </a:lnTo>
                      <a:lnTo>
                        <a:pt x="3" y="57"/>
                      </a:lnTo>
                      <a:lnTo>
                        <a:pt x="2" y="52"/>
                      </a:lnTo>
                      <a:lnTo>
                        <a:pt x="1" y="47"/>
                      </a:lnTo>
                      <a:lnTo>
                        <a:pt x="1" y="44"/>
                      </a:lnTo>
                      <a:lnTo>
                        <a:pt x="0" y="41"/>
                      </a:lnTo>
                      <a:lnTo>
                        <a:pt x="0" y="39"/>
                      </a:lnTo>
                      <a:lnTo>
                        <a:pt x="0" y="36"/>
                      </a:lnTo>
                      <a:lnTo>
                        <a:pt x="0" y="35"/>
                      </a:lnTo>
                      <a:lnTo>
                        <a:pt x="0" y="33"/>
                      </a:lnTo>
                      <a:lnTo>
                        <a:pt x="0" y="30"/>
                      </a:lnTo>
                      <a:lnTo>
                        <a:pt x="1" y="27"/>
                      </a:lnTo>
                      <a:lnTo>
                        <a:pt x="2" y="25"/>
                      </a:lnTo>
                      <a:lnTo>
                        <a:pt x="2" y="23"/>
                      </a:lnTo>
                      <a:lnTo>
                        <a:pt x="3" y="22"/>
                      </a:lnTo>
                      <a:lnTo>
                        <a:pt x="4" y="20"/>
                      </a:lnTo>
                      <a:lnTo>
                        <a:pt x="4" y="19"/>
                      </a:lnTo>
                      <a:lnTo>
                        <a:pt x="6" y="17"/>
                      </a:lnTo>
                      <a:lnTo>
                        <a:pt x="6" y="15"/>
                      </a:lnTo>
                      <a:lnTo>
                        <a:pt x="6" y="14"/>
                      </a:lnTo>
                      <a:lnTo>
                        <a:pt x="6" y="12"/>
                      </a:lnTo>
                      <a:lnTo>
                        <a:pt x="6" y="11"/>
                      </a:lnTo>
                      <a:lnTo>
                        <a:pt x="6" y="9"/>
                      </a:lnTo>
                      <a:lnTo>
                        <a:pt x="5" y="7"/>
                      </a:lnTo>
                      <a:lnTo>
                        <a:pt x="5" y="4"/>
                      </a:lnTo>
                      <a:lnTo>
                        <a:pt x="6" y="6"/>
                      </a:lnTo>
                      <a:lnTo>
                        <a:pt x="8" y="6"/>
                      </a:lnTo>
                      <a:lnTo>
                        <a:pt x="9" y="9"/>
                      </a:lnTo>
                      <a:lnTo>
                        <a:pt x="9" y="11"/>
                      </a:lnTo>
                      <a:lnTo>
                        <a:pt x="9" y="12"/>
                      </a:lnTo>
                      <a:lnTo>
                        <a:pt x="10" y="12"/>
                      </a:lnTo>
                      <a:lnTo>
                        <a:pt x="11" y="12"/>
                      </a:lnTo>
                      <a:lnTo>
                        <a:pt x="12" y="12"/>
                      </a:lnTo>
                      <a:lnTo>
                        <a:pt x="11" y="11"/>
                      </a:lnTo>
                      <a:lnTo>
                        <a:pt x="12" y="9"/>
                      </a:lnTo>
                      <a:lnTo>
                        <a:pt x="13" y="7"/>
                      </a:lnTo>
                      <a:lnTo>
                        <a:pt x="13" y="6"/>
                      </a:lnTo>
                      <a:lnTo>
                        <a:pt x="12" y="3"/>
                      </a:lnTo>
                      <a:lnTo>
                        <a:pt x="12" y="1"/>
                      </a:lnTo>
                      <a:lnTo>
                        <a:pt x="10" y="1"/>
                      </a:lnTo>
                      <a:lnTo>
                        <a:pt x="11" y="0"/>
                      </a:lnTo>
                      <a:lnTo>
                        <a:pt x="12" y="0"/>
                      </a:lnTo>
                      <a:lnTo>
                        <a:pt x="13" y="1"/>
                      </a:lnTo>
                      <a:lnTo>
                        <a:pt x="15" y="1"/>
                      </a:lnTo>
                      <a:lnTo>
                        <a:pt x="16" y="4"/>
                      </a:lnTo>
                      <a:lnTo>
                        <a:pt x="17" y="7"/>
                      </a:lnTo>
                      <a:lnTo>
                        <a:pt x="18" y="11"/>
                      </a:lnTo>
                      <a:lnTo>
                        <a:pt x="18" y="12"/>
                      </a:lnTo>
                      <a:lnTo>
                        <a:pt x="18" y="15"/>
                      </a:lnTo>
                      <a:lnTo>
                        <a:pt x="18" y="17"/>
                      </a:lnTo>
                      <a:lnTo>
                        <a:pt x="19" y="15"/>
                      </a:lnTo>
                      <a:lnTo>
                        <a:pt x="19" y="11"/>
                      </a:lnTo>
                      <a:lnTo>
                        <a:pt x="20" y="11"/>
                      </a:lnTo>
                      <a:lnTo>
                        <a:pt x="22" y="9"/>
                      </a:lnTo>
                      <a:lnTo>
                        <a:pt x="23" y="9"/>
                      </a:lnTo>
                      <a:lnTo>
                        <a:pt x="23" y="6"/>
                      </a:lnTo>
                      <a:lnTo>
                        <a:pt x="25" y="6"/>
                      </a:lnTo>
                      <a:lnTo>
                        <a:pt x="26" y="6"/>
                      </a:lnTo>
                      <a:lnTo>
                        <a:pt x="27" y="6"/>
                      </a:lnTo>
                      <a:lnTo>
                        <a:pt x="28" y="7"/>
                      </a:lnTo>
                      <a:lnTo>
                        <a:pt x="31" y="9"/>
                      </a:lnTo>
                      <a:lnTo>
                        <a:pt x="28" y="11"/>
                      </a:lnTo>
                      <a:lnTo>
                        <a:pt x="27" y="11"/>
                      </a:lnTo>
                      <a:lnTo>
                        <a:pt x="27" y="12"/>
                      </a:lnTo>
                      <a:lnTo>
                        <a:pt x="26" y="15"/>
                      </a:lnTo>
                      <a:lnTo>
                        <a:pt x="25" y="17"/>
                      </a:lnTo>
                      <a:lnTo>
                        <a:pt x="26" y="20"/>
                      </a:lnTo>
                      <a:lnTo>
                        <a:pt x="26" y="22"/>
                      </a:lnTo>
                      <a:lnTo>
                        <a:pt x="28" y="22"/>
                      </a:lnTo>
                      <a:lnTo>
                        <a:pt x="30" y="23"/>
                      </a:lnTo>
                      <a:lnTo>
                        <a:pt x="31" y="25"/>
                      </a:lnTo>
                      <a:lnTo>
                        <a:pt x="32" y="22"/>
                      </a:lnTo>
                      <a:lnTo>
                        <a:pt x="33" y="22"/>
                      </a:lnTo>
                      <a:lnTo>
                        <a:pt x="34" y="23"/>
                      </a:lnTo>
                      <a:lnTo>
                        <a:pt x="35" y="20"/>
                      </a:lnTo>
                      <a:lnTo>
                        <a:pt x="37" y="19"/>
                      </a:lnTo>
                      <a:lnTo>
                        <a:pt x="35" y="17"/>
                      </a:lnTo>
                      <a:lnTo>
                        <a:pt x="35" y="15"/>
                      </a:lnTo>
                      <a:lnTo>
                        <a:pt x="35" y="17"/>
                      </a:lnTo>
                      <a:lnTo>
                        <a:pt x="38" y="19"/>
                      </a:lnTo>
                      <a:lnTo>
                        <a:pt x="39" y="17"/>
                      </a:lnTo>
                      <a:lnTo>
                        <a:pt x="39" y="19"/>
                      </a:lnTo>
                      <a:lnTo>
                        <a:pt x="40" y="22"/>
                      </a:lnTo>
                      <a:lnTo>
                        <a:pt x="41" y="23"/>
                      </a:lnTo>
                      <a:lnTo>
                        <a:pt x="42" y="27"/>
                      </a:lnTo>
                      <a:lnTo>
                        <a:pt x="42" y="30"/>
                      </a:lnTo>
                      <a:lnTo>
                        <a:pt x="44" y="33"/>
                      </a:lnTo>
                      <a:lnTo>
                        <a:pt x="42" y="35"/>
                      </a:lnTo>
                      <a:lnTo>
                        <a:pt x="42" y="36"/>
                      </a:lnTo>
                      <a:lnTo>
                        <a:pt x="41" y="39"/>
                      </a:lnTo>
                      <a:lnTo>
                        <a:pt x="40" y="41"/>
                      </a:lnTo>
                      <a:lnTo>
                        <a:pt x="39" y="41"/>
                      </a:lnTo>
                      <a:lnTo>
                        <a:pt x="39" y="42"/>
                      </a:lnTo>
                      <a:lnTo>
                        <a:pt x="38" y="46"/>
                      </a:lnTo>
                      <a:lnTo>
                        <a:pt x="37" y="47"/>
                      </a:lnTo>
                      <a:lnTo>
                        <a:pt x="37" y="50"/>
                      </a:lnTo>
                      <a:lnTo>
                        <a:pt x="38" y="52"/>
                      </a:lnTo>
                      <a:lnTo>
                        <a:pt x="37" y="55"/>
                      </a:lnTo>
                      <a:lnTo>
                        <a:pt x="39" y="58"/>
                      </a:lnTo>
                      <a:lnTo>
                        <a:pt x="39" y="60"/>
                      </a:lnTo>
                      <a:lnTo>
                        <a:pt x="39" y="63"/>
                      </a:lnTo>
                      <a:lnTo>
                        <a:pt x="38" y="65"/>
                      </a:lnTo>
                      <a:lnTo>
                        <a:pt x="37" y="66"/>
                      </a:lnTo>
                      <a:lnTo>
                        <a:pt x="37" y="68"/>
                      </a:lnTo>
                      <a:lnTo>
                        <a:pt x="34" y="70"/>
                      </a:lnTo>
                      <a:lnTo>
                        <a:pt x="33" y="70"/>
                      </a:lnTo>
                      <a:lnTo>
                        <a:pt x="31" y="73"/>
                      </a:lnTo>
                      <a:lnTo>
                        <a:pt x="30" y="73"/>
                      </a:lnTo>
                      <a:lnTo>
                        <a:pt x="27" y="74"/>
                      </a:lnTo>
                      <a:lnTo>
                        <a:pt x="24" y="76"/>
                      </a:lnTo>
                      <a:lnTo>
                        <a:pt x="22" y="78"/>
                      </a:lnTo>
                      <a:lnTo>
                        <a:pt x="18" y="78"/>
                      </a:lnTo>
                      <a:lnTo>
                        <a:pt x="17" y="76"/>
                      </a:lnTo>
                      <a:lnTo>
                        <a:pt x="15" y="76"/>
                      </a:lnTo>
                      <a:lnTo>
                        <a:pt x="13" y="74"/>
                      </a:lnTo>
                      <a:lnTo>
                        <a:pt x="11" y="73"/>
                      </a:lnTo>
                      <a:lnTo>
                        <a:pt x="11" y="71"/>
                      </a:lnTo>
                      <a:lnTo>
                        <a:pt x="10" y="73"/>
                      </a:lnTo>
                      <a:lnTo>
                        <a:pt x="9" y="68"/>
                      </a:lnTo>
                      <a:lnTo>
                        <a:pt x="8" y="65"/>
                      </a:lnTo>
                    </a:path>
                  </a:pathLst>
                </a:custGeom>
                <a:solidFill>
                  <a:srgbClr val="4D4D4D">
                    <a:alpha val="50195"/>
                  </a:srgbClr>
                </a:solidFill>
                <a:ln w="9525" cap="rnd">
                  <a:solidFill>
                    <a:schemeClr val="bg2"/>
                  </a:solidFill>
                  <a:round/>
                  <a:headEnd/>
                  <a:tailEnd/>
                </a:ln>
              </p:spPr>
              <p:txBody>
                <a:bodyPr/>
                <a:lstStyle/>
                <a:p>
                  <a:endParaRPr lang="de-DE"/>
                </a:p>
              </p:txBody>
            </p:sp>
          </p:grpSp>
          <p:sp>
            <p:nvSpPr>
              <p:cNvPr id="50273" name="Freeform 18"/>
              <p:cNvSpPr>
                <a:spLocks/>
              </p:cNvSpPr>
              <p:nvPr/>
            </p:nvSpPr>
            <p:spPr bwMode="auto">
              <a:xfrm>
                <a:off x="2213" y="2744"/>
                <a:ext cx="47" cy="77"/>
              </a:xfrm>
              <a:custGeom>
                <a:avLst/>
                <a:gdLst>
                  <a:gd name="T0" fmla="*/ 27 w 47"/>
                  <a:gd name="T1" fmla="*/ 71 h 77"/>
                  <a:gd name="T2" fmla="*/ 22 w 47"/>
                  <a:gd name="T3" fmla="*/ 65 h 77"/>
                  <a:gd name="T4" fmla="*/ 17 w 47"/>
                  <a:gd name="T5" fmla="*/ 59 h 77"/>
                  <a:gd name="T6" fmla="*/ 13 w 47"/>
                  <a:gd name="T7" fmla="*/ 50 h 77"/>
                  <a:gd name="T8" fmla="*/ 13 w 47"/>
                  <a:gd name="T9" fmla="*/ 42 h 77"/>
                  <a:gd name="T10" fmla="*/ 13 w 47"/>
                  <a:gd name="T11" fmla="*/ 35 h 77"/>
                  <a:gd name="T12" fmla="*/ 11 w 47"/>
                  <a:gd name="T13" fmla="*/ 27 h 77"/>
                  <a:gd name="T14" fmla="*/ 8 w 47"/>
                  <a:gd name="T15" fmla="*/ 21 h 77"/>
                  <a:gd name="T16" fmla="*/ 5 w 47"/>
                  <a:gd name="T17" fmla="*/ 19 h 77"/>
                  <a:gd name="T18" fmla="*/ 5 w 47"/>
                  <a:gd name="T19" fmla="*/ 16 h 77"/>
                  <a:gd name="T20" fmla="*/ 6 w 47"/>
                  <a:gd name="T21" fmla="*/ 19 h 77"/>
                  <a:gd name="T22" fmla="*/ 8 w 47"/>
                  <a:gd name="T23" fmla="*/ 19 h 77"/>
                  <a:gd name="T24" fmla="*/ 6 w 47"/>
                  <a:gd name="T25" fmla="*/ 12 h 77"/>
                  <a:gd name="T26" fmla="*/ 3 w 47"/>
                  <a:gd name="T27" fmla="*/ 4 h 77"/>
                  <a:gd name="T28" fmla="*/ 1 w 47"/>
                  <a:gd name="T29" fmla="*/ 2 h 77"/>
                  <a:gd name="T30" fmla="*/ 5 w 47"/>
                  <a:gd name="T31" fmla="*/ 2 h 77"/>
                  <a:gd name="T32" fmla="*/ 10 w 47"/>
                  <a:gd name="T33" fmla="*/ 4 h 77"/>
                  <a:gd name="T34" fmla="*/ 13 w 47"/>
                  <a:gd name="T35" fmla="*/ 8 h 77"/>
                  <a:gd name="T36" fmla="*/ 17 w 47"/>
                  <a:gd name="T37" fmla="*/ 12 h 77"/>
                  <a:gd name="T38" fmla="*/ 17 w 47"/>
                  <a:gd name="T39" fmla="*/ 6 h 77"/>
                  <a:gd name="T40" fmla="*/ 18 w 47"/>
                  <a:gd name="T41" fmla="*/ 2 h 77"/>
                  <a:gd name="T42" fmla="*/ 22 w 47"/>
                  <a:gd name="T43" fmla="*/ 2 h 77"/>
                  <a:gd name="T44" fmla="*/ 25 w 47"/>
                  <a:gd name="T45" fmla="*/ 4 h 77"/>
                  <a:gd name="T46" fmla="*/ 23 w 47"/>
                  <a:gd name="T47" fmla="*/ 6 h 77"/>
                  <a:gd name="T48" fmla="*/ 22 w 47"/>
                  <a:gd name="T49" fmla="*/ 8 h 77"/>
                  <a:gd name="T50" fmla="*/ 22 w 47"/>
                  <a:gd name="T51" fmla="*/ 12 h 77"/>
                  <a:gd name="T52" fmla="*/ 23 w 47"/>
                  <a:gd name="T53" fmla="*/ 16 h 77"/>
                  <a:gd name="T54" fmla="*/ 27 w 47"/>
                  <a:gd name="T55" fmla="*/ 16 h 77"/>
                  <a:gd name="T56" fmla="*/ 28 w 47"/>
                  <a:gd name="T57" fmla="*/ 16 h 77"/>
                  <a:gd name="T58" fmla="*/ 27 w 47"/>
                  <a:gd name="T59" fmla="*/ 10 h 77"/>
                  <a:gd name="T60" fmla="*/ 28 w 47"/>
                  <a:gd name="T61" fmla="*/ 14 h 77"/>
                  <a:gd name="T62" fmla="*/ 32 w 47"/>
                  <a:gd name="T63" fmla="*/ 19 h 77"/>
                  <a:gd name="T64" fmla="*/ 35 w 47"/>
                  <a:gd name="T65" fmla="*/ 25 h 77"/>
                  <a:gd name="T66" fmla="*/ 35 w 47"/>
                  <a:gd name="T67" fmla="*/ 29 h 77"/>
                  <a:gd name="T68" fmla="*/ 35 w 47"/>
                  <a:gd name="T69" fmla="*/ 35 h 77"/>
                  <a:gd name="T70" fmla="*/ 34 w 47"/>
                  <a:gd name="T71" fmla="*/ 40 h 77"/>
                  <a:gd name="T72" fmla="*/ 37 w 47"/>
                  <a:gd name="T73" fmla="*/ 44 h 77"/>
                  <a:gd name="T74" fmla="*/ 39 w 47"/>
                  <a:gd name="T75" fmla="*/ 44 h 77"/>
                  <a:gd name="T76" fmla="*/ 40 w 47"/>
                  <a:gd name="T77" fmla="*/ 42 h 77"/>
                  <a:gd name="T78" fmla="*/ 44 w 47"/>
                  <a:gd name="T79" fmla="*/ 46 h 77"/>
                  <a:gd name="T80" fmla="*/ 44 w 47"/>
                  <a:gd name="T81" fmla="*/ 54 h 77"/>
                  <a:gd name="T82" fmla="*/ 44 w 47"/>
                  <a:gd name="T83" fmla="*/ 61 h 77"/>
                  <a:gd name="T84" fmla="*/ 44 w 47"/>
                  <a:gd name="T85" fmla="*/ 67 h 77"/>
                  <a:gd name="T86" fmla="*/ 42 w 47"/>
                  <a:gd name="T87" fmla="*/ 69 h 77"/>
                  <a:gd name="T88" fmla="*/ 40 w 47"/>
                  <a:gd name="T89" fmla="*/ 73 h 77"/>
                  <a:gd name="T90" fmla="*/ 34 w 47"/>
                  <a:gd name="T91" fmla="*/ 73 h 77"/>
                  <a:gd name="T92" fmla="*/ 30 w 47"/>
                  <a:gd name="T93" fmla="*/ 76 h 7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7"/>
                  <a:gd name="T142" fmla="*/ 0 h 77"/>
                  <a:gd name="T143" fmla="*/ 47 w 47"/>
                  <a:gd name="T144" fmla="*/ 77 h 7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7" h="77">
                    <a:moveTo>
                      <a:pt x="30" y="76"/>
                    </a:moveTo>
                    <a:lnTo>
                      <a:pt x="27" y="73"/>
                    </a:lnTo>
                    <a:lnTo>
                      <a:pt x="27" y="71"/>
                    </a:lnTo>
                    <a:lnTo>
                      <a:pt x="25" y="71"/>
                    </a:lnTo>
                    <a:lnTo>
                      <a:pt x="22" y="69"/>
                    </a:lnTo>
                    <a:lnTo>
                      <a:pt x="22" y="65"/>
                    </a:lnTo>
                    <a:lnTo>
                      <a:pt x="18" y="63"/>
                    </a:lnTo>
                    <a:lnTo>
                      <a:pt x="18" y="59"/>
                    </a:lnTo>
                    <a:lnTo>
                      <a:pt x="17" y="59"/>
                    </a:lnTo>
                    <a:lnTo>
                      <a:pt x="15" y="54"/>
                    </a:lnTo>
                    <a:lnTo>
                      <a:pt x="15" y="52"/>
                    </a:lnTo>
                    <a:lnTo>
                      <a:pt x="13" y="50"/>
                    </a:lnTo>
                    <a:lnTo>
                      <a:pt x="13" y="46"/>
                    </a:lnTo>
                    <a:lnTo>
                      <a:pt x="13" y="44"/>
                    </a:lnTo>
                    <a:lnTo>
                      <a:pt x="13" y="42"/>
                    </a:lnTo>
                    <a:lnTo>
                      <a:pt x="13" y="40"/>
                    </a:lnTo>
                    <a:lnTo>
                      <a:pt x="13" y="35"/>
                    </a:lnTo>
                    <a:lnTo>
                      <a:pt x="11" y="31"/>
                    </a:lnTo>
                    <a:lnTo>
                      <a:pt x="11" y="29"/>
                    </a:lnTo>
                    <a:lnTo>
                      <a:pt x="11" y="27"/>
                    </a:lnTo>
                    <a:lnTo>
                      <a:pt x="10" y="25"/>
                    </a:lnTo>
                    <a:lnTo>
                      <a:pt x="10" y="23"/>
                    </a:lnTo>
                    <a:lnTo>
                      <a:pt x="8" y="21"/>
                    </a:lnTo>
                    <a:lnTo>
                      <a:pt x="5" y="21"/>
                    </a:lnTo>
                    <a:lnTo>
                      <a:pt x="5" y="19"/>
                    </a:lnTo>
                    <a:lnTo>
                      <a:pt x="5" y="16"/>
                    </a:lnTo>
                    <a:lnTo>
                      <a:pt x="6" y="16"/>
                    </a:lnTo>
                    <a:lnTo>
                      <a:pt x="6" y="19"/>
                    </a:lnTo>
                    <a:lnTo>
                      <a:pt x="10" y="21"/>
                    </a:lnTo>
                    <a:lnTo>
                      <a:pt x="11" y="23"/>
                    </a:lnTo>
                    <a:lnTo>
                      <a:pt x="8" y="19"/>
                    </a:lnTo>
                    <a:lnTo>
                      <a:pt x="8" y="16"/>
                    </a:lnTo>
                    <a:lnTo>
                      <a:pt x="8" y="14"/>
                    </a:lnTo>
                    <a:lnTo>
                      <a:pt x="6" y="12"/>
                    </a:lnTo>
                    <a:lnTo>
                      <a:pt x="6" y="8"/>
                    </a:lnTo>
                    <a:lnTo>
                      <a:pt x="3" y="8"/>
                    </a:lnTo>
                    <a:lnTo>
                      <a:pt x="3" y="4"/>
                    </a:lnTo>
                    <a:lnTo>
                      <a:pt x="0" y="4"/>
                    </a:lnTo>
                    <a:lnTo>
                      <a:pt x="1" y="2"/>
                    </a:lnTo>
                    <a:lnTo>
                      <a:pt x="3" y="2"/>
                    </a:lnTo>
                    <a:lnTo>
                      <a:pt x="5" y="2"/>
                    </a:lnTo>
                    <a:lnTo>
                      <a:pt x="6" y="0"/>
                    </a:lnTo>
                    <a:lnTo>
                      <a:pt x="8" y="2"/>
                    </a:lnTo>
                    <a:lnTo>
                      <a:pt x="10" y="4"/>
                    </a:lnTo>
                    <a:lnTo>
                      <a:pt x="10" y="6"/>
                    </a:lnTo>
                    <a:lnTo>
                      <a:pt x="13" y="8"/>
                    </a:lnTo>
                    <a:lnTo>
                      <a:pt x="15" y="12"/>
                    </a:lnTo>
                    <a:lnTo>
                      <a:pt x="17" y="14"/>
                    </a:lnTo>
                    <a:lnTo>
                      <a:pt x="17" y="12"/>
                    </a:lnTo>
                    <a:lnTo>
                      <a:pt x="15" y="10"/>
                    </a:lnTo>
                    <a:lnTo>
                      <a:pt x="17" y="8"/>
                    </a:lnTo>
                    <a:lnTo>
                      <a:pt x="17" y="6"/>
                    </a:lnTo>
                    <a:lnTo>
                      <a:pt x="17" y="4"/>
                    </a:lnTo>
                    <a:lnTo>
                      <a:pt x="18" y="2"/>
                    </a:lnTo>
                    <a:lnTo>
                      <a:pt x="20" y="2"/>
                    </a:lnTo>
                    <a:lnTo>
                      <a:pt x="22" y="2"/>
                    </a:lnTo>
                    <a:lnTo>
                      <a:pt x="22" y="4"/>
                    </a:lnTo>
                    <a:lnTo>
                      <a:pt x="25" y="4"/>
                    </a:lnTo>
                    <a:lnTo>
                      <a:pt x="23" y="6"/>
                    </a:lnTo>
                    <a:lnTo>
                      <a:pt x="22" y="8"/>
                    </a:lnTo>
                    <a:lnTo>
                      <a:pt x="22" y="10"/>
                    </a:lnTo>
                    <a:lnTo>
                      <a:pt x="20" y="10"/>
                    </a:lnTo>
                    <a:lnTo>
                      <a:pt x="22" y="12"/>
                    </a:lnTo>
                    <a:lnTo>
                      <a:pt x="22" y="14"/>
                    </a:lnTo>
                    <a:lnTo>
                      <a:pt x="23" y="14"/>
                    </a:lnTo>
                    <a:lnTo>
                      <a:pt x="23" y="16"/>
                    </a:lnTo>
                    <a:lnTo>
                      <a:pt x="25" y="19"/>
                    </a:lnTo>
                    <a:lnTo>
                      <a:pt x="27" y="16"/>
                    </a:lnTo>
                    <a:lnTo>
                      <a:pt x="27" y="19"/>
                    </a:lnTo>
                    <a:lnTo>
                      <a:pt x="28" y="16"/>
                    </a:lnTo>
                    <a:lnTo>
                      <a:pt x="27" y="14"/>
                    </a:lnTo>
                    <a:lnTo>
                      <a:pt x="27" y="12"/>
                    </a:lnTo>
                    <a:lnTo>
                      <a:pt x="27" y="10"/>
                    </a:lnTo>
                    <a:lnTo>
                      <a:pt x="27" y="12"/>
                    </a:lnTo>
                    <a:lnTo>
                      <a:pt x="28" y="12"/>
                    </a:lnTo>
                    <a:lnTo>
                      <a:pt x="28" y="14"/>
                    </a:lnTo>
                    <a:lnTo>
                      <a:pt x="30" y="14"/>
                    </a:lnTo>
                    <a:lnTo>
                      <a:pt x="32" y="16"/>
                    </a:lnTo>
                    <a:lnTo>
                      <a:pt x="32" y="19"/>
                    </a:lnTo>
                    <a:lnTo>
                      <a:pt x="32" y="21"/>
                    </a:lnTo>
                    <a:lnTo>
                      <a:pt x="34" y="23"/>
                    </a:lnTo>
                    <a:lnTo>
                      <a:pt x="35" y="25"/>
                    </a:lnTo>
                    <a:lnTo>
                      <a:pt x="35" y="27"/>
                    </a:lnTo>
                    <a:lnTo>
                      <a:pt x="37" y="29"/>
                    </a:lnTo>
                    <a:lnTo>
                      <a:pt x="35" y="29"/>
                    </a:lnTo>
                    <a:lnTo>
                      <a:pt x="35" y="31"/>
                    </a:lnTo>
                    <a:lnTo>
                      <a:pt x="34" y="33"/>
                    </a:lnTo>
                    <a:lnTo>
                      <a:pt x="35" y="35"/>
                    </a:lnTo>
                    <a:lnTo>
                      <a:pt x="34" y="38"/>
                    </a:lnTo>
                    <a:lnTo>
                      <a:pt x="34" y="40"/>
                    </a:lnTo>
                    <a:lnTo>
                      <a:pt x="35" y="42"/>
                    </a:lnTo>
                    <a:lnTo>
                      <a:pt x="37" y="44"/>
                    </a:lnTo>
                    <a:lnTo>
                      <a:pt x="39" y="44"/>
                    </a:lnTo>
                    <a:lnTo>
                      <a:pt x="40" y="42"/>
                    </a:lnTo>
                    <a:lnTo>
                      <a:pt x="40" y="40"/>
                    </a:lnTo>
                    <a:lnTo>
                      <a:pt x="40" y="42"/>
                    </a:lnTo>
                    <a:lnTo>
                      <a:pt x="42" y="44"/>
                    </a:lnTo>
                    <a:lnTo>
                      <a:pt x="44" y="44"/>
                    </a:lnTo>
                    <a:lnTo>
                      <a:pt x="44" y="46"/>
                    </a:lnTo>
                    <a:lnTo>
                      <a:pt x="46" y="50"/>
                    </a:lnTo>
                    <a:lnTo>
                      <a:pt x="44" y="52"/>
                    </a:lnTo>
                    <a:lnTo>
                      <a:pt x="44" y="54"/>
                    </a:lnTo>
                    <a:lnTo>
                      <a:pt x="46" y="57"/>
                    </a:lnTo>
                    <a:lnTo>
                      <a:pt x="46" y="59"/>
                    </a:lnTo>
                    <a:lnTo>
                      <a:pt x="44" y="61"/>
                    </a:lnTo>
                    <a:lnTo>
                      <a:pt x="46" y="65"/>
                    </a:lnTo>
                    <a:lnTo>
                      <a:pt x="44" y="67"/>
                    </a:lnTo>
                    <a:lnTo>
                      <a:pt x="44" y="69"/>
                    </a:lnTo>
                    <a:lnTo>
                      <a:pt x="42" y="69"/>
                    </a:lnTo>
                    <a:lnTo>
                      <a:pt x="42" y="71"/>
                    </a:lnTo>
                    <a:lnTo>
                      <a:pt x="40" y="73"/>
                    </a:lnTo>
                    <a:lnTo>
                      <a:pt x="39" y="73"/>
                    </a:lnTo>
                    <a:lnTo>
                      <a:pt x="35" y="71"/>
                    </a:lnTo>
                    <a:lnTo>
                      <a:pt x="34" y="73"/>
                    </a:lnTo>
                    <a:lnTo>
                      <a:pt x="32" y="73"/>
                    </a:lnTo>
                    <a:lnTo>
                      <a:pt x="30" y="76"/>
                    </a:lnTo>
                  </a:path>
                </a:pathLst>
              </a:custGeom>
              <a:solidFill>
                <a:srgbClr val="4D4D4D">
                  <a:alpha val="50195"/>
                </a:srgbClr>
              </a:solidFill>
              <a:ln w="9525" cap="rnd">
                <a:solidFill>
                  <a:schemeClr val="bg2"/>
                </a:solidFill>
                <a:round/>
                <a:headEnd/>
                <a:tailEnd/>
              </a:ln>
            </p:spPr>
            <p:txBody>
              <a:bodyPr/>
              <a:lstStyle/>
              <a:p>
                <a:endParaRPr lang="de-DE"/>
              </a:p>
            </p:txBody>
          </p:sp>
          <p:sp>
            <p:nvSpPr>
              <p:cNvPr id="50274" name="Freeform 19"/>
              <p:cNvSpPr>
                <a:spLocks/>
              </p:cNvSpPr>
              <p:nvPr/>
            </p:nvSpPr>
            <p:spPr bwMode="auto">
              <a:xfrm>
                <a:off x="2296" y="2730"/>
                <a:ext cx="52" cy="78"/>
              </a:xfrm>
              <a:custGeom>
                <a:avLst/>
                <a:gdLst>
                  <a:gd name="T0" fmla="*/ 7 w 52"/>
                  <a:gd name="T1" fmla="*/ 69 h 78"/>
                  <a:gd name="T2" fmla="*/ 4 w 52"/>
                  <a:gd name="T3" fmla="*/ 59 h 78"/>
                  <a:gd name="T4" fmla="*/ 3 w 52"/>
                  <a:gd name="T5" fmla="*/ 53 h 78"/>
                  <a:gd name="T6" fmla="*/ 4 w 52"/>
                  <a:gd name="T7" fmla="*/ 47 h 78"/>
                  <a:gd name="T8" fmla="*/ 3 w 52"/>
                  <a:gd name="T9" fmla="*/ 42 h 78"/>
                  <a:gd name="T10" fmla="*/ 1 w 52"/>
                  <a:gd name="T11" fmla="*/ 34 h 78"/>
                  <a:gd name="T12" fmla="*/ 2 w 52"/>
                  <a:gd name="T13" fmla="*/ 33 h 78"/>
                  <a:gd name="T14" fmla="*/ 7 w 52"/>
                  <a:gd name="T15" fmla="*/ 38 h 78"/>
                  <a:gd name="T16" fmla="*/ 2 w 52"/>
                  <a:gd name="T17" fmla="*/ 19 h 78"/>
                  <a:gd name="T18" fmla="*/ 1 w 52"/>
                  <a:gd name="T19" fmla="*/ 13 h 78"/>
                  <a:gd name="T20" fmla="*/ 4 w 52"/>
                  <a:gd name="T21" fmla="*/ 15 h 78"/>
                  <a:gd name="T22" fmla="*/ 5 w 52"/>
                  <a:gd name="T23" fmla="*/ 13 h 78"/>
                  <a:gd name="T24" fmla="*/ 5 w 52"/>
                  <a:gd name="T25" fmla="*/ 9 h 78"/>
                  <a:gd name="T26" fmla="*/ 6 w 52"/>
                  <a:gd name="T27" fmla="*/ 1 h 78"/>
                  <a:gd name="T28" fmla="*/ 10 w 52"/>
                  <a:gd name="T29" fmla="*/ 7 h 78"/>
                  <a:gd name="T30" fmla="*/ 12 w 52"/>
                  <a:gd name="T31" fmla="*/ 10 h 78"/>
                  <a:gd name="T32" fmla="*/ 15 w 52"/>
                  <a:gd name="T33" fmla="*/ 14 h 78"/>
                  <a:gd name="T34" fmla="*/ 18 w 52"/>
                  <a:gd name="T35" fmla="*/ 14 h 78"/>
                  <a:gd name="T36" fmla="*/ 21 w 52"/>
                  <a:gd name="T37" fmla="*/ 11 h 78"/>
                  <a:gd name="T38" fmla="*/ 23 w 52"/>
                  <a:gd name="T39" fmla="*/ 9 h 78"/>
                  <a:gd name="T40" fmla="*/ 22 w 52"/>
                  <a:gd name="T41" fmla="*/ 3 h 78"/>
                  <a:gd name="T42" fmla="*/ 23 w 52"/>
                  <a:gd name="T43" fmla="*/ 0 h 78"/>
                  <a:gd name="T44" fmla="*/ 26 w 52"/>
                  <a:gd name="T45" fmla="*/ 6 h 78"/>
                  <a:gd name="T46" fmla="*/ 26 w 52"/>
                  <a:gd name="T47" fmla="*/ 14 h 78"/>
                  <a:gd name="T48" fmla="*/ 25 w 52"/>
                  <a:gd name="T49" fmla="*/ 22 h 78"/>
                  <a:gd name="T50" fmla="*/ 22 w 52"/>
                  <a:gd name="T51" fmla="*/ 27 h 78"/>
                  <a:gd name="T52" fmla="*/ 23 w 52"/>
                  <a:gd name="T53" fmla="*/ 29 h 78"/>
                  <a:gd name="T54" fmla="*/ 27 w 52"/>
                  <a:gd name="T55" fmla="*/ 23 h 78"/>
                  <a:gd name="T56" fmla="*/ 31 w 52"/>
                  <a:gd name="T57" fmla="*/ 21 h 78"/>
                  <a:gd name="T58" fmla="*/ 35 w 52"/>
                  <a:gd name="T59" fmla="*/ 22 h 78"/>
                  <a:gd name="T60" fmla="*/ 33 w 52"/>
                  <a:gd name="T61" fmla="*/ 30 h 78"/>
                  <a:gd name="T62" fmla="*/ 32 w 52"/>
                  <a:gd name="T63" fmla="*/ 35 h 78"/>
                  <a:gd name="T64" fmla="*/ 33 w 52"/>
                  <a:gd name="T65" fmla="*/ 37 h 78"/>
                  <a:gd name="T66" fmla="*/ 34 w 52"/>
                  <a:gd name="T67" fmla="*/ 38 h 78"/>
                  <a:gd name="T68" fmla="*/ 38 w 52"/>
                  <a:gd name="T69" fmla="*/ 39 h 78"/>
                  <a:gd name="T70" fmla="*/ 39 w 52"/>
                  <a:gd name="T71" fmla="*/ 37 h 78"/>
                  <a:gd name="T72" fmla="*/ 38 w 52"/>
                  <a:gd name="T73" fmla="*/ 31 h 78"/>
                  <a:gd name="T74" fmla="*/ 40 w 52"/>
                  <a:gd name="T75" fmla="*/ 30 h 78"/>
                  <a:gd name="T76" fmla="*/ 43 w 52"/>
                  <a:gd name="T77" fmla="*/ 38 h 78"/>
                  <a:gd name="T78" fmla="*/ 43 w 52"/>
                  <a:gd name="T79" fmla="*/ 46 h 78"/>
                  <a:gd name="T80" fmla="*/ 46 w 52"/>
                  <a:gd name="T81" fmla="*/ 50 h 78"/>
                  <a:gd name="T82" fmla="*/ 48 w 52"/>
                  <a:gd name="T83" fmla="*/ 46 h 78"/>
                  <a:gd name="T84" fmla="*/ 50 w 52"/>
                  <a:gd name="T85" fmla="*/ 39 h 78"/>
                  <a:gd name="T86" fmla="*/ 51 w 52"/>
                  <a:gd name="T87" fmla="*/ 47 h 78"/>
                  <a:gd name="T88" fmla="*/ 50 w 52"/>
                  <a:gd name="T89" fmla="*/ 54 h 78"/>
                  <a:gd name="T90" fmla="*/ 49 w 52"/>
                  <a:gd name="T91" fmla="*/ 62 h 78"/>
                  <a:gd name="T92" fmla="*/ 48 w 52"/>
                  <a:gd name="T93" fmla="*/ 66 h 78"/>
                  <a:gd name="T94" fmla="*/ 47 w 52"/>
                  <a:gd name="T95" fmla="*/ 74 h 78"/>
                  <a:gd name="T96" fmla="*/ 43 w 52"/>
                  <a:gd name="T97" fmla="*/ 77 h 78"/>
                  <a:gd name="T98" fmla="*/ 38 w 52"/>
                  <a:gd name="T99" fmla="*/ 75 h 78"/>
                  <a:gd name="T100" fmla="*/ 35 w 52"/>
                  <a:gd name="T101" fmla="*/ 73 h 78"/>
                  <a:gd name="T102" fmla="*/ 31 w 52"/>
                  <a:gd name="T103" fmla="*/ 71 h 78"/>
                  <a:gd name="T104" fmla="*/ 26 w 52"/>
                  <a:gd name="T105" fmla="*/ 73 h 78"/>
                  <a:gd name="T106" fmla="*/ 23 w 52"/>
                  <a:gd name="T107" fmla="*/ 70 h 78"/>
                  <a:gd name="T108" fmla="*/ 18 w 52"/>
                  <a:gd name="T109" fmla="*/ 74 h 78"/>
                  <a:gd name="T110" fmla="*/ 11 w 52"/>
                  <a:gd name="T111" fmla="*/ 73 h 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2"/>
                  <a:gd name="T169" fmla="*/ 0 h 78"/>
                  <a:gd name="T170" fmla="*/ 52 w 52"/>
                  <a:gd name="T171" fmla="*/ 78 h 7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2" h="78">
                    <a:moveTo>
                      <a:pt x="9" y="71"/>
                    </a:moveTo>
                    <a:lnTo>
                      <a:pt x="7" y="69"/>
                    </a:lnTo>
                    <a:lnTo>
                      <a:pt x="5" y="65"/>
                    </a:lnTo>
                    <a:lnTo>
                      <a:pt x="4" y="59"/>
                    </a:lnTo>
                    <a:lnTo>
                      <a:pt x="2" y="57"/>
                    </a:lnTo>
                    <a:lnTo>
                      <a:pt x="3" y="53"/>
                    </a:lnTo>
                    <a:lnTo>
                      <a:pt x="5" y="50"/>
                    </a:lnTo>
                    <a:lnTo>
                      <a:pt x="4" y="47"/>
                    </a:lnTo>
                    <a:lnTo>
                      <a:pt x="3" y="45"/>
                    </a:lnTo>
                    <a:lnTo>
                      <a:pt x="3" y="42"/>
                    </a:lnTo>
                    <a:lnTo>
                      <a:pt x="2" y="38"/>
                    </a:lnTo>
                    <a:lnTo>
                      <a:pt x="1" y="34"/>
                    </a:lnTo>
                    <a:lnTo>
                      <a:pt x="0" y="30"/>
                    </a:lnTo>
                    <a:lnTo>
                      <a:pt x="2" y="33"/>
                    </a:lnTo>
                    <a:lnTo>
                      <a:pt x="6" y="37"/>
                    </a:lnTo>
                    <a:lnTo>
                      <a:pt x="7" y="38"/>
                    </a:lnTo>
                    <a:lnTo>
                      <a:pt x="5" y="27"/>
                    </a:lnTo>
                    <a:lnTo>
                      <a:pt x="2" y="19"/>
                    </a:lnTo>
                    <a:lnTo>
                      <a:pt x="0" y="11"/>
                    </a:lnTo>
                    <a:lnTo>
                      <a:pt x="1" y="13"/>
                    </a:lnTo>
                    <a:lnTo>
                      <a:pt x="3" y="13"/>
                    </a:lnTo>
                    <a:lnTo>
                      <a:pt x="4" y="15"/>
                    </a:lnTo>
                    <a:lnTo>
                      <a:pt x="6" y="17"/>
                    </a:lnTo>
                    <a:lnTo>
                      <a:pt x="5" y="13"/>
                    </a:lnTo>
                    <a:lnTo>
                      <a:pt x="5" y="11"/>
                    </a:lnTo>
                    <a:lnTo>
                      <a:pt x="5" y="9"/>
                    </a:lnTo>
                    <a:lnTo>
                      <a:pt x="5" y="6"/>
                    </a:lnTo>
                    <a:lnTo>
                      <a:pt x="6" y="1"/>
                    </a:lnTo>
                    <a:lnTo>
                      <a:pt x="8" y="5"/>
                    </a:lnTo>
                    <a:lnTo>
                      <a:pt x="10" y="7"/>
                    </a:lnTo>
                    <a:lnTo>
                      <a:pt x="11" y="10"/>
                    </a:lnTo>
                    <a:lnTo>
                      <a:pt x="12" y="10"/>
                    </a:lnTo>
                    <a:lnTo>
                      <a:pt x="14" y="14"/>
                    </a:lnTo>
                    <a:lnTo>
                      <a:pt x="15" y="14"/>
                    </a:lnTo>
                    <a:lnTo>
                      <a:pt x="16" y="15"/>
                    </a:lnTo>
                    <a:lnTo>
                      <a:pt x="18" y="14"/>
                    </a:lnTo>
                    <a:lnTo>
                      <a:pt x="19" y="14"/>
                    </a:lnTo>
                    <a:lnTo>
                      <a:pt x="21" y="11"/>
                    </a:lnTo>
                    <a:lnTo>
                      <a:pt x="21" y="10"/>
                    </a:lnTo>
                    <a:lnTo>
                      <a:pt x="23" y="9"/>
                    </a:lnTo>
                    <a:lnTo>
                      <a:pt x="21" y="6"/>
                    </a:lnTo>
                    <a:lnTo>
                      <a:pt x="22" y="3"/>
                    </a:lnTo>
                    <a:lnTo>
                      <a:pt x="22" y="1"/>
                    </a:lnTo>
                    <a:lnTo>
                      <a:pt x="23" y="0"/>
                    </a:lnTo>
                    <a:lnTo>
                      <a:pt x="24" y="2"/>
                    </a:lnTo>
                    <a:lnTo>
                      <a:pt x="26" y="6"/>
                    </a:lnTo>
                    <a:lnTo>
                      <a:pt x="26" y="9"/>
                    </a:lnTo>
                    <a:lnTo>
                      <a:pt x="26" y="14"/>
                    </a:lnTo>
                    <a:lnTo>
                      <a:pt x="26" y="18"/>
                    </a:lnTo>
                    <a:lnTo>
                      <a:pt x="25" y="22"/>
                    </a:lnTo>
                    <a:lnTo>
                      <a:pt x="23" y="25"/>
                    </a:lnTo>
                    <a:lnTo>
                      <a:pt x="22" y="27"/>
                    </a:lnTo>
                    <a:lnTo>
                      <a:pt x="21" y="31"/>
                    </a:lnTo>
                    <a:lnTo>
                      <a:pt x="23" y="29"/>
                    </a:lnTo>
                    <a:lnTo>
                      <a:pt x="25" y="23"/>
                    </a:lnTo>
                    <a:lnTo>
                      <a:pt x="27" y="23"/>
                    </a:lnTo>
                    <a:lnTo>
                      <a:pt x="29" y="21"/>
                    </a:lnTo>
                    <a:lnTo>
                      <a:pt x="31" y="21"/>
                    </a:lnTo>
                    <a:lnTo>
                      <a:pt x="34" y="18"/>
                    </a:lnTo>
                    <a:lnTo>
                      <a:pt x="35" y="22"/>
                    </a:lnTo>
                    <a:lnTo>
                      <a:pt x="34" y="27"/>
                    </a:lnTo>
                    <a:lnTo>
                      <a:pt x="33" y="30"/>
                    </a:lnTo>
                    <a:lnTo>
                      <a:pt x="33" y="33"/>
                    </a:lnTo>
                    <a:lnTo>
                      <a:pt x="32" y="35"/>
                    </a:lnTo>
                    <a:lnTo>
                      <a:pt x="33" y="37"/>
                    </a:lnTo>
                    <a:lnTo>
                      <a:pt x="33" y="38"/>
                    </a:lnTo>
                    <a:lnTo>
                      <a:pt x="34" y="38"/>
                    </a:lnTo>
                    <a:lnTo>
                      <a:pt x="36" y="39"/>
                    </a:lnTo>
                    <a:lnTo>
                      <a:pt x="38" y="39"/>
                    </a:lnTo>
                    <a:lnTo>
                      <a:pt x="39" y="39"/>
                    </a:lnTo>
                    <a:lnTo>
                      <a:pt x="39" y="37"/>
                    </a:lnTo>
                    <a:lnTo>
                      <a:pt x="39" y="34"/>
                    </a:lnTo>
                    <a:lnTo>
                      <a:pt x="38" y="31"/>
                    </a:lnTo>
                    <a:lnTo>
                      <a:pt x="39" y="26"/>
                    </a:lnTo>
                    <a:lnTo>
                      <a:pt x="40" y="30"/>
                    </a:lnTo>
                    <a:lnTo>
                      <a:pt x="43" y="34"/>
                    </a:lnTo>
                    <a:lnTo>
                      <a:pt x="43" y="38"/>
                    </a:lnTo>
                    <a:lnTo>
                      <a:pt x="42" y="41"/>
                    </a:lnTo>
                    <a:lnTo>
                      <a:pt x="43" y="46"/>
                    </a:lnTo>
                    <a:lnTo>
                      <a:pt x="44" y="51"/>
                    </a:lnTo>
                    <a:lnTo>
                      <a:pt x="46" y="50"/>
                    </a:lnTo>
                    <a:lnTo>
                      <a:pt x="48" y="49"/>
                    </a:lnTo>
                    <a:lnTo>
                      <a:pt x="48" y="46"/>
                    </a:lnTo>
                    <a:lnTo>
                      <a:pt x="49" y="45"/>
                    </a:lnTo>
                    <a:lnTo>
                      <a:pt x="50" y="39"/>
                    </a:lnTo>
                    <a:lnTo>
                      <a:pt x="51" y="42"/>
                    </a:lnTo>
                    <a:lnTo>
                      <a:pt x="51" y="47"/>
                    </a:lnTo>
                    <a:lnTo>
                      <a:pt x="51" y="51"/>
                    </a:lnTo>
                    <a:lnTo>
                      <a:pt x="50" y="54"/>
                    </a:lnTo>
                    <a:lnTo>
                      <a:pt x="51" y="57"/>
                    </a:lnTo>
                    <a:lnTo>
                      <a:pt x="49" y="62"/>
                    </a:lnTo>
                    <a:lnTo>
                      <a:pt x="49" y="63"/>
                    </a:lnTo>
                    <a:lnTo>
                      <a:pt x="48" y="66"/>
                    </a:lnTo>
                    <a:lnTo>
                      <a:pt x="49" y="73"/>
                    </a:lnTo>
                    <a:lnTo>
                      <a:pt x="47" y="74"/>
                    </a:lnTo>
                    <a:lnTo>
                      <a:pt x="45" y="75"/>
                    </a:lnTo>
                    <a:lnTo>
                      <a:pt x="43" y="77"/>
                    </a:lnTo>
                    <a:lnTo>
                      <a:pt x="41" y="75"/>
                    </a:lnTo>
                    <a:lnTo>
                      <a:pt x="38" y="75"/>
                    </a:lnTo>
                    <a:lnTo>
                      <a:pt x="36" y="75"/>
                    </a:lnTo>
                    <a:lnTo>
                      <a:pt x="35" y="73"/>
                    </a:lnTo>
                    <a:lnTo>
                      <a:pt x="33" y="70"/>
                    </a:lnTo>
                    <a:lnTo>
                      <a:pt x="31" y="71"/>
                    </a:lnTo>
                    <a:lnTo>
                      <a:pt x="29" y="73"/>
                    </a:lnTo>
                    <a:lnTo>
                      <a:pt x="26" y="73"/>
                    </a:lnTo>
                    <a:lnTo>
                      <a:pt x="25" y="70"/>
                    </a:lnTo>
                    <a:lnTo>
                      <a:pt x="23" y="70"/>
                    </a:lnTo>
                    <a:lnTo>
                      <a:pt x="20" y="73"/>
                    </a:lnTo>
                    <a:lnTo>
                      <a:pt x="18" y="74"/>
                    </a:lnTo>
                    <a:lnTo>
                      <a:pt x="14" y="74"/>
                    </a:lnTo>
                    <a:lnTo>
                      <a:pt x="11" y="73"/>
                    </a:lnTo>
                    <a:lnTo>
                      <a:pt x="9" y="71"/>
                    </a:lnTo>
                  </a:path>
                </a:pathLst>
              </a:custGeom>
              <a:solidFill>
                <a:srgbClr val="4D4D4D">
                  <a:alpha val="50195"/>
                </a:srgbClr>
              </a:solidFill>
              <a:ln w="9525" cap="rnd">
                <a:solidFill>
                  <a:schemeClr val="bg2"/>
                </a:solidFill>
                <a:round/>
                <a:headEnd/>
                <a:tailEnd/>
              </a:ln>
            </p:spPr>
            <p:txBody>
              <a:bodyPr/>
              <a:lstStyle/>
              <a:p>
                <a:endParaRPr lang="de-DE"/>
              </a:p>
            </p:txBody>
          </p:sp>
        </p:grpSp>
        <p:grpSp>
          <p:nvGrpSpPr>
            <p:cNvPr id="5" name="Group 20"/>
            <p:cNvGrpSpPr>
              <a:grpSpLocks/>
            </p:cNvGrpSpPr>
            <p:nvPr/>
          </p:nvGrpSpPr>
          <p:grpSpPr bwMode="auto">
            <a:xfrm>
              <a:off x="2099" y="2670"/>
              <a:ext cx="393" cy="259"/>
              <a:chOff x="2099" y="2670"/>
              <a:chExt cx="393" cy="259"/>
            </a:xfrm>
          </p:grpSpPr>
          <p:sp>
            <p:nvSpPr>
              <p:cNvPr id="50251" name="Freeform 21"/>
              <p:cNvSpPr>
                <a:spLocks/>
              </p:cNvSpPr>
              <p:nvPr/>
            </p:nvSpPr>
            <p:spPr bwMode="auto">
              <a:xfrm>
                <a:off x="2401" y="2697"/>
                <a:ext cx="88" cy="109"/>
              </a:xfrm>
              <a:custGeom>
                <a:avLst/>
                <a:gdLst>
                  <a:gd name="T0" fmla="*/ 7 w 88"/>
                  <a:gd name="T1" fmla="*/ 54 h 109"/>
                  <a:gd name="T2" fmla="*/ 13 w 88"/>
                  <a:gd name="T3" fmla="*/ 69 h 109"/>
                  <a:gd name="T4" fmla="*/ 20 w 88"/>
                  <a:gd name="T5" fmla="*/ 81 h 109"/>
                  <a:gd name="T6" fmla="*/ 28 w 88"/>
                  <a:gd name="T7" fmla="*/ 88 h 109"/>
                  <a:gd name="T8" fmla="*/ 37 w 88"/>
                  <a:gd name="T9" fmla="*/ 88 h 109"/>
                  <a:gd name="T10" fmla="*/ 45 w 88"/>
                  <a:gd name="T11" fmla="*/ 92 h 109"/>
                  <a:gd name="T12" fmla="*/ 51 w 88"/>
                  <a:gd name="T13" fmla="*/ 96 h 109"/>
                  <a:gd name="T14" fmla="*/ 54 w 88"/>
                  <a:gd name="T15" fmla="*/ 100 h 109"/>
                  <a:gd name="T16" fmla="*/ 58 w 88"/>
                  <a:gd name="T17" fmla="*/ 104 h 109"/>
                  <a:gd name="T18" fmla="*/ 58 w 88"/>
                  <a:gd name="T19" fmla="*/ 96 h 109"/>
                  <a:gd name="T20" fmla="*/ 56 w 88"/>
                  <a:gd name="T21" fmla="*/ 88 h 109"/>
                  <a:gd name="T22" fmla="*/ 62 w 88"/>
                  <a:gd name="T23" fmla="*/ 92 h 109"/>
                  <a:gd name="T24" fmla="*/ 66 w 88"/>
                  <a:gd name="T25" fmla="*/ 100 h 109"/>
                  <a:gd name="T26" fmla="*/ 69 w 88"/>
                  <a:gd name="T27" fmla="*/ 104 h 109"/>
                  <a:gd name="T28" fmla="*/ 71 w 88"/>
                  <a:gd name="T29" fmla="*/ 96 h 109"/>
                  <a:gd name="T30" fmla="*/ 69 w 88"/>
                  <a:gd name="T31" fmla="*/ 84 h 109"/>
                  <a:gd name="T32" fmla="*/ 64 w 88"/>
                  <a:gd name="T33" fmla="*/ 77 h 109"/>
                  <a:gd name="T34" fmla="*/ 69 w 88"/>
                  <a:gd name="T35" fmla="*/ 81 h 109"/>
                  <a:gd name="T36" fmla="*/ 79 w 88"/>
                  <a:gd name="T37" fmla="*/ 81 h 109"/>
                  <a:gd name="T38" fmla="*/ 85 w 88"/>
                  <a:gd name="T39" fmla="*/ 77 h 109"/>
                  <a:gd name="T40" fmla="*/ 85 w 88"/>
                  <a:gd name="T41" fmla="*/ 69 h 109"/>
                  <a:gd name="T42" fmla="*/ 79 w 88"/>
                  <a:gd name="T43" fmla="*/ 69 h 109"/>
                  <a:gd name="T44" fmla="*/ 71 w 88"/>
                  <a:gd name="T45" fmla="*/ 65 h 109"/>
                  <a:gd name="T46" fmla="*/ 71 w 88"/>
                  <a:gd name="T47" fmla="*/ 57 h 109"/>
                  <a:gd name="T48" fmla="*/ 75 w 88"/>
                  <a:gd name="T49" fmla="*/ 50 h 109"/>
                  <a:gd name="T50" fmla="*/ 81 w 88"/>
                  <a:gd name="T51" fmla="*/ 50 h 109"/>
                  <a:gd name="T52" fmla="*/ 83 w 88"/>
                  <a:gd name="T53" fmla="*/ 54 h 109"/>
                  <a:gd name="T54" fmla="*/ 85 w 88"/>
                  <a:gd name="T55" fmla="*/ 54 h 109"/>
                  <a:gd name="T56" fmla="*/ 87 w 88"/>
                  <a:gd name="T57" fmla="*/ 46 h 109"/>
                  <a:gd name="T58" fmla="*/ 83 w 88"/>
                  <a:gd name="T59" fmla="*/ 38 h 109"/>
                  <a:gd name="T60" fmla="*/ 75 w 88"/>
                  <a:gd name="T61" fmla="*/ 27 h 109"/>
                  <a:gd name="T62" fmla="*/ 69 w 88"/>
                  <a:gd name="T63" fmla="*/ 23 h 109"/>
                  <a:gd name="T64" fmla="*/ 62 w 88"/>
                  <a:gd name="T65" fmla="*/ 23 h 109"/>
                  <a:gd name="T66" fmla="*/ 56 w 88"/>
                  <a:gd name="T67" fmla="*/ 19 h 109"/>
                  <a:gd name="T68" fmla="*/ 49 w 88"/>
                  <a:gd name="T69" fmla="*/ 11 h 109"/>
                  <a:gd name="T70" fmla="*/ 43 w 88"/>
                  <a:gd name="T71" fmla="*/ 0 h 109"/>
                  <a:gd name="T72" fmla="*/ 37 w 88"/>
                  <a:gd name="T73" fmla="*/ 0 h 109"/>
                  <a:gd name="T74" fmla="*/ 28 w 88"/>
                  <a:gd name="T75" fmla="*/ 0 h 109"/>
                  <a:gd name="T76" fmla="*/ 18 w 88"/>
                  <a:gd name="T77" fmla="*/ 3 h 109"/>
                  <a:gd name="T78" fmla="*/ 5 w 88"/>
                  <a:gd name="T79" fmla="*/ 11 h 109"/>
                  <a:gd name="T80" fmla="*/ 0 w 88"/>
                  <a:gd name="T81" fmla="*/ 19 h 109"/>
                  <a:gd name="T82" fmla="*/ 0 w 88"/>
                  <a:gd name="T83" fmla="*/ 30 h 1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8"/>
                  <a:gd name="T127" fmla="*/ 0 h 109"/>
                  <a:gd name="T128" fmla="*/ 88 w 88"/>
                  <a:gd name="T129" fmla="*/ 109 h 10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8" h="109">
                    <a:moveTo>
                      <a:pt x="3" y="42"/>
                    </a:moveTo>
                    <a:lnTo>
                      <a:pt x="5" y="46"/>
                    </a:lnTo>
                    <a:lnTo>
                      <a:pt x="7" y="54"/>
                    </a:lnTo>
                    <a:lnTo>
                      <a:pt x="9" y="61"/>
                    </a:lnTo>
                    <a:lnTo>
                      <a:pt x="11" y="65"/>
                    </a:lnTo>
                    <a:lnTo>
                      <a:pt x="13" y="69"/>
                    </a:lnTo>
                    <a:lnTo>
                      <a:pt x="17" y="73"/>
                    </a:lnTo>
                    <a:lnTo>
                      <a:pt x="18" y="77"/>
                    </a:lnTo>
                    <a:lnTo>
                      <a:pt x="20" y="81"/>
                    </a:lnTo>
                    <a:lnTo>
                      <a:pt x="22" y="81"/>
                    </a:lnTo>
                    <a:lnTo>
                      <a:pt x="26" y="84"/>
                    </a:lnTo>
                    <a:lnTo>
                      <a:pt x="28" y="88"/>
                    </a:lnTo>
                    <a:lnTo>
                      <a:pt x="32" y="88"/>
                    </a:lnTo>
                    <a:lnTo>
                      <a:pt x="35" y="88"/>
                    </a:lnTo>
                    <a:lnTo>
                      <a:pt x="37" y="88"/>
                    </a:lnTo>
                    <a:lnTo>
                      <a:pt x="41" y="92"/>
                    </a:lnTo>
                    <a:lnTo>
                      <a:pt x="43" y="92"/>
                    </a:lnTo>
                    <a:lnTo>
                      <a:pt x="45" y="92"/>
                    </a:lnTo>
                    <a:lnTo>
                      <a:pt x="49" y="92"/>
                    </a:lnTo>
                    <a:lnTo>
                      <a:pt x="51" y="92"/>
                    </a:lnTo>
                    <a:lnTo>
                      <a:pt x="51" y="96"/>
                    </a:lnTo>
                    <a:lnTo>
                      <a:pt x="52" y="96"/>
                    </a:lnTo>
                    <a:lnTo>
                      <a:pt x="54" y="100"/>
                    </a:lnTo>
                    <a:lnTo>
                      <a:pt x="56" y="104"/>
                    </a:lnTo>
                    <a:lnTo>
                      <a:pt x="58" y="108"/>
                    </a:lnTo>
                    <a:lnTo>
                      <a:pt x="58" y="104"/>
                    </a:lnTo>
                    <a:lnTo>
                      <a:pt x="58" y="100"/>
                    </a:lnTo>
                    <a:lnTo>
                      <a:pt x="58" y="96"/>
                    </a:lnTo>
                    <a:lnTo>
                      <a:pt x="56" y="92"/>
                    </a:lnTo>
                    <a:lnTo>
                      <a:pt x="54" y="92"/>
                    </a:lnTo>
                    <a:lnTo>
                      <a:pt x="56" y="88"/>
                    </a:lnTo>
                    <a:lnTo>
                      <a:pt x="60" y="92"/>
                    </a:lnTo>
                    <a:lnTo>
                      <a:pt x="62" y="92"/>
                    </a:lnTo>
                    <a:lnTo>
                      <a:pt x="66" y="92"/>
                    </a:lnTo>
                    <a:lnTo>
                      <a:pt x="66" y="96"/>
                    </a:lnTo>
                    <a:lnTo>
                      <a:pt x="66" y="100"/>
                    </a:lnTo>
                    <a:lnTo>
                      <a:pt x="68" y="104"/>
                    </a:lnTo>
                    <a:lnTo>
                      <a:pt x="69" y="104"/>
                    </a:lnTo>
                    <a:lnTo>
                      <a:pt x="71" y="100"/>
                    </a:lnTo>
                    <a:lnTo>
                      <a:pt x="71" y="96"/>
                    </a:lnTo>
                    <a:lnTo>
                      <a:pt x="69" y="92"/>
                    </a:lnTo>
                    <a:lnTo>
                      <a:pt x="69" y="88"/>
                    </a:lnTo>
                    <a:lnTo>
                      <a:pt x="69" y="84"/>
                    </a:lnTo>
                    <a:lnTo>
                      <a:pt x="66" y="81"/>
                    </a:lnTo>
                    <a:lnTo>
                      <a:pt x="64" y="77"/>
                    </a:lnTo>
                    <a:lnTo>
                      <a:pt x="66" y="77"/>
                    </a:lnTo>
                    <a:lnTo>
                      <a:pt x="68" y="81"/>
                    </a:lnTo>
                    <a:lnTo>
                      <a:pt x="69" y="81"/>
                    </a:lnTo>
                    <a:lnTo>
                      <a:pt x="73" y="81"/>
                    </a:lnTo>
                    <a:lnTo>
                      <a:pt x="75" y="81"/>
                    </a:lnTo>
                    <a:lnTo>
                      <a:pt x="79" y="81"/>
                    </a:lnTo>
                    <a:lnTo>
                      <a:pt x="81" y="81"/>
                    </a:lnTo>
                    <a:lnTo>
                      <a:pt x="83" y="81"/>
                    </a:lnTo>
                    <a:lnTo>
                      <a:pt x="85" y="77"/>
                    </a:lnTo>
                    <a:lnTo>
                      <a:pt x="87" y="77"/>
                    </a:lnTo>
                    <a:lnTo>
                      <a:pt x="87" y="69"/>
                    </a:lnTo>
                    <a:lnTo>
                      <a:pt x="85" y="69"/>
                    </a:lnTo>
                    <a:lnTo>
                      <a:pt x="81" y="73"/>
                    </a:lnTo>
                    <a:lnTo>
                      <a:pt x="79" y="69"/>
                    </a:lnTo>
                    <a:lnTo>
                      <a:pt x="75" y="69"/>
                    </a:lnTo>
                    <a:lnTo>
                      <a:pt x="73" y="65"/>
                    </a:lnTo>
                    <a:lnTo>
                      <a:pt x="71" y="65"/>
                    </a:lnTo>
                    <a:lnTo>
                      <a:pt x="69" y="61"/>
                    </a:lnTo>
                    <a:lnTo>
                      <a:pt x="71" y="57"/>
                    </a:lnTo>
                    <a:lnTo>
                      <a:pt x="73" y="54"/>
                    </a:lnTo>
                    <a:lnTo>
                      <a:pt x="75" y="50"/>
                    </a:lnTo>
                    <a:lnTo>
                      <a:pt x="77" y="50"/>
                    </a:lnTo>
                    <a:lnTo>
                      <a:pt x="79" y="50"/>
                    </a:lnTo>
                    <a:lnTo>
                      <a:pt x="81" y="50"/>
                    </a:lnTo>
                    <a:lnTo>
                      <a:pt x="83" y="50"/>
                    </a:lnTo>
                    <a:lnTo>
                      <a:pt x="83" y="54"/>
                    </a:lnTo>
                    <a:lnTo>
                      <a:pt x="85" y="57"/>
                    </a:lnTo>
                    <a:lnTo>
                      <a:pt x="85" y="54"/>
                    </a:lnTo>
                    <a:lnTo>
                      <a:pt x="87" y="50"/>
                    </a:lnTo>
                    <a:lnTo>
                      <a:pt x="87" y="46"/>
                    </a:lnTo>
                    <a:lnTo>
                      <a:pt x="87" y="42"/>
                    </a:lnTo>
                    <a:lnTo>
                      <a:pt x="85" y="38"/>
                    </a:lnTo>
                    <a:lnTo>
                      <a:pt x="83" y="38"/>
                    </a:lnTo>
                    <a:lnTo>
                      <a:pt x="81" y="30"/>
                    </a:lnTo>
                    <a:lnTo>
                      <a:pt x="79" y="27"/>
                    </a:lnTo>
                    <a:lnTo>
                      <a:pt x="75" y="27"/>
                    </a:lnTo>
                    <a:lnTo>
                      <a:pt x="73" y="23"/>
                    </a:lnTo>
                    <a:lnTo>
                      <a:pt x="71" y="23"/>
                    </a:lnTo>
                    <a:lnTo>
                      <a:pt x="69" y="23"/>
                    </a:lnTo>
                    <a:lnTo>
                      <a:pt x="68" y="23"/>
                    </a:lnTo>
                    <a:lnTo>
                      <a:pt x="64" y="23"/>
                    </a:lnTo>
                    <a:lnTo>
                      <a:pt x="62" y="23"/>
                    </a:lnTo>
                    <a:lnTo>
                      <a:pt x="60" y="19"/>
                    </a:lnTo>
                    <a:lnTo>
                      <a:pt x="58" y="19"/>
                    </a:lnTo>
                    <a:lnTo>
                      <a:pt x="56" y="19"/>
                    </a:lnTo>
                    <a:lnTo>
                      <a:pt x="54" y="15"/>
                    </a:lnTo>
                    <a:lnTo>
                      <a:pt x="52" y="15"/>
                    </a:lnTo>
                    <a:lnTo>
                      <a:pt x="49" y="11"/>
                    </a:lnTo>
                    <a:lnTo>
                      <a:pt x="49" y="7"/>
                    </a:lnTo>
                    <a:lnTo>
                      <a:pt x="45" y="3"/>
                    </a:lnTo>
                    <a:lnTo>
                      <a:pt x="43" y="0"/>
                    </a:lnTo>
                    <a:lnTo>
                      <a:pt x="39" y="0"/>
                    </a:lnTo>
                    <a:lnTo>
                      <a:pt x="37" y="0"/>
                    </a:lnTo>
                    <a:lnTo>
                      <a:pt x="34" y="0"/>
                    </a:lnTo>
                    <a:lnTo>
                      <a:pt x="32" y="0"/>
                    </a:lnTo>
                    <a:lnTo>
                      <a:pt x="28" y="0"/>
                    </a:lnTo>
                    <a:lnTo>
                      <a:pt x="24" y="0"/>
                    </a:lnTo>
                    <a:lnTo>
                      <a:pt x="22" y="3"/>
                    </a:lnTo>
                    <a:lnTo>
                      <a:pt x="18" y="3"/>
                    </a:lnTo>
                    <a:lnTo>
                      <a:pt x="13" y="3"/>
                    </a:lnTo>
                    <a:lnTo>
                      <a:pt x="9" y="7"/>
                    </a:lnTo>
                    <a:lnTo>
                      <a:pt x="5" y="11"/>
                    </a:lnTo>
                    <a:lnTo>
                      <a:pt x="3" y="15"/>
                    </a:lnTo>
                    <a:lnTo>
                      <a:pt x="1" y="19"/>
                    </a:lnTo>
                    <a:lnTo>
                      <a:pt x="0" y="19"/>
                    </a:lnTo>
                    <a:lnTo>
                      <a:pt x="0" y="23"/>
                    </a:lnTo>
                    <a:lnTo>
                      <a:pt x="0" y="27"/>
                    </a:lnTo>
                    <a:lnTo>
                      <a:pt x="0" y="30"/>
                    </a:lnTo>
                    <a:lnTo>
                      <a:pt x="1" y="34"/>
                    </a:lnTo>
                    <a:lnTo>
                      <a:pt x="3" y="42"/>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2" name="Freeform 22"/>
              <p:cNvSpPr>
                <a:spLocks/>
              </p:cNvSpPr>
              <p:nvPr/>
            </p:nvSpPr>
            <p:spPr bwMode="auto">
              <a:xfrm>
                <a:off x="2349" y="2697"/>
                <a:ext cx="143" cy="174"/>
              </a:xfrm>
              <a:custGeom>
                <a:avLst/>
                <a:gdLst>
                  <a:gd name="T0" fmla="*/ 65 w 143"/>
                  <a:gd name="T1" fmla="*/ 3 h 174"/>
                  <a:gd name="T2" fmla="*/ 82 w 143"/>
                  <a:gd name="T3" fmla="*/ 19 h 174"/>
                  <a:gd name="T4" fmla="*/ 92 w 143"/>
                  <a:gd name="T5" fmla="*/ 38 h 174"/>
                  <a:gd name="T6" fmla="*/ 101 w 143"/>
                  <a:gd name="T7" fmla="*/ 57 h 174"/>
                  <a:gd name="T8" fmla="*/ 105 w 143"/>
                  <a:gd name="T9" fmla="*/ 76 h 174"/>
                  <a:gd name="T10" fmla="*/ 105 w 143"/>
                  <a:gd name="T11" fmla="*/ 92 h 174"/>
                  <a:gd name="T12" fmla="*/ 113 w 143"/>
                  <a:gd name="T13" fmla="*/ 111 h 174"/>
                  <a:gd name="T14" fmla="*/ 118 w 143"/>
                  <a:gd name="T15" fmla="*/ 119 h 174"/>
                  <a:gd name="T16" fmla="*/ 128 w 143"/>
                  <a:gd name="T17" fmla="*/ 130 h 174"/>
                  <a:gd name="T18" fmla="*/ 128 w 143"/>
                  <a:gd name="T19" fmla="*/ 134 h 174"/>
                  <a:gd name="T20" fmla="*/ 118 w 143"/>
                  <a:gd name="T21" fmla="*/ 130 h 174"/>
                  <a:gd name="T22" fmla="*/ 113 w 143"/>
                  <a:gd name="T23" fmla="*/ 126 h 174"/>
                  <a:gd name="T24" fmla="*/ 120 w 143"/>
                  <a:gd name="T25" fmla="*/ 146 h 174"/>
                  <a:gd name="T26" fmla="*/ 134 w 143"/>
                  <a:gd name="T27" fmla="*/ 161 h 174"/>
                  <a:gd name="T28" fmla="*/ 138 w 143"/>
                  <a:gd name="T29" fmla="*/ 169 h 174"/>
                  <a:gd name="T30" fmla="*/ 126 w 143"/>
                  <a:gd name="T31" fmla="*/ 173 h 174"/>
                  <a:gd name="T32" fmla="*/ 113 w 143"/>
                  <a:gd name="T33" fmla="*/ 165 h 174"/>
                  <a:gd name="T34" fmla="*/ 99 w 143"/>
                  <a:gd name="T35" fmla="*/ 149 h 174"/>
                  <a:gd name="T36" fmla="*/ 92 w 143"/>
                  <a:gd name="T37" fmla="*/ 146 h 174"/>
                  <a:gd name="T38" fmla="*/ 90 w 143"/>
                  <a:gd name="T39" fmla="*/ 161 h 174"/>
                  <a:gd name="T40" fmla="*/ 80 w 143"/>
                  <a:gd name="T41" fmla="*/ 173 h 174"/>
                  <a:gd name="T42" fmla="*/ 71 w 143"/>
                  <a:gd name="T43" fmla="*/ 173 h 174"/>
                  <a:gd name="T44" fmla="*/ 63 w 143"/>
                  <a:gd name="T45" fmla="*/ 165 h 174"/>
                  <a:gd name="T46" fmla="*/ 71 w 143"/>
                  <a:gd name="T47" fmla="*/ 161 h 174"/>
                  <a:gd name="T48" fmla="*/ 72 w 143"/>
                  <a:gd name="T49" fmla="*/ 157 h 174"/>
                  <a:gd name="T50" fmla="*/ 71 w 143"/>
                  <a:gd name="T51" fmla="*/ 146 h 174"/>
                  <a:gd name="T52" fmla="*/ 67 w 143"/>
                  <a:gd name="T53" fmla="*/ 138 h 174"/>
                  <a:gd name="T54" fmla="*/ 59 w 143"/>
                  <a:gd name="T55" fmla="*/ 138 h 174"/>
                  <a:gd name="T56" fmla="*/ 51 w 143"/>
                  <a:gd name="T57" fmla="*/ 138 h 174"/>
                  <a:gd name="T58" fmla="*/ 55 w 143"/>
                  <a:gd name="T59" fmla="*/ 153 h 174"/>
                  <a:gd name="T60" fmla="*/ 46 w 143"/>
                  <a:gd name="T61" fmla="*/ 146 h 174"/>
                  <a:gd name="T62" fmla="*/ 36 w 143"/>
                  <a:gd name="T63" fmla="*/ 134 h 174"/>
                  <a:gd name="T64" fmla="*/ 30 w 143"/>
                  <a:gd name="T65" fmla="*/ 123 h 174"/>
                  <a:gd name="T66" fmla="*/ 30 w 143"/>
                  <a:gd name="T67" fmla="*/ 107 h 174"/>
                  <a:gd name="T68" fmla="*/ 32 w 143"/>
                  <a:gd name="T69" fmla="*/ 96 h 174"/>
                  <a:gd name="T70" fmla="*/ 32 w 143"/>
                  <a:gd name="T71" fmla="*/ 84 h 174"/>
                  <a:gd name="T72" fmla="*/ 24 w 143"/>
                  <a:gd name="T73" fmla="*/ 73 h 174"/>
                  <a:gd name="T74" fmla="*/ 15 w 143"/>
                  <a:gd name="T75" fmla="*/ 69 h 174"/>
                  <a:gd name="T76" fmla="*/ 11 w 143"/>
                  <a:gd name="T77" fmla="*/ 76 h 174"/>
                  <a:gd name="T78" fmla="*/ 5 w 143"/>
                  <a:gd name="T79" fmla="*/ 65 h 174"/>
                  <a:gd name="T80" fmla="*/ 1 w 143"/>
                  <a:gd name="T81" fmla="*/ 46 h 174"/>
                  <a:gd name="T82" fmla="*/ 0 w 143"/>
                  <a:gd name="T83" fmla="*/ 30 h 174"/>
                  <a:gd name="T84" fmla="*/ 3 w 143"/>
                  <a:gd name="T85" fmla="*/ 19 h 174"/>
                  <a:gd name="T86" fmla="*/ 9 w 143"/>
                  <a:gd name="T87" fmla="*/ 7 h 174"/>
                  <a:gd name="T88" fmla="*/ 21 w 143"/>
                  <a:gd name="T89" fmla="*/ 3 h 174"/>
                  <a:gd name="T90" fmla="*/ 36 w 143"/>
                  <a:gd name="T91" fmla="*/ 3 h 174"/>
                  <a:gd name="T92" fmla="*/ 57 w 143"/>
                  <a:gd name="T93" fmla="*/ 0 h 17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43"/>
                  <a:gd name="T142" fmla="*/ 0 h 174"/>
                  <a:gd name="T143" fmla="*/ 143 w 143"/>
                  <a:gd name="T144" fmla="*/ 174 h 17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43" h="174">
                    <a:moveTo>
                      <a:pt x="57" y="0"/>
                    </a:moveTo>
                    <a:lnTo>
                      <a:pt x="59" y="3"/>
                    </a:lnTo>
                    <a:lnTo>
                      <a:pt x="65" y="3"/>
                    </a:lnTo>
                    <a:lnTo>
                      <a:pt x="71" y="7"/>
                    </a:lnTo>
                    <a:lnTo>
                      <a:pt x="76" y="15"/>
                    </a:lnTo>
                    <a:lnTo>
                      <a:pt x="82" y="19"/>
                    </a:lnTo>
                    <a:lnTo>
                      <a:pt x="86" y="23"/>
                    </a:lnTo>
                    <a:lnTo>
                      <a:pt x="90" y="30"/>
                    </a:lnTo>
                    <a:lnTo>
                      <a:pt x="92" y="38"/>
                    </a:lnTo>
                    <a:lnTo>
                      <a:pt x="95" y="46"/>
                    </a:lnTo>
                    <a:lnTo>
                      <a:pt x="99" y="49"/>
                    </a:lnTo>
                    <a:lnTo>
                      <a:pt x="101" y="57"/>
                    </a:lnTo>
                    <a:lnTo>
                      <a:pt x="103" y="61"/>
                    </a:lnTo>
                    <a:lnTo>
                      <a:pt x="105" y="69"/>
                    </a:lnTo>
                    <a:lnTo>
                      <a:pt x="105" y="76"/>
                    </a:lnTo>
                    <a:lnTo>
                      <a:pt x="107" y="84"/>
                    </a:lnTo>
                    <a:lnTo>
                      <a:pt x="107" y="88"/>
                    </a:lnTo>
                    <a:lnTo>
                      <a:pt x="105" y="92"/>
                    </a:lnTo>
                    <a:lnTo>
                      <a:pt x="107" y="99"/>
                    </a:lnTo>
                    <a:lnTo>
                      <a:pt x="111" y="107"/>
                    </a:lnTo>
                    <a:lnTo>
                      <a:pt x="113" y="111"/>
                    </a:lnTo>
                    <a:lnTo>
                      <a:pt x="115" y="115"/>
                    </a:lnTo>
                    <a:lnTo>
                      <a:pt x="117" y="115"/>
                    </a:lnTo>
                    <a:lnTo>
                      <a:pt x="118" y="119"/>
                    </a:lnTo>
                    <a:lnTo>
                      <a:pt x="122" y="123"/>
                    </a:lnTo>
                    <a:lnTo>
                      <a:pt x="126" y="126"/>
                    </a:lnTo>
                    <a:lnTo>
                      <a:pt x="128" y="130"/>
                    </a:lnTo>
                    <a:lnTo>
                      <a:pt x="130" y="130"/>
                    </a:lnTo>
                    <a:lnTo>
                      <a:pt x="134" y="134"/>
                    </a:lnTo>
                    <a:lnTo>
                      <a:pt x="128" y="134"/>
                    </a:lnTo>
                    <a:lnTo>
                      <a:pt x="124" y="134"/>
                    </a:lnTo>
                    <a:lnTo>
                      <a:pt x="120" y="130"/>
                    </a:lnTo>
                    <a:lnTo>
                      <a:pt x="118" y="130"/>
                    </a:lnTo>
                    <a:lnTo>
                      <a:pt x="115" y="126"/>
                    </a:lnTo>
                    <a:lnTo>
                      <a:pt x="111" y="123"/>
                    </a:lnTo>
                    <a:lnTo>
                      <a:pt x="113" y="126"/>
                    </a:lnTo>
                    <a:lnTo>
                      <a:pt x="117" y="134"/>
                    </a:lnTo>
                    <a:lnTo>
                      <a:pt x="117" y="138"/>
                    </a:lnTo>
                    <a:lnTo>
                      <a:pt x="120" y="146"/>
                    </a:lnTo>
                    <a:lnTo>
                      <a:pt x="126" y="153"/>
                    </a:lnTo>
                    <a:lnTo>
                      <a:pt x="130" y="157"/>
                    </a:lnTo>
                    <a:lnTo>
                      <a:pt x="134" y="161"/>
                    </a:lnTo>
                    <a:lnTo>
                      <a:pt x="140" y="165"/>
                    </a:lnTo>
                    <a:lnTo>
                      <a:pt x="142" y="169"/>
                    </a:lnTo>
                    <a:lnTo>
                      <a:pt x="138" y="169"/>
                    </a:lnTo>
                    <a:lnTo>
                      <a:pt x="134" y="169"/>
                    </a:lnTo>
                    <a:lnTo>
                      <a:pt x="130" y="173"/>
                    </a:lnTo>
                    <a:lnTo>
                      <a:pt x="126" y="173"/>
                    </a:lnTo>
                    <a:lnTo>
                      <a:pt x="122" y="169"/>
                    </a:lnTo>
                    <a:lnTo>
                      <a:pt x="117" y="169"/>
                    </a:lnTo>
                    <a:lnTo>
                      <a:pt x="113" y="165"/>
                    </a:lnTo>
                    <a:lnTo>
                      <a:pt x="107" y="161"/>
                    </a:lnTo>
                    <a:lnTo>
                      <a:pt x="103" y="157"/>
                    </a:lnTo>
                    <a:lnTo>
                      <a:pt x="99" y="149"/>
                    </a:lnTo>
                    <a:lnTo>
                      <a:pt x="94" y="146"/>
                    </a:lnTo>
                    <a:lnTo>
                      <a:pt x="90" y="138"/>
                    </a:lnTo>
                    <a:lnTo>
                      <a:pt x="92" y="146"/>
                    </a:lnTo>
                    <a:lnTo>
                      <a:pt x="92" y="149"/>
                    </a:lnTo>
                    <a:lnTo>
                      <a:pt x="90" y="157"/>
                    </a:lnTo>
                    <a:lnTo>
                      <a:pt x="90" y="161"/>
                    </a:lnTo>
                    <a:lnTo>
                      <a:pt x="88" y="165"/>
                    </a:lnTo>
                    <a:lnTo>
                      <a:pt x="84" y="169"/>
                    </a:lnTo>
                    <a:lnTo>
                      <a:pt x="80" y="173"/>
                    </a:lnTo>
                    <a:lnTo>
                      <a:pt x="76" y="173"/>
                    </a:lnTo>
                    <a:lnTo>
                      <a:pt x="74" y="173"/>
                    </a:lnTo>
                    <a:lnTo>
                      <a:pt x="71" y="173"/>
                    </a:lnTo>
                    <a:lnTo>
                      <a:pt x="67" y="173"/>
                    </a:lnTo>
                    <a:lnTo>
                      <a:pt x="65" y="169"/>
                    </a:lnTo>
                    <a:lnTo>
                      <a:pt x="63" y="165"/>
                    </a:lnTo>
                    <a:lnTo>
                      <a:pt x="65" y="165"/>
                    </a:lnTo>
                    <a:lnTo>
                      <a:pt x="67" y="161"/>
                    </a:lnTo>
                    <a:lnTo>
                      <a:pt x="71" y="161"/>
                    </a:lnTo>
                    <a:lnTo>
                      <a:pt x="72" y="157"/>
                    </a:lnTo>
                    <a:lnTo>
                      <a:pt x="72" y="153"/>
                    </a:lnTo>
                    <a:lnTo>
                      <a:pt x="72" y="149"/>
                    </a:lnTo>
                    <a:lnTo>
                      <a:pt x="71" y="146"/>
                    </a:lnTo>
                    <a:lnTo>
                      <a:pt x="69" y="146"/>
                    </a:lnTo>
                    <a:lnTo>
                      <a:pt x="67" y="142"/>
                    </a:lnTo>
                    <a:lnTo>
                      <a:pt x="67" y="138"/>
                    </a:lnTo>
                    <a:lnTo>
                      <a:pt x="65" y="138"/>
                    </a:lnTo>
                    <a:lnTo>
                      <a:pt x="61" y="138"/>
                    </a:lnTo>
                    <a:lnTo>
                      <a:pt x="59" y="138"/>
                    </a:lnTo>
                    <a:lnTo>
                      <a:pt x="55" y="134"/>
                    </a:lnTo>
                    <a:lnTo>
                      <a:pt x="53" y="138"/>
                    </a:lnTo>
                    <a:lnTo>
                      <a:pt x="51" y="138"/>
                    </a:lnTo>
                    <a:lnTo>
                      <a:pt x="51" y="142"/>
                    </a:lnTo>
                    <a:lnTo>
                      <a:pt x="53" y="149"/>
                    </a:lnTo>
                    <a:lnTo>
                      <a:pt x="55" y="153"/>
                    </a:lnTo>
                    <a:lnTo>
                      <a:pt x="53" y="149"/>
                    </a:lnTo>
                    <a:lnTo>
                      <a:pt x="47" y="149"/>
                    </a:lnTo>
                    <a:lnTo>
                      <a:pt x="46" y="146"/>
                    </a:lnTo>
                    <a:lnTo>
                      <a:pt x="42" y="142"/>
                    </a:lnTo>
                    <a:lnTo>
                      <a:pt x="38" y="138"/>
                    </a:lnTo>
                    <a:lnTo>
                      <a:pt x="36" y="134"/>
                    </a:lnTo>
                    <a:lnTo>
                      <a:pt x="32" y="130"/>
                    </a:lnTo>
                    <a:lnTo>
                      <a:pt x="32" y="126"/>
                    </a:lnTo>
                    <a:lnTo>
                      <a:pt x="30" y="123"/>
                    </a:lnTo>
                    <a:lnTo>
                      <a:pt x="30" y="115"/>
                    </a:lnTo>
                    <a:lnTo>
                      <a:pt x="28" y="111"/>
                    </a:lnTo>
                    <a:lnTo>
                      <a:pt x="30" y="107"/>
                    </a:lnTo>
                    <a:lnTo>
                      <a:pt x="30" y="103"/>
                    </a:lnTo>
                    <a:lnTo>
                      <a:pt x="32" y="99"/>
                    </a:lnTo>
                    <a:lnTo>
                      <a:pt x="32" y="96"/>
                    </a:lnTo>
                    <a:lnTo>
                      <a:pt x="34" y="92"/>
                    </a:lnTo>
                    <a:lnTo>
                      <a:pt x="34" y="88"/>
                    </a:lnTo>
                    <a:lnTo>
                      <a:pt x="32" y="84"/>
                    </a:lnTo>
                    <a:lnTo>
                      <a:pt x="30" y="80"/>
                    </a:lnTo>
                    <a:lnTo>
                      <a:pt x="28" y="80"/>
                    </a:lnTo>
                    <a:lnTo>
                      <a:pt x="24" y="73"/>
                    </a:lnTo>
                    <a:lnTo>
                      <a:pt x="21" y="73"/>
                    </a:lnTo>
                    <a:lnTo>
                      <a:pt x="19" y="69"/>
                    </a:lnTo>
                    <a:lnTo>
                      <a:pt x="15" y="69"/>
                    </a:lnTo>
                    <a:lnTo>
                      <a:pt x="13" y="73"/>
                    </a:lnTo>
                    <a:lnTo>
                      <a:pt x="15" y="76"/>
                    </a:lnTo>
                    <a:lnTo>
                      <a:pt x="11" y="76"/>
                    </a:lnTo>
                    <a:lnTo>
                      <a:pt x="9" y="73"/>
                    </a:lnTo>
                    <a:lnTo>
                      <a:pt x="7" y="69"/>
                    </a:lnTo>
                    <a:lnTo>
                      <a:pt x="5" y="65"/>
                    </a:lnTo>
                    <a:lnTo>
                      <a:pt x="1" y="57"/>
                    </a:lnTo>
                    <a:lnTo>
                      <a:pt x="1" y="53"/>
                    </a:lnTo>
                    <a:lnTo>
                      <a:pt x="1" y="46"/>
                    </a:lnTo>
                    <a:lnTo>
                      <a:pt x="0" y="42"/>
                    </a:lnTo>
                    <a:lnTo>
                      <a:pt x="0" y="38"/>
                    </a:lnTo>
                    <a:lnTo>
                      <a:pt x="0" y="30"/>
                    </a:lnTo>
                    <a:lnTo>
                      <a:pt x="1" y="26"/>
                    </a:lnTo>
                    <a:lnTo>
                      <a:pt x="1" y="23"/>
                    </a:lnTo>
                    <a:lnTo>
                      <a:pt x="3" y="19"/>
                    </a:lnTo>
                    <a:lnTo>
                      <a:pt x="5" y="15"/>
                    </a:lnTo>
                    <a:lnTo>
                      <a:pt x="7" y="15"/>
                    </a:lnTo>
                    <a:lnTo>
                      <a:pt x="9" y="7"/>
                    </a:lnTo>
                    <a:lnTo>
                      <a:pt x="13" y="7"/>
                    </a:lnTo>
                    <a:lnTo>
                      <a:pt x="17" y="3"/>
                    </a:lnTo>
                    <a:lnTo>
                      <a:pt x="21" y="3"/>
                    </a:lnTo>
                    <a:lnTo>
                      <a:pt x="24" y="7"/>
                    </a:lnTo>
                    <a:lnTo>
                      <a:pt x="30" y="7"/>
                    </a:lnTo>
                    <a:lnTo>
                      <a:pt x="36" y="3"/>
                    </a:lnTo>
                    <a:lnTo>
                      <a:pt x="44" y="3"/>
                    </a:lnTo>
                    <a:lnTo>
                      <a:pt x="51" y="0"/>
                    </a:lnTo>
                    <a:lnTo>
                      <a:pt x="57" y="0"/>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3" name="Freeform 23"/>
              <p:cNvSpPr>
                <a:spLocks/>
              </p:cNvSpPr>
              <p:nvPr/>
            </p:nvSpPr>
            <p:spPr bwMode="auto">
              <a:xfrm>
                <a:off x="2099" y="2697"/>
                <a:ext cx="325" cy="232"/>
              </a:xfrm>
              <a:custGeom>
                <a:avLst/>
                <a:gdLst>
                  <a:gd name="T0" fmla="*/ 316 w 325"/>
                  <a:gd name="T1" fmla="*/ 50 h 232"/>
                  <a:gd name="T2" fmla="*/ 322 w 325"/>
                  <a:gd name="T3" fmla="*/ 77 h 232"/>
                  <a:gd name="T4" fmla="*/ 320 w 325"/>
                  <a:gd name="T5" fmla="*/ 96 h 232"/>
                  <a:gd name="T6" fmla="*/ 304 w 325"/>
                  <a:gd name="T7" fmla="*/ 111 h 232"/>
                  <a:gd name="T8" fmla="*/ 289 w 325"/>
                  <a:gd name="T9" fmla="*/ 123 h 232"/>
                  <a:gd name="T10" fmla="*/ 280 w 325"/>
                  <a:gd name="T11" fmla="*/ 138 h 232"/>
                  <a:gd name="T12" fmla="*/ 280 w 325"/>
                  <a:gd name="T13" fmla="*/ 161 h 232"/>
                  <a:gd name="T14" fmla="*/ 289 w 325"/>
                  <a:gd name="T15" fmla="*/ 184 h 232"/>
                  <a:gd name="T16" fmla="*/ 293 w 325"/>
                  <a:gd name="T17" fmla="*/ 207 h 232"/>
                  <a:gd name="T18" fmla="*/ 289 w 325"/>
                  <a:gd name="T19" fmla="*/ 223 h 232"/>
                  <a:gd name="T20" fmla="*/ 282 w 325"/>
                  <a:gd name="T21" fmla="*/ 219 h 232"/>
                  <a:gd name="T22" fmla="*/ 276 w 325"/>
                  <a:gd name="T23" fmla="*/ 207 h 232"/>
                  <a:gd name="T24" fmla="*/ 264 w 325"/>
                  <a:gd name="T25" fmla="*/ 200 h 232"/>
                  <a:gd name="T26" fmla="*/ 253 w 325"/>
                  <a:gd name="T27" fmla="*/ 204 h 232"/>
                  <a:gd name="T28" fmla="*/ 245 w 325"/>
                  <a:gd name="T29" fmla="*/ 204 h 232"/>
                  <a:gd name="T30" fmla="*/ 236 w 325"/>
                  <a:gd name="T31" fmla="*/ 196 h 232"/>
                  <a:gd name="T32" fmla="*/ 226 w 325"/>
                  <a:gd name="T33" fmla="*/ 180 h 232"/>
                  <a:gd name="T34" fmla="*/ 224 w 325"/>
                  <a:gd name="T35" fmla="*/ 204 h 232"/>
                  <a:gd name="T36" fmla="*/ 217 w 325"/>
                  <a:gd name="T37" fmla="*/ 204 h 232"/>
                  <a:gd name="T38" fmla="*/ 202 w 325"/>
                  <a:gd name="T39" fmla="*/ 192 h 232"/>
                  <a:gd name="T40" fmla="*/ 188 w 325"/>
                  <a:gd name="T41" fmla="*/ 173 h 232"/>
                  <a:gd name="T42" fmla="*/ 182 w 325"/>
                  <a:gd name="T43" fmla="*/ 150 h 232"/>
                  <a:gd name="T44" fmla="*/ 177 w 325"/>
                  <a:gd name="T45" fmla="*/ 169 h 232"/>
                  <a:gd name="T46" fmla="*/ 175 w 325"/>
                  <a:gd name="T47" fmla="*/ 192 h 232"/>
                  <a:gd name="T48" fmla="*/ 162 w 325"/>
                  <a:gd name="T49" fmla="*/ 200 h 232"/>
                  <a:gd name="T50" fmla="*/ 154 w 325"/>
                  <a:gd name="T51" fmla="*/ 192 h 232"/>
                  <a:gd name="T52" fmla="*/ 152 w 325"/>
                  <a:gd name="T53" fmla="*/ 180 h 232"/>
                  <a:gd name="T54" fmla="*/ 142 w 325"/>
                  <a:gd name="T55" fmla="*/ 173 h 232"/>
                  <a:gd name="T56" fmla="*/ 129 w 325"/>
                  <a:gd name="T57" fmla="*/ 177 h 232"/>
                  <a:gd name="T58" fmla="*/ 125 w 325"/>
                  <a:gd name="T59" fmla="*/ 188 h 232"/>
                  <a:gd name="T60" fmla="*/ 129 w 325"/>
                  <a:gd name="T61" fmla="*/ 207 h 232"/>
                  <a:gd name="T62" fmla="*/ 142 w 325"/>
                  <a:gd name="T63" fmla="*/ 223 h 232"/>
                  <a:gd name="T64" fmla="*/ 131 w 325"/>
                  <a:gd name="T65" fmla="*/ 223 h 232"/>
                  <a:gd name="T66" fmla="*/ 110 w 325"/>
                  <a:gd name="T67" fmla="*/ 211 h 232"/>
                  <a:gd name="T68" fmla="*/ 95 w 325"/>
                  <a:gd name="T69" fmla="*/ 196 h 232"/>
                  <a:gd name="T70" fmla="*/ 78 w 325"/>
                  <a:gd name="T71" fmla="*/ 173 h 232"/>
                  <a:gd name="T72" fmla="*/ 68 w 325"/>
                  <a:gd name="T73" fmla="*/ 150 h 232"/>
                  <a:gd name="T74" fmla="*/ 62 w 325"/>
                  <a:gd name="T75" fmla="*/ 115 h 232"/>
                  <a:gd name="T76" fmla="*/ 57 w 325"/>
                  <a:gd name="T77" fmla="*/ 92 h 232"/>
                  <a:gd name="T78" fmla="*/ 49 w 325"/>
                  <a:gd name="T79" fmla="*/ 92 h 232"/>
                  <a:gd name="T80" fmla="*/ 40 w 325"/>
                  <a:gd name="T81" fmla="*/ 111 h 232"/>
                  <a:gd name="T82" fmla="*/ 30 w 325"/>
                  <a:gd name="T83" fmla="*/ 92 h 232"/>
                  <a:gd name="T84" fmla="*/ 19 w 325"/>
                  <a:gd name="T85" fmla="*/ 77 h 232"/>
                  <a:gd name="T86" fmla="*/ 13 w 325"/>
                  <a:gd name="T87" fmla="*/ 84 h 232"/>
                  <a:gd name="T88" fmla="*/ 3 w 325"/>
                  <a:gd name="T89" fmla="*/ 65 h 232"/>
                  <a:gd name="T90" fmla="*/ 1 w 325"/>
                  <a:gd name="T91" fmla="*/ 46 h 232"/>
                  <a:gd name="T92" fmla="*/ 1 w 325"/>
                  <a:gd name="T93" fmla="*/ 23 h 232"/>
                  <a:gd name="T94" fmla="*/ 13 w 325"/>
                  <a:gd name="T95" fmla="*/ 3 h 232"/>
                  <a:gd name="T96" fmla="*/ 41 w 325"/>
                  <a:gd name="T97" fmla="*/ 0 h 232"/>
                  <a:gd name="T98" fmla="*/ 64 w 325"/>
                  <a:gd name="T99" fmla="*/ 3 h 232"/>
                  <a:gd name="T100" fmla="*/ 87 w 325"/>
                  <a:gd name="T101" fmla="*/ 7 h 232"/>
                  <a:gd name="T102" fmla="*/ 118 w 325"/>
                  <a:gd name="T103" fmla="*/ 19 h 232"/>
                  <a:gd name="T104" fmla="*/ 154 w 325"/>
                  <a:gd name="T105" fmla="*/ 19 h 232"/>
                  <a:gd name="T106" fmla="*/ 257 w 325"/>
                  <a:gd name="T107" fmla="*/ 15 h 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5"/>
                  <a:gd name="T163" fmla="*/ 0 h 232"/>
                  <a:gd name="T164" fmla="*/ 325 w 325"/>
                  <a:gd name="T165" fmla="*/ 232 h 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5" h="232">
                    <a:moveTo>
                      <a:pt x="303" y="23"/>
                    </a:moveTo>
                    <a:lnTo>
                      <a:pt x="310" y="30"/>
                    </a:lnTo>
                    <a:lnTo>
                      <a:pt x="314" y="42"/>
                    </a:lnTo>
                    <a:lnTo>
                      <a:pt x="316" y="50"/>
                    </a:lnTo>
                    <a:lnTo>
                      <a:pt x="320" y="57"/>
                    </a:lnTo>
                    <a:lnTo>
                      <a:pt x="320" y="65"/>
                    </a:lnTo>
                    <a:lnTo>
                      <a:pt x="322" y="73"/>
                    </a:lnTo>
                    <a:lnTo>
                      <a:pt x="322" y="77"/>
                    </a:lnTo>
                    <a:lnTo>
                      <a:pt x="322" y="84"/>
                    </a:lnTo>
                    <a:lnTo>
                      <a:pt x="324" y="88"/>
                    </a:lnTo>
                    <a:lnTo>
                      <a:pt x="322" y="92"/>
                    </a:lnTo>
                    <a:lnTo>
                      <a:pt x="320" y="96"/>
                    </a:lnTo>
                    <a:lnTo>
                      <a:pt x="318" y="100"/>
                    </a:lnTo>
                    <a:lnTo>
                      <a:pt x="314" y="103"/>
                    </a:lnTo>
                    <a:lnTo>
                      <a:pt x="310" y="107"/>
                    </a:lnTo>
                    <a:lnTo>
                      <a:pt x="304" y="111"/>
                    </a:lnTo>
                    <a:lnTo>
                      <a:pt x="301" y="111"/>
                    </a:lnTo>
                    <a:lnTo>
                      <a:pt x="297" y="119"/>
                    </a:lnTo>
                    <a:lnTo>
                      <a:pt x="291" y="123"/>
                    </a:lnTo>
                    <a:lnTo>
                      <a:pt x="289" y="123"/>
                    </a:lnTo>
                    <a:lnTo>
                      <a:pt x="287" y="127"/>
                    </a:lnTo>
                    <a:lnTo>
                      <a:pt x="283" y="130"/>
                    </a:lnTo>
                    <a:lnTo>
                      <a:pt x="282" y="134"/>
                    </a:lnTo>
                    <a:lnTo>
                      <a:pt x="280" y="138"/>
                    </a:lnTo>
                    <a:lnTo>
                      <a:pt x="280" y="142"/>
                    </a:lnTo>
                    <a:lnTo>
                      <a:pt x="280" y="150"/>
                    </a:lnTo>
                    <a:lnTo>
                      <a:pt x="278" y="154"/>
                    </a:lnTo>
                    <a:lnTo>
                      <a:pt x="280" y="161"/>
                    </a:lnTo>
                    <a:lnTo>
                      <a:pt x="282" y="165"/>
                    </a:lnTo>
                    <a:lnTo>
                      <a:pt x="283" y="173"/>
                    </a:lnTo>
                    <a:lnTo>
                      <a:pt x="287" y="177"/>
                    </a:lnTo>
                    <a:lnTo>
                      <a:pt x="289" y="184"/>
                    </a:lnTo>
                    <a:lnTo>
                      <a:pt x="291" y="188"/>
                    </a:lnTo>
                    <a:lnTo>
                      <a:pt x="293" y="196"/>
                    </a:lnTo>
                    <a:lnTo>
                      <a:pt x="293" y="204"/>
                    </a:lnTo>
                    <a:lnTo>
                      <a:pt x="293" y="207"/>
                    </a:lnTo>
                    <a:lnTo>
                      <a:pt x="295" y="211"/>
                    </a:lnTo>
                    <a:lnTo>
                      <a:pt x="293" y="215"/>
                    </a:lnTo>
                    <a:lnTo>
                      <a:pt x="291" y="219"/>
                    </a:lnTo>
                    <a:lnTo>
                      <a:pt x="289" y="223"/>
                    </a:lnTo>
                    <a:lnTo>
                      <a:pt x="287" y="227"/>
                    </a:lnTo>
                    <a:lnTo>
                      <a:pt x="283" y="231"/>
                    </a:lnTo>
                    <a:lnTo>
                      <a:pt x="283" y="223"/>
                    </a:lnTo>
                    <a:lnTo>
                      <a:pt x="282" y="219"/>
                    </a:lnTo>
                    <a:lnTo>
                      <a:pt x="282" y="215"/>
                    </a:lnTo>
                    <a:lnTo>
                      <a:pt x="280" y="211"/>
                    </a:lnTo>
                    <a:lnTo>
                      <a:pt x="278" y="207"/>
                    </a:lnTo>
                    <a:lnTo>
                      <a:pt x="276" y="207"/>
                    </a:lnTo>
                    <a:lnTo>
                      <a:pt x="272" y="204"/>
                    </a:lnTo>
                    <a:lnTo>
                      <a:pt x="270" y="204"/>
                    </a:lnTo>
                    <a:lnTo>
                      <a:pt x="266" y="200"/>
                    </a:lnTo>
                    <a:lnTo>
                      <a:pt x="264" y="200"/>
                    </a:lnTo>
                    <a:lnTo>
                      <a:pt x="261" y="200"/>
                    </a:lnTo>
                    <a:lnTo>
                      <a:pt x="257" y="200"/>
                    </a:lnTo>
                    <a:lnTo>
                      <a:pt x="255" y="200"/>
                    </a:lnTo>
                    <a:lnTo>
                      <a:pt x="253" y="204"/>
                    </a:lnTo>
                    <a:lnTo>
                      <a:pt x="251" y="207"/>
                    </a:lnTo>
                    <a:lnTo>
                      <a:pt x="253" y="207"/>
                    </a:lnTo>
                    <a:lnTo>
                      <a:pt x="249" y="207"/>
                    </a:lnTo>
                    <a:lnTo>
                      <a:pt x="245" y="204"/>
                    </a:lnTo>
                    <a:lnTo>
                      <a:pt x="242" y="204"/>
                    </a:lnTo>
                    <a:lnTo>
                      <a:pt x="240" y="200"/>
                    </a:lnTo>
                    <a:lnTo>
                      <a:pt x="238" y="196"/>
                    </a:lnTo>
                    <a:lnTo>
                      <a:pt x="236" y="196"/>
                    </a:lnTo>
                    <a:lnTo>
                      <a:pt x="232" y="192"/>
                    </a:lnTo>
                    <a:lnTo>
                      <a:pt x="230" y="188"/>
                    </a:lnTo>
                    <a:lnTo>
                      <a:pt x="228" y="184"/>
                    </a:lnTo>
                    <a:lnTo>
                      <a:pt x="226" y="180"/>
                    </a:lnTo>
                    <a:lnTo>
                      <a:pt x="226" y="188"/>
                    </a:lnTo>
                    <a:lnTo>
                      <a:pt x="226" y="192"/>
                    </a:lnTo>
                    <a:lnTo>
                      <a:pt x="224" y="200"/>
                    </a:lnTo>
                    <a:lnTo>
                      <a:pt x="224" y="204"/>
                    </a:lnTo>
                    <a:lnTo>
                      <a:pt x="222" y="211"/>
                    </a:lnTo>
                    <a:lnTo>
                      <a:pt x="219" y="215"/>
                    </a:lnTo>
                    <a:lnTo>
                      <a:pt x="219" y="211"/>
                    </a:lnTo>
                    <a:lnTo>
                      <a:pt x="217" y="204"/>
                    </a:lnTo>
                    <a:lnTo>
                      <a:pt x="211" y="200"/>
                    </a:lnTo>
                    <a:lnTo>
                      <a:pt x="209" y="196"/>
                    </a:lnTo>
                    <a:lnTo>
                      <a:pt x="205" y="196"/>
                    </a:lnTo>
                    <a:lnTo>
                      <a:pt x="202" y="192"/>
                    </a:lnTo>
                    <a:lnTo>
                      <a:pt x="198" y="188"/>
                    </a:lnTo>
                    <a:lnTo>
                      <a:pt x="194" y="184"/>
                    </a:lnTo>
                    <a:lnTo>
                      <a:pt x="190" y="177"/>
                    </a:lnTo>
                    <a:lnTo>
                      <a:pt x="188" y="173"/>
                    </a:lnTo>
                    <a:lnTo>
                      <a:pt x="186" y="169"/>
                    </a:lnTo>
                    <a:lnTo>
                      <a:pt x="182" y="161"/>
                    </a:lnTo>
                    <a:lnTo>
                      <a:pt x="182" y="157"/>
                    </a:lnTo>
                    <a:lnTo>
                      <a:pt x="182" y="150"/>
                    </a:lnTo>
                    <a:lnTo>
                      <a:pt x="179" y="157"/>
                    </a:lnTo>
                    <a:lnTo>
                      <a:pt x="177" y="161"/>
                    </a:lnTo>
                    <a:lnTo>
                      <a:pt x="177" y="165"/>
                    </a:lnTo>
                    <a:lnTo>
                      <a:pt x="177" y="169"/>
                    </a:lnTo>
                    <a:lnTo>
                      <a:pt x="177" y="177"/>
                    </a:lnTo>
                    <a:lnTo>
                      <a:pt x="177" y="180"/>
                    </a:lnTo>
                    <a:lnTo>
                      <a:pt x="177" y="184"/>
                    </a:lnTo>
                    <a:lnTo>
                      <a:pt x="175" y="192"/>
                    </a:lnTo>
                    <a:lnTo>
                      <a:pt x="171" y="196"/>
                    </a:lnTo>
                    <a:lnTo>
                      <a:pt x="169" y="196"/>
                    </a:lnTo>
                    <a:lnTo>
                      <a:pt x="165" y="196"/>
                    </a:lnTo>
                    <a:lnTo>
                      <a:pt x="162" y="200"/>
                    </a:lnTo>
                    <a:lnTo>
                      <a:pt x="158" y="200"/>
                    </a:lnTo>
                    <a:lnTo>
                      <a:pt x="150" y="196"/>
                    </a:lnTo>
                    <a:lnTo>
                      <a:pt x="152" y="192"/>
                    </a:lnTo>
                    <a:lnTo>
                      <a:pt x="154" y="192"/>
                    </a:lnTo>
                    <a:lnTo>
                      <a:pt x="156" y="188"/>
                    </a:lnTo>
                    <a:lnTo>
                      <a:pt x="156" y="184"/>
                    </a:lnTo>
                    <a:lnTo>
                      <a:pt x="154" y="180"/>
                    </a:lnTo>
                    <a:lnTo>
                      <a:pt x="152" y="180"/>
                    </a:lnTo>
                    <a:lnTo>
                      <a:pt x="150" y="177"/>
                    </a:lnTo>
                    <a:lnTo>
                      <a:pt x="144" y="173"/>
                    </a:lnTo>
                    <a:lnTo>
                      <a:pt x="142" y="173"/>
                    </a:lnTo>
                    <a:lnTo>
                      <a:pt x="139" y="173"/>
                    </a:lnTo>
                    <a:lnTo>
                      <a:pt x="137" y="173"/>
                    </a:lnTo>
                    <a:lnTo>
                      <a:pt x="133" y="177"/>
                    </a:lnTo>
                    <a:lnTo>
                      <a:pt x="129" y="177"/>
                    </a:lnTo>
                    <a:lnTo>
                      <a:pt x="127" y="180"/>
                    </a:lnTo>
                    <a:lnTo>
                      <a:pt x="127" y="184"/>
                    </a:lnTo>
                    <a:lnTo>
                      <a:pt x="125" y="184"/>
                    </a:lnTo>
                    <a:lnTo>
                      <a:pt x="125" y="188"/>
                    </a:lnTo>
                    <a:lnTo>
                      <a:pt x="125" y="192"/>
                    </a:lnTo>
                    <a:lnTo>
                      <a:pt x="127" y="200"/>
                    </a:lnTo>
                    <a:lnTo>
                      <a:pt x="129" y="204"/>
                    </a:lnTo>
                    <a:lnTo>
                      <a:pt x="129" y="207"/>
                    </a:lnTo>
                    <a:lnTo>
                      <a:pt x="135" y="211"/>
                    </a:lnTo>
                    <a:lnTo>
                      <a:pt x="137" y="215"/>
                    </a:lnTo>
                    <a:lnTo>
                      <a:pt x="139" y="219"/>
                    </a:lnTo>
                    <a:lnTo>
                      <a:pt x="142" y="223"/>
                    </a:lnTo>
                    <a:lnTo>
                      <a:pt x="144" y="223"/>
                    </a:lnTo>
                    <a:lnTo>
                      <a:pt x="141" y="223"/>
                    </a:lnTo>
                    <a:lnTo>
                      <a:pt x="137" y="223"/>
                    </a:lnTo>
                    <a:lnTo>
                      <a:pt x="131" y="223"/>
                    </a:lnTo>
                    <a:lnTo>
                      <a:pt x="125" y="223"/>
                    </a:lnTo>
                    <a:lnTo>
                      <a:pt x="120" y="219"/>
                    </a:lnTo>
                    <a:lnTo>
                      <a:pt x="116" y="215"/>
                    </a:lnTo>
                    <a:lnTo>
                      <a:pt x="110" y="211"/>
                    </a:lnTo>
                    <a:lnTo>
                      <a:pt x="106" y="207"/>
                    </a:lnTo>
                    <a:lnTo>
                      <a:pt x="101" y="204"/>
                    </a:lnTo>
                    <a:lnTo>
                      <a:pt x="97" y="200"/>
                    </a:lnTo>
                    <a:lnTo>
                      <a:pt x="95" y="196"/>
                    </a:lnTo>
                    <a:lnTo>
                      <a:pt x="91" y="192"/>
                    </a:lnTo>
                    <a:lnTo>
                      <a:pt x="87" y="188"/>
                    </a:lnTo>
                    <a:lnTo>
                      <a:pt x="81" y="180"/>
                    </a:lnTo>
                    <a:lnTo>
                      <a:pt x="78" y="173"/>
                    </a:lnTo>
                    <a:lnTo>
                      <a:pt x="74" y="165"/>
                    </a:lnTo>
                    <a:lnTo>
                      <a:pt x="74" y="161"/>
                    </a:lnTo>
                    <a:lnTo>
                      <a:pt x="70" y="157"/>
                    </a:lnTo>
                    <a:lnTo>
                      <a:pt x="68" y="150"/>
                    </a:lnTo>
                    <a:lnTo>
                      <a:pt x="66" y="142"/>
                    </a:lnTo>
                    <a:lnTo>
                      <a:pt x="64" y="134"/>
                    </a:lnTo>
                    <a:lnTo>
                      <a:pt x="62" y="127"/>
                    </a:lnTo>
                    <a:lnTo>
                      <a:pt x="62" y="115"/>
                    </a:lnTo>
                    <a:lnTo>
                      <a:pt x="60" y="107"/>
                    </a:lnTo>
                    <a:lnTo>
                      <a:pt x="59" y="100"/>
                    </a:lnTo>
                    <a:lnTo>
                      <a:pt x="59" y="96"/>
                    </a:lnTo>
                    <a:lnTo>
                      <a:pt x="57" y="92"/>
                    </a:lnTo>
                    <a:lnTo>
                      <a:pt x="53" y="84"/>
                    </a:lnTo>
                    <a:lnTo>
                      <a:pt x="49" y="84"/>
                    </a:lnTo>
                    <a:lnTo>
                      <a:pt x="49" y="88"/>
                    </a:lnTo>
                    <a:lnTo>
                      <a:pt x="49" y="92"/>
                    </a:lnTo>
                    <a:lnTo>
                      <a:pt x="47" y="96"/>
                    </a:lnTo>
                    <a:lnTo>
                      <a:pt x="45" y="103"/>
                    </a:lnTo>
                    <a:lnTo>
                      <a:pt x="41" y="107"/>
                    </a:lnTo>
                    <a:lnTo>
                      <a:pt x="40" y="111"/>
                    </a:lnTo>
                    <a:lnTo>
                      <a:pt x="36" y="111"/>
                    </a:lnTo>
                    <a:lnTo>
                      <a:pt x="32" y="115"/>
                    </a:lnTo>
                    <a:lnTo>
                      <a:pt x="32" y="100"/>
                    </a:lnTo>
                    <a:lnTo>
                      <a:pt x="30" y="92"/>
                    </a:lnTo>
                    <a:lnTo>
                      <a:pt x="26" y="84"/>
                    </a:lnTo>
                    <a:lnTo>
                      <a:pt x="22" y="77"/>
                    </a:lnTo>
                    <a:lnTo>
                      <a:pt x="19" y="73"/>
                    </a:lnTo>
                    <a:lnTo>
                      <a:pt x="19" y="77"/>
                    </a:lnTo>
                    <a:lnTo>
                      <a:pt x="19" y="80"/>
                    </a:lnTo>
                    <a:lnTo>
                      <a:pt x="17" y="84"/>
                    </a:lnTo>
                    <a:lnTo>
                      <a:pt x="19" y="92"/>
                    </a:lnTo>
                    <a:lnTo>
                      <a:pt x="13" y="84"/>
                    </a:lnTo>
                    <a:lnTo>
                      <a:pt x="11" y="80"/>
                    </a:lnTo>
                    <a:lnTo>
                      <a:pt x="7" y="77"/>
                    </a:lnTo>
                    <a:lnTo>
                      <a:pt x="5" y="69"/>
                    </a:lnTo>
                    <a:lnTo>
                      <a:pt x="3" y="65"/>
                    </a:lnTo>
                    <a:lnTo>
                      <a:pt x="0" y="61"/>
                    </a:lnTo>
                    <a:lnTo>
                      <a:pt x="0" y="53"/>
                    </a:lnTo>
                    <a:lnTo>
                      <a:pt x="0" y="50"/>
                    </a:lnTo>
                    <a:lnTo>
                      <a:pt x="1" y="46"/>
                    </a:lnTo>
                    <a:lnTo>
                      <a:pt x="1" y="38"/>
                    </a:lnTo>
                    <a:lnTo>
                      <a:pt x="1" y="34"/>
                    </a:lnTo>
                    <a:lnTo>
                      <a:pt x="1" y="30"/>
                    </a:lnTo>
                    <a:lnTo>
                      <a:pt x="1" y="23"/>
                    </a:lnTo>
                    <a:lnTo>
                      <a:pt x="0" y="15"/>
                    </a:lnTo>
                    <a:lnTo>
                      <a:pt x="0" y="7"/>
                    </a:lnTo>
                    <a:lnTo>
                      <a:pt x="5" y="7"/>
                    </a:lnTo>
                    <a:lnTo>
                      <a:pt x="13" y="3"/>
                    </a:lnTo>
                    <a:lnTo>
                      <a:pt x="22" y="0"/>
                    </a:lnTo>
                    <a:lnTo>
                      <a:pt x="30" y="0"/>
                    </a:lnTo>
                    <a:lnTo>
                      <a:pt x="36" y="0"/>
                    </a:lnTo>
                    <a:lnTo>
                      <a:pt x="41" y="0"/>
                    </a:lnTo>
                    <a:lnTo>
                      <a:pt x="47" y="3"/>
                    </a:lnTo>
                    <a:lnTo>
                      <a:pt x="53" y="3"/>
                    </a:lnTo>
                    <a:lnTo>
                      <a:pt x="59" y="3"/>
                    </a:lnTo>
                    <a:lnTo>
                      <a:pt x="64" y="3"/>
                    </a:lnTo>
                    <a:lnTo>
                      <a:pt x="68" y="3"/>
                    </a:lnTo>
                    <a:lnTo>
                      <a:pt x="76" y="3"/>
                    </a:lnTo>
                    <a:lnTo>
                      <a:pt x="81" y="3"/>
                    </a:lnTo>
                    <a:lnTo>
                      <a:pt x="87" y="7"/>
                    </a:lnTo>
                    <a:lnTo>
                      <a:pt x="93" y="7"/>
                    </a:lnTo>
                    <a:lnTo>
                      <a:pt x="101" y="11"/>
                    </a:lnTo>
                    <a:lnTo>
                      <a:pt x="110" y="15"/>
                    </a:lnTo>
                    <a:lnTo>
                      <a:pt x="118" y="19"/>
                    </a:lnTo>
                    <a:lnTo>
                      <a:pt x="125" y="19"/>
                    </a:lnTo>
                    <a:lnTo>
                      <a:pt x="135" y="19"/>
                    </a:lnTo>
                    <a:lnTo>
                      <a:pt x="144" y="19"/>
                    </a:lnTo>
                    <a:lnTo>
                      <a:pt x="154" y="19"/>
                    </a:lnTo>
                    <a:lnTo>
                      <a:pt x="182" y="11"/>
                    </a:lnTo>
                    <a:lnTo>
                      <a:pt x="209" y="19"/>
                    </a:lnTo>
                    <a:lnTo>
                      <a:pt x="230" y="23"/>
                    </a:lnTo>
                    <a:lnTo>
                      <a:pt x="257" y="15"/>
                    </a:lnTo>
                    <a:lnTo>
                      <a:pt x="283" y="11"/>
                    </a:lnTo>
                    <a:lnTo>
                      <a:pt x="303" y="23"/>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4" name="Freeform 24"/>
              <p:cNvSpPr>
                <a:spLocks/>
              </p:cNvSpPr>
              <p:nvPr/>
            </p:nvSpPr>
            <p:spPr bwMode="auto">
              <a:xfrm>
                <a:off x="2371" y="2703"/>
                <a:ext cx="57" cy="76"/>
              </a:xfrm>
              <a:custGeom>
                <a:avLst/>
                <a:gdLst>
                  <a:gd name="T0" fmla="*/ 24 w 57"/>
                  <a:gd name="T1" fmla="*/ 3 h 76"/>
                  <a:gd name="T2" fmla="*/ 31 w 57"/>
                  <a:gd name="T3" fmla="*/ 11 h 76"/>
                  <a:gd name="T4" fmla="*/ 35 w 57"/>
                  <a:gd name="T5" fmla="*/ 19 h 76"/>
                  <a:gd name="T6" fmla="*/ 39 w 57"/>
                  <a:gd name="T7" fmla="*/ 27 h 76"/>
                  <a:gd name="T8" fmla="*/ 41 w 57"/>
                  <a:gd name="T9" fmla="*/ 35 h 76"/>
                  <a:gd name="T10" fmla="*/ 41 w 57"/>
                  <a:gd name="T11" fmla="*/ 43 h 76"/>
                  <a:gd name="T12" fmla="*/ 44 w 57"/>
                  <a:gd name="T13" fmla="*/ 51 h 76"/>
                  <a:gd name="T14" fmla="*/ 46 w 57"/>
                  <a:gd name="T15" fmla="*/ 55 h 76"/>
                  <a:gd name="T16" fmla="*/ 50 w 57"/>
                  <a:gd name="T17" fmla="*/ 59 h 76"/>
                  <a:gd name="T18" fmla="*/ 50 w 57"/>
                  <a:gd name="T19" fmla="*/ 59 h 76"/>
                  <a:gd name="T20" fmla="*/ 46 w 57"/>
                  <a:gd name="T21" fmla="*/ 59 h 76"/>
                  <a:gd name="T22" fmla="*/ 44 w 57"/>
                  <a:gd name="T23" fmla="*/ 59 h 76"/>
                  <a:gd name="T24" fmla="*/ 48 w 57"/>
                  <a:gd name="T25" fmla="*/ 67 h 76"/>
                  <a:gd name="T26" fmla="*/ 54 w 57"/>
                  <a:gd name="T27" fmla="*/ 71 h 76"/>
                  <a:gd name="T28" fmla="*/ 54 w 57"/>
                  <a:gd name="T29" fmla="*/ 75 h 76"/>
                  <a:gd name="T30" fmla="*/ 50 w 57"/>
                  <a:gd name="T31" fmla="*/ 75 h 76"/>
                  <a:gd name="T32" fmla="*/ 44 w 57"/>
                  <a:gd name="T33" fmla="*/ 75 h 76"/>
                  <a:gd name="T34" fmla="*/ 39 w 57"/>
                  <a:gd name="T35" fmla="*/ 67 h 76"/>
                  <a:gd name="T36" fmla="*/ 37 w 57"/>
                  <a:gd name="T37" fmla="*/ 67 h 76"/>
                  <a:gd name="T38" fmla="*/ 35 w 57"/>
                  <a:gd name="T39" fmla="*/ 71 h 76"/>
                  <a:gd name="T40" fmla="*/ 31 w 57"/>
                  <a:gd name="T41" fmla="*/ 75 h 76"/>
                  <a:gd name="T42" fmla="*/ 29 w 57"/>
                  <a:gd name="T43" fmla="*/ 75 h 76"/>
                  <a:gd name="T44" fmla="*/ 26 w 57"/>
                  <a:gd name="T45" fmla="*/ 71 h 76"/>
                  <a:gd name="T46" fmla="*/ 28 w 57"/>
                  <a:gd name="T47" fmla="*/ 71 h 76"/>
                  <a:gd name="T48" fmla="*/ 29 w 57"/>
                  <a:gd name="T49" fmla="*/ 67 h 76"/>
                  <a:gd name="T50" fmla="*/ 28 w 57"/>
                  <a:gd name="T51" fmla="*/ 63 h 76"/>
                  <a:gd name="T52" fmla="*/ 28 w 57"/>
                  <a:gd name="T53" fmla="*/ 59 h 76"/>
                  <a:gd name="T54" fmla="*/ 24 w 57"/>
                  <a:gd name="T55" fmla="*/ 59 h 76"/>
                  <a:gd name="T56" fmla="*/ 20 w 57"/>
                  <a:gd name="T57" fmla="*/ 63 h 76"/>
                  <a:gd name="T58" fmla="*/ 24 w 57"/>
                  <a:gd name="T59" fmla="*/ 67 h 76"/>
                  <a:gd name="T60" fmla="*/ 18 w 57"/>
                  <a:gd name="T61" fmla="*/ 63 h 76"/>
                  <a:gd name="T62" fmla="*/ 14 w 57"/>
                  <a:gd name="T63" fmla="*/ 59 h 76"/>
                  <a:gd name="T64" fmla="*/ 13 w 57"/>
                  <a:gd name="T65" fmla="*/ 51 h 76"/>
                  <a:gd name="T66" fmla="*/ 11 w 57"/>
                  <a:gd name="T67" fmla="*/ 47 h 76"/>
                  <a:gd name="T68" fmla="*/ 13 w 57"/>
                  <a:gd name="T69" fmla="*/ 43 h 76"/>
                  <a:gd name="T70" fmla="*/ 13 w 57"/>
                  <a:gd name="T71" fmla="*/ 39 h 76"/>
                  <a:gd name="T72" fmla="*/ 11 w 57"/>
                  <a:gd name="T73" fmla="*/ 31 h 76"/>
                  <a:gd name="T74" fmla="*/ 5 w 57"/>
                  <a:gd name="T75" fmla="*/ 31 h 76"/>
                  <a:gd name="T76" fmla="*/ 5 w 57"/>
                  <a:gd name="T77" fmla="*/ 31 h 76"/>
                  <a:gd name="T78" fmla="*/ 1 w 57"/>
                  <a:gd name="T79" fmla="*/ 27 h 76"/>
                  <a:gd name="T80" fmla="*/ 0 w 57"/>
                  <a:gd name="T81" fmla="*/ 19 h 76"/>
                  <a:gd name="T82" fmla="*/ 0 w 57"/>
                  <a:gd name="T83" fmla="*/ 11 h 76"/>
                  <a:gd name="T84" fmla="*/ 1 w 57"/>
                  <a:gd name="T85" fmla="*/ 7 h 76"/>
                  <a:gd name="T86" fmla="*/ 3 w 57"/>
                  <a:gd name="T87" fmla="*/ 3 h 76"/>
                  <a:gd name="T88" fmla="*/ 5 w 57"/>
                  <a:gd name="T89" fmla="*/ 3 h 76"/>
                  <a:gd name="T90" fmla="*/ 13 w 57"/>
                  <a:gd name="T91" fmla="*/ 3 h 76"/>
                  <a:gd name="T92" fmla="*/ 20 w 57"/>
                  <a:gd name="T93" fmla="*/ 3 h 7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7"/>
                  <a:gd name="T142" fmla="*/ 0 h 76"/>
                  <a:gd name="T143" fmla="*/ 57 w 57"/>
                  <a:gd name="T144" fmla="*/ 76 h 7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7" h="76">
                    <a:moveTo>
                      <a:pt x="20" y="3"/>
                    </a:moveTo>
                    <a:lnTo>
                      <a:pt x="22" y="3"/>
                    </a:lnTo>
                    <a:lnTo>
                      <a:pt x="24" y="3"/>
                    </a:lnTo>
                    <a:lnTo>
                      <a:pt x="26" y="3"/>
                    </a:lnTo>
                    <a:lnTo>
                      <a:pt x="28" y="7"/>
                    </a:lnTo>
                    <a:lnTo>
                      <a:pt x="31" y="11"/>
                    </a:lnTo>
                    <a:lnTo>
                      <a:pt x="33" y="15"/>
                    </a:lnTo>
                    <a:lnTo>
                      <a:pt x="35" y="19"/>
                    </a:lnTo>
                    <a:lnTo>
                      <a:pt x="37" y="19"/>
                    </a:lnTo>
                    <a:lnTo>
                      <a:pt x="37" y="23"/>
                    </a:lnTo>
                    <a:lnTo>
                      <a:pt x="39" y="27"/>
                    </a:lnTo>
                    <a:lnTo>
                      <a:pt x="39" y="31"/>
                    </a:lnTo>
                    <a:lnTo>
                      <a:pt x="41" y="35"/>
                    </a:lnTo>
                    <a:lnTo>
                      <a:pt x="41" y="39"/>
                    </a:lnTo>
                    <a:lnTo>
                      <a:pt x="41" y="43"/>
                    </a:lnTo>
                    <a:lnTo>
                      <a:pt x="42" y="47"/>
                    </a:lnTo>
                    <a:lnTo>
                      <a:pt x="44" y="51"/>
                    </a:lnTo>
                    <a:lnTo>
                      <a:pt x="46" y="55"/>
                    </a:lnTo>
                    <a:lnTo>
                      <a:pt x="48" y="55"/>
                    </a:lnTo>
                    <a:lnTo>
                      <a:pt x="50" y="59"/>
                    </a:lnTo>
                    <a:lnTo>
                      <a:pt x="52" y="59"/>
                    </a:lnTo>
                    <a:lnTo>
                      <a:pt x="50" y="59"/>
                    </a:lnTo>
                    <a:lnTo>
                      <a:pt x="48" y="59"/>
                    </a:lnTo>
                    <a:lnTo>
                      <a:pt x="46" y="59"/>
                    </a:lnTo>
                    <a:lnTo>
                      <a:pt x="44" y="55"/>
                    </a:lnTo>
                    <a:lnTo>
                      <a:pt x="44" y="59"/>
                    </a:lnTo>
                    <a:lnTo>
                      <a:pt x="46" y="63"/>
                    </a:lnTo>
                    <a:lnTo>
                      <a:pt x="48" y="67"/>
                    </a:lnTo>
                    <a:lnTo>
                      <a:pt x="50" y="67"/>
                    </a:lnTo>
                    <a:lnTo>
                      <a:pt x="52" y="71"/>
                    </a:lnTo>
                    <a:lnTo>
                      <a:pt x="54" y="71"/>
                    </a:lnTo>
                    <a:lnTo>
                      <a:pt x="54" y="75"/>
                    </a:lnTo>
                    <a:lnTo>
                      <a:pt x="56" y="75"/>
                    </a:lnTo>
                    <a:lnTo>
                      <a:pt x="54" y="75"/>
                    </a:lnTo>
                    <a:lnTo>
                      <a:pt x="52" y="75"/>
                    </a:lnTo>
                    <a:lnTo>
                      <a:pt x="50" y="75"/>
                    </a:lnTo>
                    <a:lnTo>
                      <a:pt x="48" y="75"/>
                    </a:lnTo>
                    <a:lnTo>
                      <a:pt x="46" y="75"/>
                    </a:lnTo>
                    <a:lnTo>
                      <a:pt x="44" y="75"/>
                    </a:lnTo>
                    <a:lnTo>
                      <a:pt x="42" y="71"/>
                    </a:lnTo>
                    <a:lnTo>
                      <a:pt x="41" y="67"/>
                    </a:lnTo>
                    <a:lnTo>
                      <a:pt x="39" y="67"/>
                    </a:lnTo>
                    <a:lnTo>
                      <a:pt x="37" y="63"/>
                    </a:lnTo>
                    <a:lnTo>
                      <a:pt x="35" y="59"/>
                    </a:lnTo>
                    <a:lnTo>
                      <a:pt x="37" y="67"/>
                    </a:lnTo>
                    <a:lnTo>
                      <a:pt x="35" y="71"/>
                    </a:lnTo>
                    <a:lnTo>
                      <a:pt x="35" y="75"/>
                    </a:lnTo>
                    <a:lnTo>
                      <a:pt x="33" y="75"/>
                    </a:lnTo>
                    <a:lnTo>
                      <a:pt x="31" y="75"/>
                    </a:lnTo>
                    <a:lnTo>
                      <a:pt x="29" y="75"/>
                    </a:lnTo>
                    <a:lnTo>
                      <a:pt x="28" y="75"/>
                    </a:lnTo>
                    <a:lnTo>
                      <a:pt x="26" y="71"/>
                    </a:lnTo>
                    <a:lnTo>
                      <a:pt x="28" y="71"/>
                    </a:lnTo>
                    <a:lnTo>
                      <a:pt x="29" y="71"/>
                    </a:lnTo>
                    <a:lnTo>
                      <a:pt x="29" y="67"/>
                    </a:lnTo>
                    <a:lnTo>
                      <a:pt x="28" y="63"/>
                    </a:lnTo>
                    <a:lnTo>
                      <a:pt x="28" y="59"/>
                    </a:lnTo>
                    <a:lnTo>
                      <a:pt x="26" y="59"/>
                    </a:lnTo>
                    <a:lnTo>
                      <a:pt x="24" y="59"/>
                    </a:lnTo>
                    <a:lnTo>
                      <a:pt x="22" y="59"/>
                    </a:lnTo>
                    <a:lnTo>
                      <a:pt x="20" y="59"/>
                    </a:lnTo>
                    <a:lnTo>
                      <a:pt x="20" y="63"/>
                    </a:lnTo>
                    <a:lnTo>
                      <a:pt x="22" y="63"/>
                    </a:lnTo>
                    <a:lnTo>
                      <a:pt x="24" y="67"/>
                    </a:lnTo>
                    <a:lnTo>
                      <a:pt x="22" y="67"/>
                    </a:lnTo>
                    <a:lnTo>
                      <a:pt x="20" y="63"/>
                    </a:lnTo>
                    <a:lnTo>
                      <a:pt x="18" y="63"/>
                    </a:lnTo>
                    <a:lnTo>
                      <a:pt x="16" y="59"/>
                    </a:lnTo>
                    <a:lnTo>
                      <a:pt x="14" y="59"/>
                    </a:lnTo>
                    <a:lnTo>
                      <a:pt x="14" y="55"/>
                    </a:lnTo>
                    <a:lnTo>
                      <a:pt x="13" y="55"/>
                    </a:lnTo>
                    <a:lnTo>
                      <a:pt x="13" y="51"/>
                    </a:lnTo>
                    <a:lnTo>
                      <a:pt x="11" y="47"/>
                    </a:lnTo>
                    <a:lnTo>
                      <a:pt x="13" y="47"/>
                    </a:lnTo>
                    <a:lnTo>
                      <a:pt x="13" y="43"/>
                    </a:lnTo>
                    <a:lnTo>
                      <a:pt x="14" y="39"/>
                    </a:lnTo>
                    <a:lnTo>
                      <a:pt x="13" y="39"/>
                    </a:lnTo>
                    <a:lnTo>
                      <a:pt x="13" y="35"/>
                    </a:lnTo>
                    <a:lnTo>
                      <a:pt x="11" y="35"/>
                    </a:lnTo>
                    <a:lnTo>
                      <a:pt x="11" y="31"/>
                    </a:lnTo>
                    <a:lnTo>
                      <a:pt x="9" y="31"/>
                    </a:lnTo>
                    <a:lnTo>
                      <a:pt x="7" y="31"/>
                    </a:lnTo>
                    <a:lnTo>
                      <a:pt x="5" y="31"/>
                    </a:lnTo>
                    <a:lnTo>
                      <a:pt x="5" y="35"/>
                    </a:lnTo>
                    <a:lnTo>
                      <a:pt x="5" y="31"/>
                    </a:lnTo>
                    <a:lnTo>
                      <a:pt x="3" y="31"/>
                    </a:lnTo>
                    <a:lnTo>
                      <a:pt x="1" y="31"/>
                    </a:lnTo>
                    <a:lnTo>
                      <a:pt x="1" y="27"/>
                    </a:lnTo>
                    <a:lnTo>
                      <a:pt x="1" y="23"/>
                    </a:lnTo>
                    <a:lnTo>
                      <a:pt x="0" y="19"/>
                    </a:lnTo>
                    <a:lnTo>
                      <a:pt x="0" y="15"/>
                    </a:lnTo>
                    <a:lnTo>
                      <a:pt x="0" y="11"/>
                    </a:lnTo>
                    <a:lnTo>
                      <a:pt x="1" y="7"/>
                    </a:lnTo>
                    <a:lnTo>
                      <a:pt x="3" y="3"/>
                    </a:lnTo>
                    <a:lnTo>
                      <a:pt x="5" y="3"/>
                    </a:lnTo>
                    <a:lnTo>
                      <a:pt x="9" y="3"/>
                    </a:lnTo>
                    <a:lnTo>
                      <a:pt x="11" y="3"/>
                    </a:lnTo>
                    <a:lnTo>
                      <a:pt x="13" y="3"/>
                    </a:lnTo>
                    <a:lnTo>
                      <a:pt x="14" y="3"/>
                    </a:lnTo>
                    <a:lnTo>
                      <a:pt x="18" y="0"/>
                    </a:lnTo>
                    <a:lnTo>
                      <a:pt x="20" y="3"/>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5" name="Freeform 25"/>
              <p:cNvSpPr>
                <a:spLocks/>
              </p:cNvSpPr>
              <p:nvPr/>
            </p:nvSpPr>
            <p:spPr bwMode="auto">
              <a:xfrm>
                <a:off x="2201" y="2693"/>
                <a:ext cx="195" cy="205"/>
              </a:xfrm>
              <a:custGeom>
                <a:avLst/>
                <a:gdLst>
                  <a:gd name="T0" fmla="*/ 170 w 195"/>
                  <a:gd name="T1" fmla="*/ 30 h 205"/>
                  <a:gd name="T2" fmla="*/ 178 w 195"/>
                  <a:gd name="T3" fmla="*/ 65 h 205"/>
                  <a:gd name="T4" fmla="*/ 178 w 195"/>
                  <a:gd name="T5" fmla="*/ 88 h 205"/>
                  <a:gd name="T6" fmla="*/ 190 w 195"/>
                  <a:gd name="T7" fmla="*/ 111 h 205"/>
                  <a:gd name="T8" fmla="*/ 169 w 195"/>
                  <a:gd name="T9" fmla="*/ 100 h 205"/>
                  <a:gd name="T10" fmla="*/ 182 w 195"/>
                  <a:gd name="T11" fmla="*/ 150 h 205"/>
                  <a:gd name="T12" fmla="*/ 182 w 195"/>
                  <a:gd name="T13" fmla="*/ 169 h 205"/>
                  <a:gd name="T14" fmla="*/ 170 w 195"/>
                  <a:gd name="T15" fmla="*/ 165 h 205"/>
                  <a:gd name="T16" fmla="*/ 170 w 195"/>
                  <a:gd name="T17" fmla="*/ 184 h 205"/>
                  <a:gd name="T18" fmla="*/ 153 w 195"/>
                  <a:gd name="T19" fmla="*/ 180 h 205"/>
                  <a:gd name="T20" fmla="*/ 140 w 195"/>
                  <a:gd name="T21" fmla="*/ 165 h 205"/>
                  <a:gd name="T22" fmla="*/ 122 w 195"/>
                  <a:gd name="T23" fmla="*/ 161 h 205"/>
                  <a:gd name="T24" fmla="*/ 111 w 195"/>
                  <a:gd name="T25" fmla="*/ 177 h 205"/>
                  <a:gd name="T26" fmla="*/ 107 w 195"/>
                  <a:gd name="T27" fmla="*/ 192 h 205"/>
                  <a:gd name="T28" fmla="*/ 99 w 195"/>
                  <a:gd name="T29" fmla="*/ 196 h 205"/>
                  <a:gd name="T30" fmla="*/ 94 w 195"/>
                  <a:gd name="T31" fmla="*/ 165 h 205"/>
                  <a:gd name="T32" fmla="*/ 107 w 195"/>
                  <a:gd name="T33" fmla="*/ 138 h 205"/>
                  <a:gd name="T34" fmla="*/ 103 w 195"/>
                  <a:gd name="T35" fmla="*/ 130 h 205"/>
                  <a:gd name="T36" fmla="*/ 80 w 195"/>
                  <a:gd name="T37" fmla="*/ 146 h 205"/>
                  <a:gd name="T38" fmla="*/ 63 w 195"/>
                  <a:gd name="T39" fmla="*/ 150 h 205"/>
                  <a:gd name="T40" fmla="*/ 61 w 195"/>
                  <a:gd name="T41" fmla="*/ 134 h 205"/>
                  <a:gd name="T42" fmla="*/ 67 w 195"/>
                  <a:gd name="T43" fmla="*/ 119 h 205"/>
                  <a:gd name="T44" fmla="*/ 63 w 195"/>
                  <a:gd name="T45" fmla="*/ 107 h 205"/>
                  <a:gd name="T46" fmla="*/ 57 w 195"/>
                  <a:gd name="T47" fmla="*/ 100 h 205"/>
                  <a:gd name="T48" fmla="*/ 48 w 195"/>
                  <a:gd name="T49" fmla="*/ 100 h 205"/>
                  <a:gd name="T50" fmla="*/ 48 w 195"/>
                  <a:gd name="T51" fmla="*/ 115 h 205"/>
                  <a:gd name="T52" fmla="*/ 48 w 195"/>
                  <a:gd name="T53" fmla="*/ 127 h 205"/>
                  <a:gd name="T54" fmla="*/ 40 w 195"/>
                  <a:gd name="T55" fmla="*/ 123 h 205"/>
                  <a:gd name="T56" fmla="*/ 34 w 195"/>
                  <a:gd name="T57" fmla="*/ 111 h 205"/>
                  <a:gd name="T58" fmla="*/ 32 w 195"/>
                  <a:gd name="T59" fmla="*/ 100 h 205"/>
                  <a:gd name="T60" fmla="*/ 32 w 195"/>
                  <a:gd name="T61" fmla="*/ 88 h 205"/>
                  <a:gd name="T62" fmla="*/ 28 w 195"/>
                  <a:gd name="T63" fmla="*/ 73 h 205"/>
                  <a:gd name="T64" fmla="*/ 23 w 195"/>
                  <a:gd name="T65" fmla="*/ 69 h 205"/>
                  <a:gd name="T66" fmla="*/ 15 w 195"/>
                  <a:gd name="T67" fmla="*/ 73 h 205"/>
                  <a:gd name="T68" fmla="*/ 9 w 195"/>
                  <a:gd name="T69" fmla="*/ 80 h 205"/>
                  <a:gd name="T70" fmla="*/ 7 w 195"/>
                  <a:gd name="T71" fmla="*/ 92 h 205"/>
                  <a:gd name="T72" fmla="*/ 3 w 195"/>
                  <a:gd name="T73" fmla="*/ 88 h 205"/>
                  <a:gd name="T74" fmla="*/ 0 w 195"/>
                  <a:gd name="T75" fmla="*/ 73 h 205"/>
                  <a:gd name="T76" fmla="*/ 3 w 195"/>
                  <a:gd name="T77" fmla="*/ 50 h 205"/>
                  <a:gd name="T78" fmla="*/ 13 w 195"/>
                  <a:gd name="T79" fmla="*/ 23 h 205"/>
                  <a:gd name="T80" fmla="*/ 23 w 195"/>
                  <a:gd name="T81" fmla="*/ 3 h 205"/>
                  <a:gd name="T82" fmla="*/ 48 w 195"/>
                  <a:gd name="T83" fmla="*/ 3 h 205"/>
                  <a:gd name="T84" fmla="*/ 67 w 195"/>
                  <a:gd name="T85" fmla="*/ 19 h 205"/>
                  <a:gd name="T86" fmla="*/ 94 w 195"/>
                  <a:gd name="T87" fmla="*/ 11 h 205"/>
                  <a:gd name="T88" fmla="*/ 113 w 195"/>
                  <a:gd name="T89" fmla="*/ 11 h 205"/>
                  <a:gd name="T90" fmla="*/ 149 w 195"/>
                  <a:gd name="T91" fmla="*/ 7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5"/>
                  <a:gd name="T139" fmla="*/ 0 h 205"/>
                  <a:gd name="T140" fmla="*/ 195 w 195"/>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5" h="205">
                    <a:moveTo>
                      <a:pt x="159" y="11"/>
                    </a:moveTo>
                    <a:lnTo>
                      <a:pt x="165" y="19"/>
                    </a:lnTo>
                    <a:lnTo>
                      <a:pt x="170" y="30"/>
                    </a:lnTo>
                    <a:lnTo>
                      <a:pt x="176" y="46"/>
                    </a:lnTo>
                    <a:lnTo>
                      <a:pt x="180" y="57"/>
                    </a:lnTo>
                    <a:lnTo>
                      <a:pt x="178" y="65"/>
                    </a:lnTo>
                    <a:lnTo>
                      <a:pt x="169" y="73"/>
                    </a:lnTo>
                    <a:lnTo>
                      <a:pt x="174" y="80"/>
                    </a:lnTo>
                    <a:lnTo>
                      <a:pt x="178" y="88"/>
                    </a:lnTo>
                    <a:lnTo>
                      <a:pt x="184" y="92"/>
                    </a:lnTo>
                    <a:lnTo>
                      <a:pt x="186" y="103"/>
                    </a:lnTo>
                    <a:lnTo>
                      <a:pt x="190" y="111"/>
                    </a:lnTo>
                    <a:lnTo>
                      <a:pt x="190" y="123"/>
                    </a:lnTo>
                    <a:lnTo>
                      <a:pt x="180" y="115"/>
                    </a:lnTo>
                    <a:lnTo>
                      <a:pt x="169" y="100"/>
                    </a:lnTo>
                    <a:lnTo>
                      <a:pt x="163" y="100"/>
                    </a:lnTo>
                    <a:lnTo>
                      <a:pt x="170" y="127"/>
                    </a:lnTo>
                    <a:lnTo>
                      <a:pt x="182" y="150"/>
                    </a:lnTo>
                    <a:lnTo>
                      <a:pt x="194" y="169"/>
                    </a:lnTo>
                    <a:lnTo>
                      <a:pt x="190" y="169"/>
                    </a:lnTo>
                    <a:lnTo>
                      <a:pt x="182" y="169"/>
                    </a:lnTo>
                    <a:lnTo>
                      <a:pt x="174" y="161"/>
                    </a:lnTo>
                    <a:lnTo>
                      <a:pt x="167" y="153"/>
                    </a:lnTo>
                    <a:lnTo>
                      <a:pt x="170" y="165"/>
                    </a:lnTo>
                    <a:lnTo>
                      <a:pt x="170" y="173"/>
                    </a:lnTo>
                    <a:lnTo>
                      <a:pt x="170" y="177"/>
                    </a:lnTo>
                    <a:lnTo>
                      <a:pt x="170" y="184"/>
                    </a:lnTo>
                    <a:lnTo>
                      <a:pt x="163" y="196"/>
                    </a:lnTo>
                    <a:lnTo>
                      <a:pt x="157" y="188"/>
                    </a:lnTo>
                    <a:lnTo>
                      <a:pt x="153" y="180"/>
                    </a:lnTo>
                    <a:lnTo>
                      <a:pt x="149" y="177"/>
                    </a:lnTo>
                    <a:lnTo>
                      <a:pt x="147" y="173"/>
                    </a:lnTo>
                    <a:lnTo>
                      <a:pt x="140" y="165"/>
                    </a:lnTo>
                    <a:lnTo>
                      <a:pt x="134" y="161"/>
                    </a:lnTo>
                    <a:lnTo>
                      <a:pt x="130" y="161"/>
                    </a:lnTo>
                    <a:lnTo>
                      <a:pt x="122" y="161"/>
                    </a:lnTo>
                    <a:lnTo>
                      <a:pt x="119" y="165"/>
                    </a:lnTo>
                    <a:lnTo>
                      <a:pt x="113" y="169"/>
                    </a:lnTo>
                    <a:lnTo>
                      <a:pt x="111" y="177"/>
                    </a:lnTo>
                    <a:lnTo>
                      <a:pt x="107" y="180"/>
                    </a:lnTo>
                    <a:lnTo>
                      <a:pt x="107" y="188"/>
                    </a:lnTo>
                    <a:lnTo>
                      <a:pt x="107" y="192"/>
                    </a:lnTo>
                    <a:lnTo>
                      <a:pt x="105" y="200"/>
                    </a:lnTo>
                    <a:lnTo>
                      <a:pt x="103" y="204"/>
                    </a:lnTo>
                    <a:lnTo>
                      <a:pt x="99" y="196"/>
                    </a:lnTo>
                    <a:lnTo>
                      <a:pt x="97" y="184"/>
                    </a:lnTo>
                    <a:lnTo>
                      <a:pt x="94" y="177"/>
                    </a:lnTo>
                    <a:lnTo>
                      <a:pt x="94" y="165"/>
                    </a:lnTo>
                    <a:lnTo>
                      <a:pt x="96" y="153"/>
                    </a:lnTo>
                    <a:lnTo>
                      <a:pt x="99" y="142"/>
                    </a:lnTo>
                    <a:lnTo>
                      <a:pt x="107" y="138"/>
                    </a:lnTo>
                    <a:lnTo>
                      <a:pt x="107" y="130"/>
                    </a:lnTo>
                    <a:lnTo>
                      <a:pt x="111" y="123"/>
                    </a:lnTo>
                    <a:lnTo>
                      <a:pt x="103" y="130"/>
                    </a:lnTo>
                    <a:lnTo>
                      <a:pt x="94" y="134"/>
                    </a:lnTo>
                    <a:lnTo>
                      <a:pt x="88" y="142"/>
                    </a:lnTo>
                    <a:lnTo>
                      <a:pt x="80" y="146"/>
                    </a:lnTo>
                    <a:lnTo>
                      <a:pt x="74" y="146"/>
                    </a:lnTo>
                    <a:lnTo>
                      <a:pt x="67" y="150"/>
                    </a:lnTo>
                    <a:lnTo>
                      <a:pt x="63" y="150"/>
                    </a:lnTo>
                    <a:lnTo>
                      <a:pt x="61" y="146"/>
                    </a:lnTo>
                    <a:lnTo>
                      <a:pt x="61" y="138"/>
                    </a:lnTo>
                    <a:lnTo>
                      <a:pt x="61" y="134"/>
                    </a:lnTo>
                    <a:lnTo>
                      <a:pt x="63" y="130"/>
                    </a:lnTo>
                    <a:lnTo>
                      <a:pt x="65" y="127"/>
                    </a:lnTo>
                    <a:lnTo>
                      <a:pt x="67" y="119"/>
                    </a:lnTo>
                    <a:lnTo>
                      <a:pt x="67" y="115"/>
                    </a:lnTo>
                    <a:lnTo>
                      <a:pt x="65" y="111"/>
                    </a:lnTo>
                    <a:lnTo>
                      <a:pt x="63" y="107"/>
                    </a:lnTo>
                    <a:lnTo>
                      <a:pt x="61" y="103"/>
                    </a:lnTo>
                    <a:lnTo>
                      <a:pt x="61" y="100"/>
                    </a:lnTo>
                    <a:lnTo>
                      <a:pt x="57" y="100"/>
                    </a:lnTo>
                    <a:lnTo>
                      <a:pt x="55" y="96"/>
                    </a:lnTo>
                    <a:lnTo>
                      <a:pt x="49" y="96"/>
                    </a:lnTo>
                    <a:lnTo>
                      <a:pt x="48" y="100"/>
                    </a:lnTo>
                    <a:lnTo>
                      <a:pt x="46" y="103"/>
                    </a:lnTo>
                    <a:lnTo>
                      <a:pt x="48" y="111"/>
                    </a:lnTo>
                    <a:lnTo>
                      <a:pt x="48" y="115"/>
                    </a:lnTo>
                    <a:lnTo>
                      <a:pt x="48" y="119"/>
                    </a:lnTo>
                    <a:lnTo>
                      <a:pt x="48" y="123"/>
                    </a:lnTo>
                    <a:lnTo>
                      <a:pt x="48" y="127"/>
                    </a:lnTo>
                    <a:lnTo>
                      <a:pt x="46" y="130"/>
                    </a:lnTo>
                    <a:lnTo>
                      <a:pt x="44" y="127"/>
                    </a:lnTo>
                    <a:lnTo>
                      <a:pt x="40" y="123"/>
                    </a:lnTo>
                    <a:lnTo>
                      <a:pt x="38" y="119"/>
                    </a:lnTo>
                    <a:lnTo>
                      <a:pt x="34" y="115"/>
                    </a:lnTo>
                    <a:lnTo>
                      <a:pt x="34" y="111"/>
                    </a:lnTo>
                    <a:lnTo>
                      <a:pt x="32" y="103"/>
                    </a:lnTo>
                    <a:lnTo>
                      <a:pt x="32" y="100"/>
                    </a:lnTo>
                    <a:lnTo>
                      <a:pt x="32" y="96"/>
                    </a:lnTo>
                    <a:lnTo>
                      <a:pt x="32" y="92"/>
                    </a:lnTo>
                    <a:lnTo>
                      <a:pt x="32" y="88"/>
                    </a:lnTo>
                    <a:lnTo>
                      <a:pt x="30" y="80"/>
                    </a:lnTo>
                    <a:lnTo>
                      <a:pt x="30" y="76"/>
                    </a:lnTo>
                    <a:lnTo>
                      <a:pt x="28" y="73"/>
                    </a:lnTo>
                    <a:lnTo>
                      <a:pt x="26" y="69"/>
                    </a:lnTo>
                    <a:lnTo>
                      <a:pt x="24" y="65"/>
                    </a:lnTo>
                    <a:lnTo>
                      <a:pt x="23" y="69"/>
                    </a:lnTo>
                    <a:lnTo>
                      <a:pt x="19" y="69"/>
                    </a:lnTo>
                    <a:lnTo>
                      <a:pt x="17" y="69"/>
                    </a:lnTo>
                    <a:lnTo>
                      <a:pt x="15" y="73"/>
                    </a:lnTo>
                    <a:lnTo>
                      <a:pt x="13" y="73"/>
                    </a:lnTo>
                    <a:lnTo>
                      <a:pt x="11" y="76"/>
                    </a:lnTo>
                    <a:lnTo>
                      <a:pt x="9" y="80"/>
                    </a:lnTo>
                    <a:lnTo>
                      <a:pt x="9" y="84"/>
                    </a:lnTo>
                    <a:lnTo>
                      <a:pt x="9" y="88"/>
                    </a:lnTo>
                    <a:lnTo>
                      <a:pt x="7" y="92"/>
                    </a:lnTo>
                    <a:lnTo>
                      <a:pt x="9" y="96"/>
                    </a:lnTo>
                    <a:lnTo>
                      <a:pt x="5" y="92"/>
                    </a:lnTo>
                    <a:lnTo>
                      <a:pt x="3" y="88"/>
                    </a:lnTo>
                    <a:lnTo>
                      <a:pt x="3" y="84"/>
                    </a:lnTo>
                    <a:lnTo>
                      <a:pt x="0" y="76"/>
                    </a:lnTo>
                    <a:lnTo>
                      <a:pt x="0" y="73"/>
                    </a:lnTo>
                    <a:lnTo>
                      <a:pt x="1" y="65"/>
                    </a:lnTo>
                    <a:lnTo>
                      <a:pt x="3" y="61"/>
                    </a:lnTo>
                    <a:lnTo>
                      <a:pt x="3" y="50"/>
                    </a:lnTo>
                    <a:lnTo>
                      <a:pt x="9" y="38"/>
                    </a:lnTo>
                    <a:lnTo>
                      <a:pt x="13" y="30"/>
                    </a:lnTo>
                    <a:lnTo>
                      <a:pt x="13" y="23"/>
                    </a:lnTo>
                    <a:lnTo>
                      <a:pt x="9" y="11"/>
                    </a:lnTo>
                    <a:lnTo>
                      <a:pt x="15" y="7"/>
                    </a:lnTo>
                    <a:lnTo>
                      <a:pt x="23" y="3"/>
                    </a:lnTo>
                    <a:lnTo>
                      <a:pt x="30" y="3"/>
                    </a:lnTo>
                    <a:lnTo>
                      <a:pt x="40" y="0"/>
                    </a:lnTo>
                    <a:lnTo>
                      <a:pt x="48" y="3"/>
                    </a:lnTo>
                    <a:lnTo>
                      <a:pt x="55" y="7"/>
                    </a:lnTo>
                    <a:lnTo>
                      <a:pt x="63" y="11"/>
                    </a:lnTo>
                    <a:lnTo>
                      <a:pt x="67" y="19"/>
                    </a:lnTo>
                    <a:lnTo>
                      <a:pt x="74" y="11"/>
                    </a:lnTo>
                    <a:lnTo>
                      <a:pt x="84" y="11"/>
                    </a:lnTo>
                    <a:lnTo>
                      <a:pt x="94" y="11"/>
                    </a:lnTo>
                    <a:lnTo>
                      <a:pt x="99" y="15"/>
                    </a:lnTo>
                    <a:lnTo>
                      <a:pt x="105" y="19"/>
                    </a:lnTo>
                    <a:lnTo>
                      <a:pt x="113" y="11"/>
                    </a:lnTo>
                    <a:lnTo>
                      <a:pt x="124" y="7"/>
                    </a:lnTo>
                    <a:lnTo>
                      <a:pt x="138" y="7"/>
                    </a:lnTo>
                    <a:lnTo>
                      <a:pt x="149" y="7"/>
                    </a:lnTo>
                    <a:lnTo>
                      <a:pt x="159" y="11"/>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6" name="Freeform 26"/>
              <p:cNvSpPr>
                <a:spLocks/>
              </p:cNvSpPr>
              <p:nvPr/>
            </p:nvSpPr>
            <p:spPr bwMode="auto">
              <a:xfrm>
                <a:off x="2241" y="2693"/>
                <a:ext cx="145" cy="151"/>
              </a:xfrm>
              <a:custGeom>
                <a:avLst/>
                <a:gdLst>
                  <a:gd name="T0" fmla="*/ 120 w 145"/>
                  <a:gd name="T1" fmla="*/ 15 h 151"/>
                  <a:gd name="T2" fmla="*/ 130 w 145"/>
                  <a:gd name="T3" fmla="*/ 34 h 151"/>
                  <a:gd name="T4" fmla="*/ 130 w 145"/>
                  <a:gd name="T5" fmla="*/ 46 h 151"/>
                  <a:gd name="T6" fmla="*/ 126 w 145"/>
                  <a:gd name="T7" fmla="*/ 57 h 151"/>
                  <a:gd name="T8" fmla="*/ 134 w 145"/>
                  <a:gd name="T9" fmla="*/ 69 h 151"/>
                  <a:gd name="T10" fmla="*/ 140 w 145"/>
                  <a:gd name="T11" fmla="*/ 80 h 151"/>
                  <a:gd name="T12" fmla="*/ 132 w 145"/>
                  <a:gd name="T13" fmla="*/ 84 h 151"/>
                  <a:gd name="T14" fmla="*/ 119 w 145"/>
                  <a:gd name="T15" fmla="*/ 73 h 151"/>
                  <a:gd name="T16" fmla="*/ 134 w 145"/>
                  <a:gd name="T17" fmla="*/ 111 h 151"/>
                  <a:gd name="T18" fmla="*/ 140 w 145"/>
                  <a:gd name="T19" fmla="*/ 126 h 151"/>
                  <a:gd name="T20" fmla="*/ 128 w 145"/>
                  <a:gd name="T21" fmla="*/ 119 h 151"/>
                  <a:gd name="T22" fmla="*/ 124 w 145"/>
                  <a:gd name="T23" fmla="*/ 123 h 151"/>
                  <a:gd name="T24" fmla="*/ 124 w 145"/>
                  <a:gd name="T25" fmla="*/ 130 h 151"/>
                  <a:gd name="T26" fmla="*/ 120 w 145"/>
                  <a:gd name="T27" fmla="*/ 146 h 151"/>
                  <a:gd name="T28" fmla="*/ 113 w 145"/>
                  <a:gd name="T29" fmla="*/ 134 h 151"/>
                  <a:gd name="T30" fmla="*/ 107 w 145"/>
                  <a:gd name="T31" fmla="*/ 126 h 151"/>
                  <a:gd name="T32" fmla="*/ 97 w 145"/>
                  <a:gd name="T33" fmla="*/ 119 h 151"/>
                  <a:gd name="T34" fmla="*/ 90 w 145"/>
                  <a:gd name="T35" fmla="*/ 119 h 151"/>
                  <a:gd name="T36" fmla="*/ 82 w 145"/>
                  <a:gd name="T37" fmla="*/ 126 h 151"/>
                  <a:gd name="T38" fmla="*/ 78 w 145"/>
                  <a:gd name="T39" fmla="*/ 134 h 151"/>
                  <a:gd name="T40" fmla="*/ 76 w 145"/>
                  <a:gd name="T41" fmla="*/ 142 h 151"/>
                  <a:gd name="T42" fmla="*/ 76 w 145"/>
                  <a:gd name="T43" fmla="*/ 150 h 151"/>
                  <a:gd name="T44" fmla="*/ 71 w 145"/>
                  <a:gd name="T45" fmla="*/ 138 h 151"/>
                  <a:gd name="T46" fmla="*/ 67 w 145"/>
                  <a:gd name="T47" fmla="*/ 119 h 151"/>
                  <a:gd name="T48" fmla="*/ 71 w 145"/>
                  <a:gd name="T49" fmla="*/ 107 h 151"/>
                  <a:gd name="T50" fmla="*/ 78 w 145"/>
                  <a:gd name="T51" fmla="*/ 96 h 151"/>
                  <a:gd name="T52" fmla="*/ 74 w 145"/>
                  <a:gd name="T53" fmla="*/ 96 h 151"/>
                  <a:gd name="T54" fmla="*/ 63 w 145"/>
                  <a:gd name="T55" fmla="*/ 103 h 151"/>
                  <a:gd name="T56" fmla="*/ 53 w 145"/>
                  <a:gd name="T57" fmla="*/ 107 h 151"/>
                  <a:gd name="T58" fmla="*/ 44 w 145"/>
                  <a:gd name="T59" fmla="*/ 103 h 151"/>
                  <a:gd name="T60" fmla="*/ 48 w 145"/>
                  <a:gd name="T61" fmla="*/ 88 h 151"/>
                  <a:gd name="T62" fmla="*/ 51 w 145"/>
                  <a:gd name="T63" fmla="*/ 80 h 151"/>
                  <a:gd name="T64" fmla="*/ 51 w 145"/>
                  <a:gd name="T65" fmla="*/ 76 h 151"/>
                  <a:gd name="T66" fmla="*/ 46 w 145"/>
                  <a:gd name="T67" fmla="*/ 73 h 151"/>
                  <a:gd name="T68" fmla="*/ 36 w 145"/>
                  <a:gd name="T69" fmla="*/ 73 h 151"/>
                  <a:gd name="T70" fmla="*/ 32 w 145"/>
                  <a:gd name="T71" fmla="*/ 76 h 151"/>
                  <a:gd name="T72" fmla="*/ 32 w 145"/>
                  <a:gd name="T73" fmla="*/ 88 h 151"/>
                  <a:gd name="T74" fmla="*/ 28 w 145"/>
                  <a:gd name="T75" fmla="*/ 88 h 151"/>
                  <a:gd name="T76" fmla="*/ 23 w 145"/>
                  <a:gd name="T77" fmla="*/ 76 h 151"/>
                  <a:gd name="T78" fmla="*/ 21 w 145"/>
                  <a:gd name="T79" fmla="*/ 57 h 151"/>
                  <a:gd name="T80" fmla="*/ 11 w 145"/>
                  <a:gd name="T81" fmla="*/ 50 h 151"/>
                  <a:gd name="T82" fmla="*/ 5 w 145"/>
                  <a:gd name="T83" fmla="*/ 57 h 151"/>
                  <a:gd name="T84" fmla="*/ 5 w 145"/>
                  <a:gd name="T85" fmla="*/ 69 h 151"/>
                  <a:gd name="T86" fmla="*/ 0 w 145"/>
                  <a:gd name="T87" fmla="*/ 57 h 151"/>
                  <a:gd name="T88" fmla="*/ 0 w 145"/>
                  <a:gd name="T89" fmla="*/ 46 h 151"/>
                  <a:gd name="T90" fmla="*/ 5 w 145"/>
                  <a:gd name="T91" fmla="*/ 30 h 151"/>
                  <a:gd name="T92" fmla="*/ 7 w 145"/>
                  <a:gd name="T93" fmla="*/ 19 h 151"/>
                  <a:gd name="T94" fmla="*/ 11 w 145"/>
                  <a:gd name="T95" fmla="*/ 3 h 151"/>
                  <a:gd name="T96" fmla="*/ 21 w 145"/>
                  <a:gd name="T97" fmla="*/ 0 h 151"/>
                  <a:gd name="T98" fmla="*/ 32 w 145"/>
                  <a:gd name="T99" fmla="*/ 3 h 151"/>
                  <a:gd name="T100" fmla="*/ 44 w 145"/>
                  <a:gd name="T101" fmla="*/ 7 h 151"/>
                  <a:gd name="T102" fmla="*/ 53 w 145"/>
                  <a:gd name="T103" fmla="*/ 11 h 151"/>
                  <a:gd name="T104" fmla="*/ 67 w 145"/>
                  <a:gd name="T105" fmla="*/ 7 h 151"/>
                  <a:gd name="T106" fmla="*/ 76 w 145"/>
                  <a:gd name="T107" fmla="*/ 15 h 151"/>
                  <a:gd name="T108" fmla="*/ 92 w 145"/>
                  <a:gd name="T109" fmla="*/ 7 h 151"/>
                  <a:gd name="T110" fmla="*/ 109 w 145"/>
                  <a:gd name="T111" fmla="*/ 7 h 15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5"/>
                  <a:gd name="T169" fmla="*/ 0 h 151"/>
                  <a:gd name="T170" fmla="*/ 145 w 145"/>
                  <a:gd name="T171" fmla="*/ 151 h 15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5" h="151">
                    <a:moveTo>
                      <a:pt x="117" y="7"/>
                    </a:moveTo>
                    <a:lnTo>
                      <a:pt x="120" y="15"/>
                    </a:lnTo>
                    <a:lnTo>
                      <a:pt x="126" y="23"/>
                    </a:lnTo>
                    <a:lnTo>
                      <a:pt x="130" y="34"/>
                    </a:lnTo>
                    <a:lnTo>
                      <a:pt x="132" y="42"/>
                    </a:lnTo>
                    <a:lnTo>
                      <a:pt x="130" y="46"/>
                    </a:lnTo>
                    <a:lnTo>
                      <a:pt x="124" y="53"/>
                    </a:lnTo>
                    <a:lnTo>
                      <a:pt x="126" y="57"/>
                    </a:lnTo>
                    <a:lnTo>
                      <a:pt x="132" y="65"/>
                    </a:lnTo>
                    <a:lnTo>
                      <a:pt x="134" y="69"/>
                    </a:lnTo>
                    <a:lnTo>
                      <a:pt x="136" y="76"/>
                    </a:lnTo>
                    <a:lnTo>
                      <a:pt x="140" y="80"/>
                    </a:lnTo>
                    <a:lnTo>
                      <a:pt x="138" y="92"/>
                    </a:lnTo>
                    <a:lnTo>
                      <a:pt x="132" y="84"/>
                    </a:lnTo>
                    <a:lnTo>
                      <a:pt x="122" y="73"/>
                    </a:lnTo>
                    <a:lnTo>
                      <a:pt x="119" y="73"/>
                    </a:lnTo>
                    <a:lnTo>
                      <a:pt x="126" y="92"/>
                    </a:lnTo>
                    <a:lnTo>
                      <a:pt x="134" y="111"/>
                    </a:lnTo>
                    <a:lnTo>
                      <a:pt x="144" y="126"/>
                    </a:lnTo>
                    <a:lnTo>
                      <a:pt x="140" y="126"/>
                    </a:lnTo>
                    <a:lnTo>
                      <a:pt x="134" y="123"/>
                    </a:lnTo>
                    <a:lnTo>
                      <a:pt x="128" y="119"/>
                    </a:lnTo>
                    <a:lnTo>
                      <a:pt x="122" y="115"/>
                    </a:lnTo>
                    <a:lnTo>
                      <a:pt x="124" y="123"/>
                    </a:lnTo>
                    <a:lnTo>
                      <a:pt x="126" y="126"/>
                    </a:lnTo>
                    <a:lnTo>
                      <a:pt x="124" y="130"/>
                    </a:lnTo>
                    <a:lnTo>
                      <a:pt x="122" y="138"/>
                    </a:lnTo>
                    <a:lnTo>
                      <a:pt x="120" y="146"/>
                    </a:lnTo>
                    <a:lnTo>
                      <a:pt x="117" y="138"/>
                    </a:lnTo>
                    <a:lnTo>
                      <a:pt x="113" y="134"/>
                    </a:lnTo>
                    <a:lnTo>
                      <a:pt x="109" y="130"/>
                    </a:lnTo>
                    <a:lnTo>
                      <a:pt x="107" y="126"/>
                    </a:lnTo>
                    <a:lnTo>
                      <a:pt x="103" y="119"/>
                    </a:lnTo>
                    <a:lnTo>
                      <a:pt x="97" y="119"/>
                    </a:lnTo>
                    <a:lnTo>
                      <a:pt x="96" y="119"/>
                    </a:lnTo>
                    <a:lnTo>
                      <a:pt x="90" y="119"/>
                    </a:lnTo>
                    <a:lnTo>
                      <a:pt x="86" y="123"/>
                    </a:lnTo>
                    <a:lnTo>
                      <a:pt x="82" y="126"/>
                    </a:lnTo>
                    <a:lnTo>
                      <a:pt x="80" y="130"/>
                    </a:lnTo>
                    <a:lnTo>
                      <a:pt x="78" y="134"/>
                    </a:lnTo>
                    <a:lnTo>
                      <a:pt x="76" y="138"/>
                    </a:lnTo>
                    <a:lnTo>
                      <a:pt x="76" y="142"/>
                    </a:lnTo>
                    <a:lnTo>
                      <a:pt x="76" y="146"/>
                    </a:lnTo>
                    <a:lnTo>
                      <a:pt x="76" y="150"/>
                    </a:lnTo>
                    <a:lnTo>
                      <a:pt x="72" y="142"/>
                    </a:lnTo>
                    <a:lnTo>
                      <a:pt x="71" y="138"/>
                    </a:lnTo>
                    <a:lnTo>
                      <a:pt x="69" y="130"/>
                    </a:lnTo>
                    <a:lnTo>
                      <a:pt x="67" y="119"/>
                    </a:lnTo>
                    <a:lnTo>
                      <a:pt x="69" y="111"/>
                    </a:lnTo>
                    <a:lnTo>
                      <a:pt x="71" y="107"/>
                    </a:lnTo>
                    <a:lnTo>
                      <a:pt x="76" y="103"/>
                    </a:lnTo>
                    <a:lnTo>
                      <a:pt x="78" y="96"/>
                    </a:lnTo>
                    <a:lnTo>
                      <a:pt x="80" y="88"/>
                    </a:lnTo>
                    <a:lnTo>
                      <a:pt x="74" y="96"/>
                    </a:lnTo>
                    <a:lnTo>
                      <a:pt x="67" y="100"/>
                    </a:lnTo>
                    <a:lnTo>
                      <a:pt x="63" y="103"/>
                    </a:lnTo>
                    <a:lnTo>
                      <a:pt x="57" y="107"/>
                    </a:lnTo>
                    <a:lnTo>
                      <a:pt x="53" y="107"/>
                    </a:lnTo>
                    <a:lnTo>
                      <a:pt x="46" y="111"/>
                    </a:lnTo>
                    <a:lnTo>
                      <a:pt x="44" y="103"/>
                    </a:lnTo>
                    <a:lnTo>
                      <a:pt x="46" y="96"/>
                    </a:lnTo>
                    <a:lnTo>
                      <a:pt x="48" y="88"/>
                    </a:lnTo>
                    <a:lnTo>
                      <a:pt x="49" y="84"/>
                    </a:lnTo>
                    <a:lnTo>
                      <a:pt x="51" y="80"/>
                    </a:lnTo>
                    <a:lnTo>
                      <a:pt x="51" y="76"/>
                    </a:lnTo>
                    <a:lnTo>
                      <a:pt x="49" y="73"/>
                    </a:lnTo>
                    <a:lnTo>
                      <a:pt x="46" y="73"/>
                    </a:lnTo>
                    <a:lnTo>
                      <a:pt x="40" y="73"/>
                    </a:lnTo>
                    <a:lnTo>
                      <a:pt x="36" y="73"/>
                    </a:lnTo>
                    <a:lnTo>
                      <a:pt x="32" y="73"/>
                    </a:lnTo>
                    <a:lnTo>
                      <a:pt x="32" y="76"/>
                    </a:lnTo>
                    <a:lnTo>
                      <a:pt x="32" y="84"/>
                    </a:lnTo>
                    <a:lnTo>
                      <a:pt x="32" y="88"/>
                    </a:lnTo>
                    <a:lnTo>
                      <a:pt x="32" y="96"/>
                    </a:lnTo>
                    <a:lnTo>
                      <a:pt x="28" y="88"/>
                    </a:lnTo>
                    <a:lnTo>
                      <a:pt x="24" y="84"/>
                    </a:lnTo>
                    <a:lnTo>
                      <a:pt x="23" y="76"/>
                    </a:lnTo>
                    <a:lnTo>
                      <a:pt x="23" y="69"/>
                    </a:lnTo>
                    <a:lnTo>
                      <a:pt x="21" y="57"/>
                    </a:lnTo>
                    <a:lnTo>
                      <a:pt x="17" y="50"/>
                    </a:lnTo>
                    <a:lnTo>
                      <a:pt x="11" y="50"/>
                    </a:lnTo>
                    <a:lnTo>
                      <a:pt x="9" y="53"/>
                    </a:lnTo>
                    <a:lnTo>
                      <a:pt x="5" y="57"/>
                    </a:lnTo>
                    <a:lnTo>
                      <a:pt x="5" y="61"/>
                    </a:lnTo>
                    <a:lnTo>
                      <a:pt x="5" y="69"/>
                    </a:lnTo>
                    <a:lnTo>
                      <a:pt x="0" y="65"/>
                    </a:lnTo>
                    <a:lnTo>
                      <a:pt x="0" y="57"/>
                    </a:lnTo>
                    <a:lnTo>
                      <a:pt x="0" y="50"/>
                    </a:lnTo>
                    <a:lnTo>
                      <a:pt x="0" y="46"/>
                    </a:lnTo>
                    <a:lnTo>
                      <a:pt x="1" y="38"/>
                    </a:lnTo>
                    <a:lnTo>
                      <a:pt x="5" y="30"/>
                    </a:lnTo>
                    <a:lnTo>
                      <a:pt x="9" y="23"/>
                    </a:lnTo>
                    <a:lnTo>
                      <a:pt x="7" y="19"/>
                    </a:lnTo>
                    <a:lnTo>
                      <a:pt x="5" y="7"/>
                    </a:lnTo>
                    <a:lnTo>
                      <a:pt x="11" y="3"/>
                    </a:lnTo>
                    <a:lnTo>
                      <a:pt x="15" y="0"/>
                    </a:lnTo>
                    <a:lnTo>
                      <a:pt x="21" y="0"/>
                    </a:lnTo>
                    <a:lnTo>
                      <a:pt x="26" y="0"/>
                    </a:lnTo>
                    <a:lnTo>
                      <a:pt x="32" y="3"/>
                    </a:lnTo>
                    <a:lnTo>
                      <a:pt x="38" y="3"/>
                    </a:lnTo>
                    <a:lnTo>
                      <a:pt x="44" y="7"/>
                    </a:lnTo>
                    <a:lnTo>
                      <a:pt x="48" y="11"/>
                    </a:lnTo>
                    <a:lnTo>
                      <a:pt x="53" y="11"/>
                    </a:lnTo>
                    <a:lnTo>
                      <a:pt x="61" y="7"/>
                    </a:lnTo>
                    <a:lnTo>
                      <a:pt x="67" y="7"/>
                    </a:lnTo>
                    <a:lnTo>
                      <a:pt x="71" y="11"/>
                    </a:lnTo>
                    <a:lnTo>
                      <a:pt x="76" y="15"/>
                    </a:lnTo>
                    <a:lnTo>
                      <a:pt x="82" y="7"/>
                    </a:lnTo>
                    <a:lnTo>
                      <a:pt x="92" y="7"/>
                    </a:lnTo>
                    <a:lnTo>
                      <a:pt x="101" y="7"/>
                    </a:lnTo>
                    <a:lnTo>
                      <a:pt x="109" y="7"/>
                    </a:lnTo>
                    <a:lnTo>
                      <a:pt x="117" y="7"/>
                    </a:lnTo>
                  </a:path>
                </a:pathLst>
              </a:custGeom>
              <a:solidFill>
                <a:srgbClr val="4D4D4D">
                  <a:alpha val="50195"/>
                </a:srgbClr>
              </a:solidFill>
              <a:ln w="9525" cap="rnd">
                <a:solidFill>
                  <a:schemeClr val="bg2"/>
                </a:solidFill>
                <a:round/>
                <a:headEnd/>
                <a:tailEnd/>
              </a:ln>
            </p:spPr>
            <p:txBody>
              <a:bodyPr/>
              <a:lstStyle/>
              <a:p>
                <a:endParaRPr lang="de-DE"/>
              </a:p>
            </p:txBody>
          </p:sp>
          <p:sp>
            <p:nvSpPr>
              <p:cNvPr id="50257" name="Freeform 27"/>
              <p:cNvSpPr>
                <a:spLocks/>
              </p:cNvSpPr>
              <p:nvPr/>
            </p:nvSpPr>
            <p:spPr bwMode="auto">
              <a:xfrm>
                <a:off x="2265" y="2702"/>
                <a:ext cx="87" cy="88"/>
              </a:xfrm>
              <a:custGeom>
                <a:avLst/>
                <a:gdLst>
                  <a:gd name="T0" fmla="*/ 72 w 87"/>
                  <a:gd name="T1" fmla="*/ 7 h 88"/>
                  <a:gd name="T2" fmla="*/ 78 w 87"/>
                  <a:gd name="T3" fmla="*/ 18 h 88"/>
                  <a:gd name="T4" fmla="*/ 78 w 87"/>
                  <a:gd name="T5" fmla="*/ 26 h 88"/>
                  <a:gd name="T6" fmla="*/ 76 w 87"/>
                  <a:gd name="T7" fmla="*/ 34 h 88"/>
                  <a:gd name="T8" fmla="*/ 80 w 87"/>
                  <a:gd name="T9" fmla="*/ 41 h 88"/>
                  <a:gd name="T10" fmla="*/ 84 w 87"/>
                  <a:gd name="T11" fmla="*/ 49 h 88"/>
                  <a:gd name="T12" fmla="*/ 78 w 87"/>
                  <a:gd name="T13" fmla="*/ 49 h 88"/>
                  <a:gd name="T14" fmla="*/ 72 w 87"/>
                  <a:gd name="T15" fmla="*/ 41 h 88"/>
                  <a:gd name="T16" fmla="*/ 80 w 87"/>
                  <a:gd name="T17" fmla="*/ 64 h 88"/>
                  <a:gd name="T18" fmla="*/ 84 w 87"/>
                  <a:gd name="T19" fmla="*/ 75 h 88"/>
                  <a:gd name="T20" fmla="*/ 78 w 87"/>
                  <a:gd name="T21" fmla="*/ 71 h 88"/>
                  <a:gd name="T22" fmla="*/ 76 w 87"/>
                  <a:gd name="T23" fmla="*/ 71 h 88"/>
                  <a:gd name="T24" fmla="*/ 74 w 87"/>
                  <a:gd name="T25" fmla="*/ 75 h 88"/>
                  <a:gd name="T26" fmla="*/ 72 w 87"/>
                  <a:gd name="T27" fmla="*/ 87 h 88"/>
                  <a:gd name="T28" fmla="*/ 66 w 87"/>
                  <a:gd name="T29" fmla="*/ 79 h 88"/>
                  <a:gd name="T30" fmla="*/ 64 w 87"/>
                  <a:gd name="T31" fmla="*/ 75 h 88"/>
                  <a:gd name="T32" fmla="*/ 61 w 87"/>
                  <a:gd name="T33" fmla="*/ 68 h 88"/>
                  <a:gd name="T34" fmla="*/ 55 w 87"/>
                  <a:gd name="T35" fmla="*/ 71 h 88"/>
                  <a:gd name="T36" fmla="*/ 49 w 87"/>
                  <a:gd name="T37" fmla="*/ 75 h 88"/>
                  <a:gd name="T38" fmla="*/ 47 w 87"/>
                  <a:gd name="T39" fmla="*/ 79 h 88"/>
                  <a:gd name="T40" fmla="*/ 47 w 87"/>
                  <a:gd name="T41" fmla="*/ 83 h 88"/>
                  <a:gd name="T42" fmla="*/ 45 w 87"/>
                  <a:gd name="T43" fmla="*/ 87 h 88"/>
                  <a:gd name="T44" fmla="*/ 43 w 87"/>
                  <a:gd name="T45" fmla="*/ 79 h 88"/>
                  <a:gd name="T46" fmla="*/ 42 w 87"/>
                  <a:gd name="T47" fmla="*/ 71 h 88"/>
                  <a:gd name="T48" fmla="*/ 43 w 87"/>
                  <a:gd name="T49" fmla="*/ 60 h 88"/>
                  <a:gd name="T50" fmla="*/ 47 w 87"/>
                  <a:gd name="T51" fmla="*/ 56 h 88"/>
                  <a:gd name="T52" fmla="*/ 45 w 87"/>
                  <a:gd name="T53" fmla="*/ 56 h 88"/>
                  <a:gd name="T54" fmla="*/ 38 w 87"/>
                  <a:gd name="T55" fmla="*/ 60 h 88"/>
                  <a:gd name="T56" fmla="*/ 32 w 87"/>
                  <a:gd name="T57" fmla="*/ 64 h 88"/>
                  <a:gd name="T58" fmla="*/ 26 w 87"/>
                  <a:gd name="T59" fmla="*/ 60 h 88"/>
                  <a:gd name="T60" fmla="*/ 28 w 87"/>
                  <a:gd name="T61" fmla="*/ 52 h 88"/>
                  <a:gd name="T62" fmla="*/ 32 w 87"/>
                  <a:gd name="T63" fmla="*/ 49 h 88"/>
                  <a:gd name="T64" fmla="*/ 30 w 87"/>
                  <a:gd name="T65" fmla="*/ 45 h 88"/>
                  <a:gd name="T66" fmla="*/ 28 w 87"/>
                  <a:gd name="T67" fmla="*/ 41 h 88"/>
                  <a:gd name="T68" fmla="*/ 22 w 87"/>
                  <a:gd name="T69" fmla="*/ 41 h 88"/>
                  <a:gd name="T70" fmla="*/ 21 w 87"/>
                  <a:gd name="T71" fmla="*/ 45 h 88"/>
                  <a:gd name="T72" fmla="*/ 21 w 87"/>
                  <a:gd name="T73" fmla="*/ 52 h 88"/>
                  <a:gd name="T74" fmla="*/ 17 w 87"/>
                  <a:gd name="T75" fmla="*/ 52 h 88"/>
                  <a:gd name="T76" fmla="*/ 15 w 87"/>
                  <a:gd name="T77" fmla="*/ 45 h 88"/>
                  <a:gd name="T78" fmla="*/ 13 w 87"/>
                  <a:gd name="T79" fmla="*/ 34 h 88"/>
                  <a:gd name="T80" fmla="*/ 7 w 87"/>
                  <a:gd name="T81" fmla="*/ 30 h 88"/>
                  <a:gd name="T82" fmla="*/ 3 w 87"/>
                  <a:gd name="T83" fmla="*/ 34 h 88"/>
                  <a:gd name="T84" fmla="*/ 3 w 87"/>
                  <a:gd name="T85" fmla="*/ 41 h 88"/>
                  <a:gd name="T86" fmla="*/ 0 w 87"/>
                  <a:gd name="T87" fmla="*/ 34 h 88"/>
                  <a:gd name="T88" fmla="*/ 1 w 87"/>
                  <a:gd name="T89" fmla="*/ 26 h 88"/>
                  <a:gd name="T90" fmla="*/ 3 w 87"/>
                  <a:gd name="T91" fmla="*/ 18 h 88"/>
                  <a:gd name="T92" fmla="*/ 5 w 87"/>
                  <a:gd name="T93" fmla="*/ 11 h 88"/>
                  <a:gd name="T94" fmla="*/ 7 w 87"/>
                  <a:gd name="T95" fmla="*/ 3 h 88"/>
                  <a:gd name="T96" fmla="*/ 13 w 87"/>
                  <a:gd name="T97" fmla="*/ 0 h 88"/>
                  <a:gd name="T98" fmla="*/ 21 w 87"/>
                  <a:gd name="T99" fmla="*/ 3 h 88"/>
                  <a:gd name="T100" fmla="*/ 26 w 87"/>
                  <a:gd name="T101" fmla="*/ 3 h 88"/>
                  <a:gd name="T102" fmla="*/ 32 w 87"/>
                  <a:gd name="T103" fmla="*/ 7 h 88"/>
                  <a:gd name="T104" fmla="*/ 42 w 87"/>
                  <a:gd name="T105" fmla="*/ 3 h 88"/>
                  <a:gd name="T106" fmla="*/ 45 w 87"/>
                  <a:gd name="T107" fmla="*/ 7 h 88"/>
                  <a:gd name="T108" fmla="*/ 55 w 87"/>
                  <a:gd name="T109" fmla="*/ 3 h 88"/>
                  <a:gd name="T110" fmla="*/ 64 w 87"/>
                  <a:gd name="T111" fmla="*/ 3 h 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7"/>
                  <a:gd name="T169" fmla="*/ 0 h 88"/>
                  <a:gd name="T170" fmla="*/ 87 w 87"/>
                  <a:gd name="T171" fmla="*/ 88 h 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7" h="88">
                    <a:moveTo>
                      <a:pt x="68" y="7"/>
                    </a:moveTo>
                    <a:lnTo>
                      <a:pt x="72" y="7"/>
                    </a:lnTo>
                    <a:lnTo>
                      <a:pt x="76" y="15"/>
                    </a:lnTo>
                    <a:lnTo>
                      <a:pt x="78" y="18"/>
                    </a:lnTo>
                    <a:lnTo>
                      <a:pt x="78" y="26"/>
                    </a:lnTo>
                    <a:lnTo>
                      <a:pt x="74" y="30"/>
                    </a:lnTo>
                    <a:lnTo>
                      <a:pt x="76" y="34"/>
                    </a:lnTo>
                    <a:lnTo>
                      <a:pt x="78" y="37"/>
                    </a:lnTo>
                    <a:lnTo>
                      <a:pt x="80" y="41"/>
                    </a:lnTo>
                    <a:lnTo>
                      <a:pt x="82" y="45"/>
                    </a:lnTo>
                    <a:lnTo>
                      <a:pt x="84" y="49"/>
                    </a:lnTo>
                    <a:lnTo>
                      <a:pt x="84" y="52"/>
                    </a:lnTo>
                    <a:lnTo>
                      <a:pt x="78" y="49"/>
                    </a:lnTo>
                    <a:lnTo>
                      <a:pt x="74" y="45"/>
                    </a:lnTo>
                    <a:lnTo>
                      <a:pt x="72" y="41"/>
                    </a:lnTo>
                    <a:lnTo>
                      <a:pt x="76" y="52"/>
                    </a:lnTo>
                    <a:lnTo>
                      <a:pt x="80" y="64"/>
                    </a:lnTo>
                    <a:lnTo>
                      <a:pt x="86" y="75"/>
                    </a:lnTo>
                    <a:lnTo>
                      <a:pt x="84" y="75"/>
                    </a:lnTo>
                    <a:lnTo>
                      <a:pt x="80" y="71"/>
                    </a:lnTo>
                    <a:lnTo>
                      <a:pt x="78" y="71"/>
                    </a:lnTo>
                    <a:lnTo>
                      <a:pt x="72" y="68"/>
                    </a:lnTo>
                    <a:lnTo>
                      <a:pt x="76" y="71"/>
                    </a:lnTo>
                    <a:lnTo>
                      <a:pt x="76" y="75"/>
                    </a:lnTo>
                    <a:lnTo>
                      <a:pt x="74" y="75"/>
                    </a:lnTo>
                    <a:lnTo>
                      <a:pt x="74" y="79"/>
                    </a:lnTo>
                    <a:lnTo>
                      <a:pt x="72" y="87"/>
                    </a:lnTo>
                    <a:lnTo>
                      <a:pt x="68" y="83"/>
                    </a:lnTo>
                    <a:lnTo>
                      <a:pt x="66" y="79"/>
                    </a:lnTo>
                    <a:lnTo>
                      <a:pt x="66" y="75"/>
                    </a:lnTo>
                    <a:lnTo>
                      <a:pt x="64" y="75"/>
                    </a:lnTo>
                    <a:lnTo>
                      <a:pt x="63" y="71"/>
                    </a:lnTo>
                    <a:lnTo>
                      <a:pt x="61" y="68"/>
                    </a:lnTo>
                    <a:lnTo>
                      <a:pt x="57" y="68"/>
                    </a:lnTo>
                    <a:lnTo>
                      <a:pt x="55" y="71"/>
                    </a:lnTo>
                    <a:lnTo>
                      <a:pt x="53" y="71"/>
                    </a:lnTo>
                    <a:lnTo>
                      <a:pt x="49" y="75"/>
                    </a:lnTo>
                    <a:lnTo>
                      <a:pt x="47" y="79"/>
                    </a:lnTo>
                    <a:lnTo>
                      <a:pt x="47" y="83"/>
                    </a:lnTo>
                    <a:lnTo>
                      <a:pt x="45" y="87"/>
                    </a:lnTo>
                    <a:lnTo>
                      <a:pt x="43" y="83"/>
                    </a:lnTo>
                    <a:lnTo>
                      <a:pt x="43" y="79"/>
                    </a:lnTo>
                    <a:lnTo>
                      <a:pt x="42" y="75"/>
                    </a:lnTo>
                    <a:lnTo>
                      <a:pt x="42" y="71"/>
                    </a:lnTo>
                    <a:lnTo>
                      <a:pt x="42" y="64"/>
                    </a:lnTo>
                    <a:lnTo>
                      <a:pt x="43" y="60"/>
                    </a:lnTo>
                    <a:lnTo>
                      <a:pt x="45" y="60"/>
                    </a:lnTo>
                    <a:lnTo>
                      <a:pt x="47" y="56"/>
                    </a:lnTo>
                    <a:lnTo>
                      <a:pt x="47" y="52"/>
                    </a:lnTo>
                    <a:lnTo>
                      <a:pt x="45" y="56"/>
                    </a:lnTo>
                    <a:lnTo>
                      <a:pt x="42" y="60"/>
                    </a:lnTo>
                    <a:lnTo>
                      <a:pt x="38" y="60"/>
                    </a:lnTo>
                    <a:lnTo>
                      <a:pt x="34" y="64"/>
                    </a:lnTo>
                    <a:lnTo>
                      <a:pt x="32" y="64"/>
                    </a:lnTo>
                    <a:lnTo>
                      <a:pt x="26" y="64"/>
                    </a:lnTo>
                    <a:lnTo>
                      <a:pt x="26" y="60"/>
                    </a:lnTo>
                    <a:lnTo>
                      <a:pt x="26" y="56"/>
                    </a:lnTo>
                    <a:lnTo>
                      <a:pt x="28" y="52"/>
                    </a:lnTo>
                    <a:lnTo>
                      <a:pt x="30" y="49"/>
                    </a:lnTo>
                    <a:lnTo>
                      <a:pt x="32" y="49"/>
                    </a:lnTo>
                    <a:lnTo>
                      <a:pt x="32" y="45"/>
                    </a:lnTo>
                    <a:lnTo>
                      <a:pt x="30" y="45"/>
                    </a:lnTo>
                    <a:lnTo>
                      <a:pt x="28" y="41"/>
                    </a:lnTo>
                    <a:lnTo>
                      <a:pt x="24" y="41"/>
                    </a:lnTo>
                    <a:lnTo>
                      <a:pt x="22" y="41"/>
                    </a:lnTo>
                    <a:lnTo>
                      <a:pt x="21" y="45"/>
                    </a:lnTo>
                    <a:lnTo>
                      <a:pt x="21" y="49"/>
                    </a:lnTo>
                    <a:lnTo>
                      <a:pt x="21" y="52"/>
                    </a:lnTo>
                    <a:lnTo>
                      <a:pt x="21" y="56"/>
                    </a:lnTo>
                    <a:lnTo>
                      <a:pt x="17" y="52"/>
                    </a:lnTo>
                    <a:lnTo>
                      <a:pt x="15" y="49"/>
                    </a:lnTo>
                    <a:lnTo>
                      <a:pt x="15" y="45"/>
                    </a:lnTo>
                    <a:lnTo>
                      <a:pt x="15" y="41"/>
                    </a:lnTo>
                    <a:lnTo>
                      <a:pt x="13" y="34"/>
                    </a:lnTo>
                    <a:lnTo>
                      <a:pt x="11" y="30"/>
                    </a:lnTo>
                    <a:lnTo>
                      <a:pt x="7" y="30"/>
                    </a:lnTo>
                    <a:lnTo>
                      <a:pt x="5" y="30"/>
                    </a:lnTo>
                    <a:lnTo>
                      <a:pt x="3" y="34"/>
                    </a:lnTo>
                    <a:lnTo>
                      <a:pt x="3" y="37"/>
                    </a:lnTo>
                    <a:lnTo>
                      <a:pt x="3" y="41"/>
                    </a:lnTo>
                    <a:lnTo>
                      <a:pt x="1" y="37"/>
                    </a:lnTo>
                    <a:lnTo>
                      <a:pt x="0" y="34"/>
                    </a:lnTo>
                    <a:lnTo>
                      <a:pt x="0" y="30"/>
                    </a:lnTo>
                    <a:lnTo>
                      <a:pt x="1" y="26"/>
                    </a:lnTo>
                    <a:lnTo>
                      <a:pt x="1" y="22"/>
                    </a:lnTo>
                    <a:lnTo>
                      <a:pt x="3" y="18"/>
                    </a:lnTo>
                    <a:lnTo>
                      <a:pt x="5" y="15"/>
                    </a:lnTo>
                    <a:lnTo>
                      <a:pt x="5" y="11"/>
                    </a:lnTo>
                    <a:lnTo>
                      <a:pt x="3" y="3"/>
                    </a:lnTo>
                    <a:lnTo>
                      <a:pt x="7" y="3"/>
                    </a:lnTo>
                    <a:lnTo>
                      <a:pt x="9" y="0"/>
                    </a:lnTo>
                    <a:lnTo>
                      <a:pt x="13" y="0"/>
                    </a:lnTo>
                    <a:lnTo>
                      <a:pt x="17" y="0"/>
                    </a:lnTo>
                    <a:lnTo>
                      <a:pt x="21" y="3"/>
                    </a:lnTo>
                    <a:lnTo>
                      <a:pt x="22" y="3"/>
                    </a:lnTo>
                    <a:lnTo>
                      <a:pt x="26" y="3"/>
                    </a:lnTo>
                    <a:lnTo>
                      <a:pt x="28" y="7"/>
                    </a:lnTo>
                    <a:lnTo>
                      <a:pt x="32" y="7"/>
                    </a:lnTo>
                    <a:lnTo>
                      <a:pt x="36" y="7"/>
                    </a:lnTo>
                    <a:lnTo>
                      <a:pt x="42" y="3"/>
                    </a:lnTo>
                    <a:lnTo>
                      <a:pt x="43" y="7"/>
                    </a:lnTo>
                    <a:lnTo>
                      <a:pt x="45" y="7"/>
                    </a:lnTo>
                    <a:lnTo>
                      <a:pt x="49" y="3"/>
                    </a:lnTo>
                    <a:lnTo>
                      <a:pt x="55" y="3"/>
                    </a:lnTo>
                    <a:lnTo>
                      <a:pt x="61" y="3"/>
                    </a:lnTo>
                    <a:lnTo>
                      <a:pt x="64" y="3"/>
                    </a:lnTo>
                    <a:lnTo>
                      <a:pt x="68" y="7"/>
                    </a:lnTo>
                  </a:path>
                </a:pathLst>
              </a:custGeom>
              <a:solidFill>
                <a:srgbClr val="4D4D4D">
                  <a:alpha val="50195"/>
                </a:srgbClr>
              </a:solidFill>
              <a:ln w="9525" cap="rnd">
                <a:solidFill>
                  <a:schemeClr val="bg2"/>
                </a:solidFill>
                <a:round/>
                <a:headEnd/>
                <a:tailEnd/>
              </a:ln>
            </p:spPr>
            <p:txBody>
              <a:bodyPr/>
              <a:lstStyle/>
              <a:p>
                <a:endParaRPr lang="de-DE"/>
              </a:p>
            </p:txBody>
          </p:sp>
          <p:grpSp>
            <p:nvGrpSpPr>
              <p:cNvPr id="6" name="Group 28"/>
              <p:cNvGrpSpPr>
                <a:grpSpLocks/>
              </p:cNvGrpSpPr>
              <p:nvPr/>
            </p:nvGrpSpPr>
            <p:grpSpPr bwMode="auto">
              <a:xfrm>
                <a:off x="2120" y="2676"/>
                <a:ext cx="125" cy="145"/>
                <a:chOff x="2120" y="2676"/>
                <a:chExt cx="125" cy="145"/>
              </a:xfrm>
            </p:grpSpPr>
            <p:sp>
              <p:nvSpPr>
                <p:cNvPr id="50261" name="Freeform 29"/>
                <p:cNvSpPr>
                  <a:spLocks/>
                </p:cNvSpPr>
                <p:nvPr/>
              </p:nvSpPr>
              <p:spPr bwMode="auto">
                <a:xfrm>
                  <a:off x="2120" y="2690"/>
                  <a:ext cx="125" cy="131"/>
                </a:xfrm>
                <a:custGeom>
                  <a:avLst/>
                  <a:gdLst>
                    <a:gd name="T0" fmla="*/ 112 w 125"/>
                    <a:gd name="T1" fmla="*/ 30 h 131"/>
                    <a:gd name="T2" fmla="*/ 122 w 125"/>
                    <a:gd name="T3" fmla="*/ 49 h 131"/>
                    <a:gd name="T4" fmla="*/ 124 w 125"/>
                    <a:gd name="T5" fmla="*/ 65 h 131"/>
                    <a:gd name="T6" fmla="*/ 120 w 125"/>
                    <a:gd name="T7" fmla="*/ 76 h 131"/>
                    <a:gd name="T8" fmla="*/ 112 w 125"/>
                    <a:gd name="T9" fmla="*/ 87 h 131"/>
                    <a:gd name="T10" fmla="*/ 102 w 125"/>
                    <a:gd name="T11" fmla="*/ 99 h 131"/>
                    <a:gd name="T12" fmla="*/ 98 w 125"/>
                    <a:gd name="T13" fmla="*/ 103 h 131"/>
                    <a:gd name="T14" fmla="*/ 100 w 125"/>
                    <a:gd name="T15" fmla="*/ 114 h 131"/>
                    <a:gd name="T16" fmla="*/ 100 w 125"/>
                    <a:gd name="T17" fmla="*/ 118 h 131"/>
                    <a:gd name="T18" fmla="*/ 93 w 125"/>
                    <a:gd name="T19" fmla="*/ 110 h 131"/>
                    <a:gd name="T20" fmla="*/ 89 w 125"/>
                    <a:gd name="T21" fmla="*/ 107 h 131"/>
                    <a:gd name="T22" fmla="*/ 83 w 125"/>
                    <a:gd name="T23" fmla="*/ 114 h 131"/>
                    <a:gd name="T24" fmla="*/ 83 w 125"/>
                    <a:gd name="T25" fmla="*/ 122 h 131"/>
                    <a:gd name="T26" fmla="*/ 85 w 125"/>
                    <a:gd name="T27" fmla="*/ 130 h 131"/>
                    <a:gd name="T28" fmla="*/ 77 w 125"/>
                    <a:gd name="T29" fmla="*/ 126 h 131"/>
                    <a:gd name="T30" fmla="*/ 67 w 125"/>
                    <a:gd name="T31" fmla="*/ 114 h 131"/>
                    <a:gd name="T32" fmla="*/ 67 w 125"/>
                    <a:gd name="T33" fmla="*/ 103 h 131"/>
                    <a:gd name="T34" fmla="*/ 62 w 125"/>
                    <a:gd name="T35" fmla="*/ 110 h 131"/>
                    <a:gd name="T36" fmla="*/ 52 w 125"/>
                    <a:gd name="T37" fmla="*/ 122 h 131"/>
                    <a:gd name="T38" fmla="*/ 40 w 125"/>
                    <a:gd name="T39" fmla="*/ 122 h 131"/>
                    <a:gd name="T40" fmla="*/ 36 w 125"/>
                    <a:gd name="T41" fmla="*/ 118 h 131"/>
                    <a:gd name="T42" fmla="*/ 44 w 125"/>
                    <a:gd name="T43" fmla="*/ 110 h 131"/>
                    <a:gd name="T44" fmla="*/ 44 w 125"/>
                    <a:gd name="T45" fmla="*/ 99 h 131"/>
                    <a:gd name="T46" fmla="*/ 34 w 125"/>
                    <a:gd name="T47" fmla="*/ 95 h 131"/>
                    <a:gd name="T48" fmla="*/ 25 w 125"/>
                    <a:gd name="T49" fmla="*/ 95 h 131"/>
                    <a:gd name="T50" fmla="*/ 17 w 125"/>
                    <a:gd name="T51" fmla="*/ 99 h 131"/>
                    <a:gd name="T52" fmla="*/ 19 w 125"/>
                    <a:gd name="T53" fmla="*/ 103 h 131"/>
                    <a:gd name="T54" fmla="*/ 17 w 125"/>
                    <a:gd name="T55" fmla="*/ 107 h 131"/>
                    <a:gd name="T56" fmla="*/ 7 w 125"/>
                    <a:gd name="T57" fmla="*/ 99 h 131"/>
                    <a:gd name="T58" fmla="*/ 3 w 125"/>
                    <a:gd name="T59" fmla="*/ 87 h 131"/>
                    <a:gd name="T60" fmla="*/ 1 w 125"/>
                    <a:gd name="T61" fmla="*/ 76 h 131"/>
                    <a:gd name="T62" fmla="*/ 5 w 125"/>
                    <a:gd name="T63" fmla="*/ 68 h 131"/>
                    <a:gd name="T64" fmla="*/ 15 w 125"/>
                    <a:gd name="T65" fmla="*/ 61 h 131"/>
                    <a:gd name="T66" fmla="*/ 17 w 125"/>
                    <a:gd name="T67" fmla="*/ 49 h 131"/>
                    <a:gd name="T68" fmla="*/ 17 w 125"/>
                    <a:gd name="T69" fmla="*/ 38 h 131"/>
                    <a:gd name="T70" fmla="*/ 17 w 125"/>
                    <a:gd name="T71" fmla="*/ 26 h 131"/>
                    <a:gd name="T72" fmla="*/ 23 w 125"/>
                    <a:gd name="T73" fmla="*/ 19 h 131"/>
                    <a:gd name="T74" fmla="*/ 34 w 125"/>
                    <a:gd name="T75" fmla="*/ 11 h 131"/>
                    <a:gd name="T76" fmla="*/ 50 w 125"/>
                    <a:gd name="T77" fmla="*/ 3 h 131"/>
                    <a:gd name="T78" fmla="*/ 73 w 125"/>
                    <a:gd name="T79" fmla="*/ 0 h 131"/>
                    <a:gd name="T80" fmla="*/ 89 w 125"/>
                    <a:gd name="T81" fmla="*/ 0 h 131"/>
                    <a:gd name="T82" fmla="*/ 98 w 125"/>
                    <a:gd name="T83" fmla="*/ 7 h 1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5"/>
                    <a:gd name="T127" fmla="*/ 0 h 131"/>
                    <a:gd name="T128" fmla="*/ 125 w 125"/>
                    <a:gd name="T129" fmla="*/ 131 h 13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5" h="131">
                      <a:moveTo>
                        <a:pt x="104" y="19"/>
                      </a:moveTo>
                      <a:lnTo>
                        <a:pt x="110" y="26"/>
                      </a:lnTo>
                      <a:lnTo>
                        <a:pt x="112" y="30"/>
                      </a:lnTo>
                      <a:lnTo>
                        <a:pt x="118" y="38"/>
                      </a:lnTo>
                      <a:lnTo>
                        <a:pt x="120" y="45"/>
                      </a:lnTo>
                      <a:lnTo>
                        <a:pt x="122" y="49"/>
                      </a:lnTo>
                      <a:lnTo>
                        <a:pt x="124" y="53"/>
                      </a:lnTo>
                      <a:lnTo>
                        <a:pt x="124" y="61"/>
                      </a:lnTo>
                      <a:lnTo>
                        <a:pt x="124" y="65"/>
                      </a:lnTo>
                      <a:lnTo>
                        <a:pt x="124" y="68"/>
                      </a:lnTo>
                      <a:lnTo>
                        <a:pt x="122" y="72"/>
                      </a:lnTo>
                      <a:lnTo>
                        <a:pt x="120" y="76"/>
                      </a:lnTo>
                      <a:lnTo>
                        <a:pt x="118" y="80"/>
                      </a:lnTo>
                      <a:lnTo>
                        <a:pt x="114" y="84"/>
                      </a:lnTo>
                      <a:lnTo>
                        <a:pt x="112" y="87"/>
                      </a:lnTo>
                      <a:lnTo>
                        <a:pt x="108" y="91"/>
                      </a:lnTo>
                      <a:lnTo>
                        <a:pt x="104" y="95"/>
                      </a:lnTo>
                      <a:lnTo>
                        <a:pt x="102" y="99"/>
                      </a:lnTo>
                      <a:lnTo>
                        <a:pt x="100" y="99"/>
                      </a:lnTo>
                      <a:lnTo>
                        <a:pt x="100" y="103"/>
                      </a:lnTo>
                      <a:lnTo>
                        <a:pt x="98" y="103"/>
                      </a:lnTo>
                      <a:lnTo>
                        <a:pt x="98" y="107"/>
                      </a:lnTo>
                      <a:lnTo>
                        <a:pt x="100" y="110"/>
                      </a:lnTo>
                      <a:lnTo>
                        <a:pt x="100" y="114"/>
                      </a:lnTo>
                      <a:lnTo>
                        <a:pt x="104" y="118"/>
                      </a:lnTo>
                      <a:lnTo>
                        <a:pt x="100" y="118"/>
                      </a:lnTo>
                      <a:lnTo>
                        <a:pt x="96" y="118"/>
                      </a:lnTo>
                      <a:lnTo>
                        <a:pt x="94" y="114"/>
                      </a:lnTo>
                      <a:lnTo>
                        <a:pt x="93" y="110"/>
                      </a:lnTo>
                      <a:lnTo>
                        <a:pt x="91" y="107"/>
                      </a:lnTo>
                      <a:lnTo>
                        <a:pt x="89" y="107"/>
                      </a:lnTo>
                      <a:lnTo>
                        <a:pt x="85" y="107"/>
                      </a:lnTo>
                      <a:lnTo>
                        <a:pt x="85" y="110"/>
                      </a:lnTo>
                      <a:lnTo>
                        <a:pt x="83" y="114"/>
                      </a:lnTo>
                      <a:lnTo>
                        <a:pt x="81" y="114"/>
                      </a:lnTo>
                      <a:lnTo>
                        <a:pt x="83" y="118"/>
                      </a:lnTo>
                      <a:lnTo>
                        <a:pt x="83" y="122"/>
                      </a:lnTo>
                      <a:lnTo>
                        <a:pt x="85" y="126"/>
                      </a:lnTo>
                      <a:lnTo>
                        <a:pt x="89" y="130"/>
                      </a:lnTo>
                      <a:lnTo>
                        <a:pt x="85" y="130"/>
                      </a:lnTo>
                      <a:lnTo>
                        <a:pt x="81" y="130"/>
                      </a:lnTo>
                      <a:lnTo>
                        <a:pt x="79" y="126"/>
                      </a:lnTo>
                      <a:lnTo>
                        <a:pt x="77" y="126"/>
                      </a:lnTo>
                      <a:lnTo>
                        <a:pt x="73" y="122"/>
                      </a:lnTo>
                      <a:lnTo>
                        <a:pt x="71" y="118"/>
                      </a:lnTo>
                      <a:lnTo>
                        <a:pt x="67" y="114"/>
                      </a:lnTo>
                      <a:lnTo>
                        <a:pt x="67" y="107"/>
                      </a:lnTo>
                      <a:lnTo>
                        <a:pt x="67" y="103"/>
                      </a:lnTo>
                      <a:lnTo>
                        <a:pt x="65" y="107"/>
                      </a:lnTo>
                      <a:lnTo>
                        <a:pt x="63" y="110"/>
                      </a:lnTo>
                      <a:lnTo>
                        <a:pt x="62" y="110"/>
                      </a:lnTo>
                      <a:lnTo>
                        <a:pt x="58" y="114"/>
                      </a:lnTo>
                      <a:lnTo>
                        <a:pt x="56" y="118"/>
                      </a:lnTo>
                      <a:lnTo>
                        <a:pt x="52" y="122"/>
                      </a:lnTo>
                      <a:lnTo>
                        <a:pt x="48" y="122"/>
                      </a:lnTo>
                      <a:lnTo>
                        <a:pt x="44" y="122"/>
                      </a:lnTo>
                      <a:lnTo>
                        <a:pt x="40" y="122"/>
                      </a:lnTo>
                      <a:lnTo>
                        <a:pt x="38" y="122"/>
                      </a:lnTo>
                      <a:lnTo>
                        <a:pt x="32" y="118"/>
                      </a:lnTo>
                      <a:lnTo>
                        <a:pt x="36" y="118"/>
                      </a:lnTo>
                      <a:lnTo>
                        <a:pt x="38" y="114"/>
                      </a:lnTo>
                      <a:lnTo>
                        <a:pt x="40" y="114"/>
                      </a:lnTo>
                      <a:lnTo>
                        <a:pt x="44" y="110"/>
                      </a:lnTo>
                      <a:lnTo>
                        <a:pt x="44" y="107"/>
                      </a:lnTo>
                      <a:lnTo>
                        <a:pt x="46" y="103"/>
                      </a:lnTo>
                      <a:lnTo>
                        <a:pt x="44" y="99"/>
                      </a:lnTo>
                      <a:lnTo>
                        <a:pt x="42" y="99"/>
                      </a:lnTo>
                      <a:lnTo>
                        <a:pt x="40" y="95"/>
                      </a:lnTo>
                      <a:lnTo>
                        <a:pt x="34" y="95"/>
                      </a:lnTo>
                      <a:lnTo>
                        <a:pt x="31" y="95"/>
                      </a:lnTo>
                      <a:lnTo>
                        <a:pt x="27" y="95"/>
                      </a:lnTo>
                      <a:lnTo>
                        <a:pt x="25" y="95"/>
                      </a:lnTo>
                      <a:lnTo>
                        <a:pt x="23" y="95"/>
                      </a:lnTo>
                      <a:lnTo>
                        <a:pt x="17" y="95"/>
                      </a:lnTo>
                      <a:lnTo>
                        <a:pt x="17" y="99"/>
                      </a:lnTo>
                      <a:lnTo>
                        <a:pt x="19" y="103"/>
                      </a:lnTo>
                      <a:lnTo>
                        <a:pt x="21" y="107"/>
                      </a:lnTo>
                      <a:lnTo>
                        <a:pt x="19" y="103"/>
                      </a:lnTo>
                      <a:lnTo>
                        <a:pt x="17" y="107"/>
                      </a:lnTo>
                      <a:lnTo>
                        <a:pt x="13" y="103"/>
                      </a:lnTo>
                      <a:lnTo>
                        <a:pt x="11" y="103"/>
                      </a:lnTo>
                      <a:lnTo>
                        <a:pt x="7" y="99"/>
                      </a:lnTo>
                      <a:lnTo>
                        <a:pt x="5" y="99"/>
                      </a:lnTo>
                      <a:lnTo>
                        <a:pt x="3" y="95"/>
                      </a:lnTo>
                      <a:lnTo>
                        <a:pt x="3" y="87"/>
                      </a:lnTo>
                      <a:lnTo>
                        <a:pt x="0" y="84"/>
                      </a:lnTo>
                      <a:lnTo>
                        <a:pt x="0" y="80"/>
                      </a:lnTo>
                      <a:lnTo>
                        <a:pt x="1" y="76"/>
                      </a:lnTo>
                      <a:lnTo>
                        <a:pt x="3" y="72"/>
                      </a:lnTo>
                      <a:lnTo>
                        <a:pt x="5" y="72"/>
                      </a:lnTo>
                      <a:lnTo>
                        <a:pt x="5" y="68"/>
                      </a:lnTo>
                      <a:lnTo>
                        <a:pt x="9" y="65"/>
                      </a:lnTo>
                      <a:lnTo>
                        <a:pt x="11" y="61"/>
                      </a:lnTo>
                      <a:lnTo>
                        <a:pt x="15" y="61"/>
                      </a:lnTo>
                      <a:lnTo>
                        <a:pt x="17" y="57"/>
                      </a:lnTo>
                      <a:lnTo>
                        <a:pt x="17" y="53"/>
                      </a:lnTo>
                      <a:lnTo>
                        <a:pt x="17" y="49"/>
                      </a:lnTo>
                      <a:lnTo>
                        <a:pt x="17" y="45"/>
                      </a:lnTo>
                      <a:lnTo>
                        <a:pt x="19" y="45"/>
                      </a:lnTo>
                      <a:lnTo>
                        <a:pt x="17" y="38"/>
                      </a:lnTo>
                      <a:lnTo>
                        <a:pt x="17" y="34"/>
                      </a:lnTo>
                      <a:lnTo>
                        <a:pt x="17" y="30"/>
                      </a:lnTo>
                      <a:lnTo>
                        <a:pt x="17" y="26"/>
                      </a:lnTo>
                      <a:lnTo>
                        <a:pt x="17" y="22"/>
                      </a:lnTo>
                      <a:lnTo>
                        <a:pt x="19" y="22"/>
                      </a:lnTo>
                      <a:lnTo>
                        <a:pt x="23" y="19"/>
                      </a:lnTo>
                      <a:lnTo>
                        <a:pt x="25" y="15"/>
                      </a:lnTo>
                      <a:lnTo>
                        <a:pt x="29" y="15"/>
                      </a:lnTo>
                      <a:lnTo>
                        <a:pt x="34" y="11"/>
                      </a:lnTo>
                      <a:lnTo>
                        <a:pt x="40" y="11"/>
                      </a:lnTo>
                      <a:lnTo>
                        <a:pt x="42" y="7"/>
                      </a:lnTo>
                      <a:lnTo>
                        <a:pt x="50" y="3"/>
                      </a:lnTo>
                      <a:lnTo>
                        <a:pt x="56" y="3"/>
                      </a:lnTo>
                      <a:lnTo>
                        <a:pt x="63" y="0"/>
                      </a:lnTo>
                      <a:lnTo>
                        <a:pt x="73" y="0"/>
                      </a:lnTo>
                      <a:lnTo>
                        <a:pt x="79" y="0"/>
                      </a:lnTo>
                      <a:lnTo>
                        <a:pt x="85" y="0"/>
                      </a:lnTo>
                      <a:lnTo>
                        <a:pt x="89" y="0"/>
                      </a:lnTo>
                      <a:lnTo>
                        <a:pt x="93" y="3"/>
                      </a:lnTo>
                      <a:lnTo>
                        <a:pt x="94" y="3"/>
                      </a:lnTo>
                      <a:lnTo>
                        <a:pt x="98" y="7"/>
                      </a:lnTo>
                      <a:lnTo>
                        <a:pt x="102" y="15"/>
                      </a:lnTo>
                      <a:lnTo>
                        <a:pt x="104" y="19"/>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2" name="Freeform 30"/>
                <p:cNvSpPr>
                  <a:spLocks/>
                </p:cNvSpPr>
                <p:nvPr/>
              </p:nvSpPr>
              <p:spPr bwMode="auto">
                <a:xfrm>
                  <a:off x="2136" y="2693"/>
                  <a:ext cx="85" cy="106"/>
                </a:xfrm>
                <a:custGeom>
                  <a:avLst/>
                  <a:gdLst>
                    <a:gd name="T0" fmla="*/ 74 w 85"/>
                    <a:gd name="T1" fmla="*/ 27 h 106"/>
                    <a:gd name="T2" fmla="*/ 82 w 85"/>
                    <a:gd name="T3" fmla="*/ 42 h 106"/>
                    <a:gd name="T4" fmla="*/ 84 w 85"/>
                    <a:gd name="T5" fmla="*/ 54 h 106"/>
                    <a:gd name="T6" fmla="*/ 82 w 85"/>
                    <a:gd name="T7" fmla="*/ 66 h 106"/>
                    <a:gd name="T8" fmla="*/ 76 w 85"/>
                    <a:gd name="T9" fmla="*/ 73 h 106"/>
                    <a:gd name="T10" fmla="*/ 70 w 85"/>
                    <a:gd name="T11" fmla="*/ 81 h 106"/>
                    <a:gd name="T12" fmla="*/ 68 w 85"/>
                    <a:gd name="T13" fmla="*/ 85 h 106"/>
                    <a:gd name="T14" fmla="*/ 68 w 85"/>
                    <a:gd name="T15" fmla="*/ 93 h 106"/>
                    <a:gd name="T16" fmla="*/ 68 w 85"/>
                    <a:gd name="T17" fmla="*/ 97 h 106"/>
                    <a:gd name="T18" fmla="*/ 63 w 85"/>
                    <a:gd name="T19" fmla="*/ 93 h 106"/>
                    <a:gd name="T20" fmla="*/ 61 w 85"/>
                    <a:gd name="T21" fmla="*/ 89 h 106"/>
                    <a:gd name="T22" fmla="*/ 57 w 85"/>
                    <a:gd name="T23" fmla="*/ 93 h 106"/>
                    <a:gd name="T24" fmla="*/ 59 w 85"/>
                    <a:gd name="T25" fmla="*/ 101 h 106"/>
                    <a:gd name="T26" fmla="*/ 61 w 85"/>
                    <a:gd name="T27" fmla="*/ 105 h 106"/>
                    <a:gd name="T28" fmla="*/ 53 w 85"/>
                    <a:gd name="T29" fmla="*/ 101 h 106"/>
                    <a:gd name="T30" fmla="*/ 47 w 85"/>
                    <a:gd name="T31" fmla="*/ 93 h 106"/>
                    <a:gd name="T32" fmla="*/ 45 w 85"/>
                    <a:gd name="T33" fmla="*/ 85 h 106"/>
                    <a:gd name="T34" fmla="*/ 42 w 85"/>
                    <a:gd name="T35" fmla="*/ 93 h 106"/>
                    <a:gd name="T36" fmla="*/ 36 w 85"/>
                    <a:gd name="T37" fmla="*/ 97 h 106"/>
                    <a:gd name="T38" fmla="*/ 28 w 85"/>
                    <a:gd name="T39" fmla="*/ 101 h 106"/>
                    <a:gd name="T40" fmla="*/ 24 w 85"/>
                    <a:gd name="T41" fmla="*/ 93 h 106"/>
                    <a:gd name="T42" fmla="*/ 30 w 85"/>
                    <a:gd name="T43" fmla="*/ 89 h 106"/>
                    <a:gd name="T44" fmla="*/ 30 w 85"/>
                    <a:gd name="T45" fmla="*/ 81 h 106"/>
                    <a:gd name="T46" fmla="*/ 22 w 85"/>
                    <a:gd name="T47" fmla="*/ 77 h 106"/>
                    <a:gd name="T48" fmla="*/ 17 w 85"/>
                    <a:gd name="T49" fmla="*/ 73 h 106"/>
                    <a:gd name="T50" fmla="*/ 11 w 85"/>
                    <a:gd name="T51" fmla="*/ 77 h 106"/>
                    <a:gd name="T52" fmla="*/ 13 w 85"/>
                    <a:gd name="T53" fmla="*/ 85 h 106"/>
                    <a:gd name="T54" fmla="*/ 9 w 85"/>
                    <a:gd name="T55" fmla="*/ 85 h 106"/>
                    <a:gd name="T56" fmla="*/ 5 w 85"/>
                    <a:gd name="T57" fmla="*/ 81 h 106"/>
                    <a:gd name="T58" fmla="*/ 1 w 85"/>
                    <a:gd name="T59" fmla="*/ 70 h 106"/>
                    <a:gd name="T60" fmla="*/ 0 w 85"/>
                    <a:gd name="T61" fmla="*/ 58 h 106"/>
                    <a:gd name="T62" fmla="*/ 3 w 85"/>
                    <a:gd name="T63" fmla="*/ 54 h 106"/>
                    <a:gd name="T64" fmla="*/ 7 w 85"/>
                    <a:gd name="T65" fmla="*/ 46 h 106"/>
                    <a:gd name="T66" fmla="*/ 9 w 85"/>
                    <a:gd name="T67" fmla="*/ 42 h 106"/>
                    <a:gd name="T68" fmla="*/ 9 w 85"/>
                    <a:gd name="T69" fmla="*/ 31 h 106"/>
                    <a:gd name="T70" fmla="*/ 7 w 85"/>
                    <a:gd name="T71" fmla="*/ 19 h 106"/>
                    <a:gd name="T72" fmla="*/ 11 w 85"/>
                    <a:gd name="T73" fmla="*/ 15 h 106"/>
                    <a:gd name="T74" fmla="*/ 19 w 85"/>
                    <a:gd name="T75" fmla="*/ 7 h 106"/>
                    <a:gd name="T76" fmla="*/ 28 w 85"/>
                    <a:gd name="T77" fmla="*/ 3 h 106"/>
                    <a:gd name="T78" fmla="*/ 45 w 85"/>
                    <a:gd name="T79" fmla="*/ 0 h 106"/>
                    <a:gd name="T80" fmla="*/ 57 w 85"/>
                    <a:gd name="T81" fmla="*/ 3 h 106"/>
                    <a:gd name="T82" fmla="*/ 63 w 85"/>
                    <a:gd name="T83" fmla="*/ 7 h 1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5"/>
                    <a:gd name="T127" fmla="*/ 0 h 106"/>
                    <a:gd name="T128" fmla="*/ 85 w 85"/>
                    <a:gd name="T129" fmla="*/ 106 h 1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5" h="106">
                      <a:moveTo>
                        <a:pt x="68" y="19"/>
                      </a:moveTo>
                      <a:lnTo>
                        <a:pt x="72" y="23"/>
                      </a:lnTo>
                      <a:lnTo>
                        <a:pt x="74" y="27"/>
                      </a:lnTo>
                      <a:lnTo>
                        <a:pt x="76" y="35"/>
                      </a:lnTo>
                      <a:lnTo>
                        <a:pt x="80" y="38"/>
                      </a:lnTo>
                      <a:lnTo>
                        <a:pt x="82" y="42"/>
                      </a:lnTo>
                      <a:lnTo>
                        <a:pt x="82" y="50"/>
                      </a:lnTo>
                      <a:lnTo>
                        <a:pt x="84" y="54"/>
                      </a:lnTo>
                      <a:lnTo>
                        <a:pt x="82" y="58"/>
                      </a:lnTo>
                      <a:lnTo>
                        <a:pt x="82" y="62"/>
                      </a:lnTo>
                      <a:lnTo>
                        <a:pt x="82" y="66"/>
                      </a:lnTo>
                      <a:lnTo>
                        <a:pt x="80" y="70"/>
                      </a:lnTo>
                      <a:lnTo>
                        <a:pt x="78" y="73"/>
                      </a:lnTo>
                      <a:lnTo>
                        <a:pt x="76" y="73"/>
                      </a:lnTo>
                      <a:lnTo>
                        <a:pt x="74" y="77"/>
                      </a:lnTo>
                      <a:lnTo>
                        <a:pt x="72" y="77"/>
                      </a:lnTo>
                      <a:lnTo>
                        <a:pt x="70" y="81"/>
                      </a:lnTo>
                      <a:lnTo>
                        <a:pt x="68" y="85"/>
                      </a:lnTo>
                      <a:lnTo>
                        <a:pt x="68" y="89"/>
                      </a:lnTo>
                      <a:lnTo>
                        <a:pt x="68" y="93"/>
                      </a:lnTo>
                      <a:lnTo>
                        <a:pt x="72" y="97"/>
                      </a:lnTo>
                      <a:lnTo>
                        <a:pt x="72" y="101"/>
                      </a:lnTo>
                      <a:lnTo>
                        <a:pt x="68" y="97"/>
                      </a:lnTo>
                      <a:lnTo>
                        <a:pt x="66" y="97"/>
                      </a:lnTo>
                      <a:lnTo>
                        <a:pt x="64" y="93"/>
                      </a:lnTo>
                      <a:lnTo>
                        <a:pt x="63" y="93"/>
                      </a:lnTo>
                      <a:lnTo>
                        <a:pt x="63" y="89"/>
                      </a:lnTo>
                      <a:lnTo>
                        <a:pt x="63" y="85"/>
                      </a:lnTo>
                      <a:lnTo>
                        <a:pt x="61" y="89"/>
                      </a:lnTo>
                      <a:lnTo>
                        <a:pt x="59" y="89"/>
                      </a:lnTo>
                      <a:lnTo>
                        <a:pt x="57" y="89"/>
                      </a:lnTo>
                      <a:lnTo>
                        <a:pt x="57" y="93"/>
                      </a:lnTo>
                      <a:lnTo>
                        <a:pt x="57" y="97"/>
                      </a:lnTo>
                      <a:lnTo>
                        <a:pt x="59" y="101"/>
                      </a:lnTo>
                      <a:lnTo>
                        <a:pt x="61" y="105"/>
                      </a:lnTo>
                      <a:lnTo>
                        <a:pt x="57" y="105"/>
                      </a:lnTo>
                      <a:lnTo>
                        <a:pt x="55" y="105"/>
                      </a:lnTo>
                      <a:lnTo>
                        <a:pt x="53" y="101"/>
                      </a:lnTo>
                      <a:lnTo>
                        <a:pt x="51" y="101"/>
                      </a:lnTo>
                      <a:lnTo>
                        <a:pt x="49" y="97"/>
                      </a:lnTo>
                      <a:lnTo>
                        <a:pt x="47" y="93"/>
                      </a:lnTo>
                      <a:lnTo>
                        <a:pt x="47" y="89"/>
                      </a:lnTo>
                      <a:lnTo>
                        <a:pt x="45" y="85"/>
                      </a:lnTo>
                      <a:lnTo>
                        <a:pt x="43" y="85"/>
                      </a:lnTo>
                      <a:lnTo>
                        <a:pt x="43" y="89"/>
                      </a:lnTo>
                      <a:lnTo>
                        <a:pt x="42" y="93"/>
                      </a:lnTo>
                      <a:lnTo>
                        <a:pt x="40" y="93"/>
                      </a:lnTo>
                      <a:lnTo>
                        <a:pt x="38" y="97"/>
                      </a:lnTo>
                      <a:lnTo>
                        <a:pt x="36" y="97"/>
                      </a:lnTo>
                      <a:lnTo>
                        <a:pt x="32" y="97"/>
                      </a:lnTo>
                      <a:lnTo>
                        <a:pt x="30" y="101"/>
                      </a:lnTo>
                      <a:lnTo>
                        <a:pt x="28" y="101"/>
                      </a:lnTo>
                      <a:lnTo>
                        <a:pt x="26" y="97"/>
                      </a:lnTo>
                      <a:lnTo>
                        <a:pt x="22" y="97"/>
                      </a:lnTo>
                      <a:lnTo>
                        <a:pt x="24" y="93"/>
                      </a:lnTo>
                      <a:lnTo>
                        <a:pt x="26" y="93"/>
                      </a:lnTo>
                      <a:lnTo>
                        <a:pt x="28" y="93"/>
                      </a:lnTo>
                      <a:lnTo>
                        <a:pt x="30" y="89"/>
                      </a:lnTo>
                      <a:lnTo>
                        <a:pt x="30" y="85"/>
                      </a:lnTo>
                      <a:lnTo>
                        <a:pt x="32" y="85"/>
                      </a:lnTo>
                      <a:lnTo>
                        <a:pt x="30" y="81"/>
                      </a:lnTo>
                      <a:lnTo>
                        <a:pt x="28" y="77"/>
                      </a:lnTo>
                      <a:lnTo>
                        <a:pt x="26" y="77"/>
                      </a:lnTo>
                      <a:lnTo>
                        <a:pt x="22" y="77"/>
                      </a:lnTo>
                      <a:lnTo>
                        <a:pt x="21" y="73"/>
                      </a:lnTo>
                      <a:lnTo>
                        <a:pt x="19" y="73"/>
                      </a:lnTo>
                      <a:lnTo>
                        <a:pt x="17" y="73"/>
                      </a:lnTo>
                      <a:lnTo>
                        <a:pt x="13" y="73"/>
                      </a:lnTo>
                      <a:lnTo>
                        <a:pt x="11" y="77"/>
                      </a:lnTo>
                      <a:lnTo>
                        <a:pt x="11" y="81"/>
                      </a:lnTo>
                      <a:lnTo>
                        <a:pt x="13" y="85"/>
                      </a:lnTo>
                      <a:lnTo>
                        <a:pt x="15" y="85"/>
                      </a:lnTo>
                      <a:lnTo>
                        <a:pt x="13" y="85"/>
                      </a:lnTo>
                      <a:lnTo>
                        <a:pt x="9" y="85"/>
                      </a:lnTo>
                      <a:lnTo>
                        <a:pt x="9" y="81"/>
                      </a:lnTo>
                      <a:lnTo>
                        <a:pt x="7" y="81"/>
                      </a:lnTo>
                      <a:lnTo>
                        <a:pt x="5" y="81"/>
                      </a:lnTo>
                      <a:lnTo>
                        <a:pt x="3" y="77"/>
                      </a:lnTo>
                      <a:lnTo>
                        <a:pt x="1" y="73"/>
                      </a:lnTo>
                      <a:lnTo>
                        <a:pt x="1" y="70"/>
                      </a:lnTo>
                      <a:lnTo>
                        <a:pt x="0" y="66"/>
                      </a:lnTo>
                      <a:lnTo>
                        <a:pt x="0" y="62"/>
                      </a:lnTo>
                      <a:lnTo>
                        <a:pt x="0" y="58"/>
                      </a:lnTo>
                      <a:lnTo>
                        <a:pt x="1" y="54"/>
                      </a:lnTo>
                      <a:lnTo>
                        <a:pt x="3" y="54"/>
                      </a:lnTo>
                      <a:lnTo>
                        <a:pt x="3" y="50"/>
                      </a:lnTo>
                      <a:lnTo>
                        <a:pt x="5" y="50"/>
                      </a:lnTo>
                      <a:lnTo>
                        <a:pt x="7" y="46"/>
                      </a:lnTo>
                      <a:lnTo>
                        <a:pt x="7" y="42"/>
                      </a:lnTo>
                      <a:lnTo>
                        <a:pt x="9" y="42"/>
                      </a:lnTo>
                      <a:lnTo>
                        <a:pt x="9" y="38"/>
                      </a:lnTo>
                      <a:lnTo>
                        <a:pt x="9" y="35"/>
                      </a:lnTo>
                      <a:lnTo>
                        <a:pt x="9" y="31"/>
                      </a:lnTo>
                      <a:lnTo>
                        <a:pt x="7" y="27"/>
                      </a:lnTo>
                      <a:lnTo>
                        <a:pt x="7" y="23"/>
                      </a:lnTo>
                      <a:lnTo>
                        <a:pt x="7" y="19"/>
                      </a:lnTo>
                      <a:lnTo>
                        <a:pt x="9" y="19"/>
                      </a:lnTo>
                      <a:lnTo>
                        <a:pt x="11" y="15"/>
                      </a:lnTo>
                      <a:lnTo>
                        <a:pt x="13" y="11"/>
                      </a:lnTo>
                      <a:lnTo>
                        <a:pt x="17" y="11"/>
                      </a:lnTo>
                      <a:lnTo>
                        <a:pt x="19" y="7"/>
                      </a:lnTo>
                      <a:lnTo>
                        <a:pt x="22" y="7"/>
                      </a:lnTo>
                      <a:lnTo>
                        <a:pt x="26" y="3"/>
                      </a:lnTo>
                      <a:lnTo>
                        <a:pt x="28" y="3"/>
                      </a:lnTo>
                      <a:lnTo>
                        <a:pt x="36" y="3"/>
                      </a:lnTo>
                      <a:lnTo>
                        <a:pt x="40" y="0"/>
                      </a:lnTo>
                      <a:lnTo>
                        <a:pt x="45" y="0"/>
                      </a:lnTo>
                      <a:lnTo>
                        <a:pt x="49" y="0"/>
                      </a:lnTo>
                      <a:lnTo>
                        <a:pt x="55" y="3"/>
                      </a:lnTo>
                      <a:lnTo>
                        <a:pt x="57" y="3"/>
                      </a:lnTo>
                      <a:lnTo>
                        <a:pt x="59" y="3"/>
                      </a:lnTo>
                      <a:lnTo>
                        <a:pt x="61" y="7"/>
                      </a:lnTo>
                      <a:lnTo>
                        <a:pt x="63" y="7"/>
                      </a:lnTo>
                      <a:lnTo>
                        <a:pt x="66" y="15"/>
                      </a:lnTo>
                      <a:lnTo>
                        <a:pt x="68" y="19"/>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3" name="Freeform 31"/>
                <p:cNvSpPr>
                  <a:spLocks/>
                </p:cNvSpPr>
                <p:nvPr/>
              </p:nvSpPr>
              <p:spPr bwMode="auto">
                <a:xfrm>
                  <a:off x="2151" y="2697"/>
                  <a:ext cx="45" cy="61"/>
                </a:xfrm>
                <a:custGeom>
                  <a:avLst/>
                  <a:gdLst>
                    <a:gd name="T0" fmla="*/ 40 w 45"/>
                    <a:gd name="T1" fmla="*/ 15 h 61"/>
                    <a:gd name="T2" fmla="*/ 42 w 45"/>
                    <a:gd name="T3" fmla="*/ 22 h 61"/>
                    <a:gd name="T4" fmla="*/ 44 w 45"/>
                    <a:gd name="T5" fmla="*/ 30 h 61"/>
                    <a:gd name="T6" fmla="*/ 42 w 45"/>
                    <a:gd name="T7" fmla="*/ 37 h 61"/>
                    <a:gd name="T8" fmla="*/ 40 w 45"/>
                    <a:gd name="T9" fmla="*/ 41 h 61"/>
                    <a:gd name="T10" fmla="*/ 36 w 45"/>
                    <a:gd name="T11" fmla="*/ 45 h 61"/>
                    <a:gd name="T12" fmla="*/ 36 w 45"/>
                    <a:gd name="T13" fmla="*/ 48 h 61"/>
                    <a:gd name="T14" fmla="*/ 36 w 45"/>
                    <a:gd name="T15" fmla="*/ 52 h 61"/>
                    <a:gd name="T16" fmla="*/ 36 w 45"/>
                    <a:gd name="T17" fmla="*/ 56 h 61"/>
                    <a:gd name="T18" fmla="*/ 33 w 45"/>
                    <a:gd name="T19" fmla="*/ 52 h 61"/>
                    <a:gd name="T20" fmla="*/ 31 w 45"/>
                    <a:gd name="T21" fmla="*/ 48 h 61"/>
                    <a:gd name="T22" fmla="*/ 29 w 45"/>
                    <a:gd name="T23" fmla="*/ 52 h 61"/>
                    <a:gd name="T24" fmla="*/ 31 w 45"/>
                    <a:gd name="T25" fmla="*/ 56 h 61"/>
                    <a:gd name="T26" fmla="*/ 31 w 45"/>
                    <a:gd name="T27" fmla="*/ 60 h 61"/>
                    <a:gd name="T28" fmla="*/ 27 w 45"/>
                    <a:gd name="T29" fmla="*/ 56 h 61"/>
                    <a:gd name="T30" fmla="*/ 23 w 45"/>
                    <a:gd name="T31" fmla="*/ 52 h 61"/>
                    <a:gd name="T32" fmla="*/ 23 w 45"/>
                    <a:gd name="T33" fmla="*/ 45 h 61"/>
                    <a:gd name="T34" fmla="*/ 22 w 45"/>
                    <a:gd name="T35" fmla="*/ 52 h 61"/>
                    <a:gd name="T36" fmla="*/ 18 w 45"/>
                    <a:gd name="T37" fmla="*/ 52 h 61"/>
                    <a:gd name="T38" fmla="*/ 14 w 45"/>
                    <a:gd name="T39" fmla="*/ 56 h 61"/>
                    <a:gd name="T40" fmla="*/ 12 w 45"/>
                    <a:gd name="T41" fmla="*/ 52 h 61"/>
                    <a:gd name="T42" fmla="*/ 16 w 45"/>
                    <a:gd name="T43" fmla="*/ 48 h 61"/>
                    <a:gd name="T44" fmla="*/ 16 w 45"/>
                    <a:gd name="T45" fmla="*/ 45 h 61"/>
                    <a:gd name="T46" fmla="*/ 12 w 45"/>
                    <a:gd name="T47" fmla="*/ 41 h 61"/>
                    <a:gd name="T48" fmla="*/ 7 w 45"/>
                    <a:gd name="T49" fmla="*/ 41 h 61"/>
                    <a:gd name="T50" fmla="*/ 5 w 45"/>
                    <a:gd name="T51" fmla="*/ 45 h 61"/>
                    <a:gd name="T52" fmla="*/ 7 w 45"/>
                    <a:gd name="T53" fmla="*/ 45 h 61"/>
                    <a:gd name="T54" fmla="*/ 5 w 45"/>
                    <a:gd name="T55" fmla="*/ 45 h 61"/>
                    <a:gd name="T56" fmla="*/ 1 w 45"/>
                    <a:gd name="T57" fmla="*/ 45 h 61"/>
                    <a:gd name="T58" fmla="*/ 0 w 45"/>
                    <a:gd name="T59" fmla="*/ 37 h 61"/>
                    <a:gd name="T60" fmla="*/ 0 w 45"/>
                    <a:gd name="T61" fmla="*/ 33 h 61"/>
                    <a:gd name="T62" fmla="*/ 1 w 45"/>
                    <a:gd name="T63" fmla="*/ 30 h 61"/>
                    <a:gd name="T64" fmla="*/ 3 w 45"/>
                    <a:gd name="T65" fmla="*/ 26 h 61"/>
                    <a:gd name="T66" fmla="*/ 5 w 45"/>
                    <a:gd name="T67" fmla="*/ 22 h 61"/>
                    <a:gd name="T68" fmla="*/ 5 w 45"/>
                    <a:gd name="T69" fmla="*/ 15 h 61"/>
                    <a:gd name="T70" fmla="*/ 3 w 45"/>
                    <a:gd name="T71" fmla="*/ 11 h 61"/>
                    <a:gd name="T72" fmla="*/ 5 w 45"/>
                    <a:gd name="T73" fmla="*/ 7 h 61"/>
                    <a:gd name="T74" fmla="*/ 11 w 45"/>
                    <a:gd name="T75" fmla="*/ 7 h 61"/>
                    <a:gd name="T76" fmla="*/ 16 w 45"/>
                    <a:gd name="T77" fmla="*/ 0 h 61"/>
                    <a:gd name="T78" fmla="*/ 23 w 45"/>
                    <a:gd name="T79" fmla="*/ 0 h 61"/>
                    <a:gd name="T80" fmla="*/ 29 w 45"/>
                    <a:gd name="T81" fmla="*/ 0 h 61"/>
                    <a:gd name="T82" fmla="*/ 33 w 45"/>
                    <a:gd name="T83" fmla="*/ 3 h 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61"/>
                    <a:gd name="T128" fmla="*/ 45 w 45"/>
                    <a:gd name="T129" fmla="*/ 61 h 6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61">
                      <a:moveTo>
                        <a:pt x="36" y="7"/>
                      </a:moveTo>
                      <a:lnTo>
                        <a:pt x="36" y="15"/>
                      </a:lnTo>
                      <a:lnTo>
                        <a:pt x="40" y="15"/>
                      </a:lnTo>
                      <a:lnTo>
                        <a:pt x="40" y="18"/>
                      </a:lnTo>
                      <a:lnTo>
                        <a:pt x="42" y="22"/>
                      </a:lnTo>
                      <a:lnTo>
                        <a:pt x="42" y="26"/>
                      </a:lnTo>
                      <a:lnTo>
                        <a:pt x="44" y="30"/>
                      </a:lnTo>
                      <a:lnTo>
                        <a:pt x="42" y="30"/>
                      </a:lnTo>
                      <a:lnTo>
                        <a:pt x="42" y="33"/>
                      </a:lnTo>
                      <a:lnTo>
                        <a:pt x="42" y="37"/>
                      </a:lnTo>
                      <a:lnTo>
                        <a:pt x="40" y="41"/>
                      </a:lnTo>
                      <a:lnTo>
                        <a:pt x="38" y="45"/>
                      </a:lnTo>
                      <a:lnTo>
                        <a:pt x="36" y="45"/>
                      </a:lnTo>
                      <a:lnTo>
                        <a:pt x="36" y="48"/>
                      </a:lnTo>
                      <a:lnTo>
                        <a:pt x="36" y="52"/>
                      </a:lnTo>
                      <a:lnTo>
                        <a:pt x="38" y="56"/>
                      </a:lnTo>
                      <a:lnTo>
                        <a:pt x="36" y="56"/>
                      </a:lnTo>
                      <a:lnTo>
                        <a:pt x="34" y="52"/>
                      </a:lnTo>
                      <a:lnTo>
                        <a:pt x="33" y="52"/>
                      </a:lnTo>
                      <a:lnTo>
                        <a:pt x="33" y="48"/>
                      </a:lnTo>
                      <a:lnTo>
                        <a:pt x="31" y="48"/>
                      </a:lnTo>
                      <a:lnTo>
                        <a:pt x="29" y="52"/>
                      </a:lnTo>
                      <a:lnTo>
                        <a:pt x="31" y="56"/>
                      </a:lnTo>
                      <a:lnTo>
                        <a:pt x="33" y="60"/>
                      </a:lnTo>
                      <a:lnTo>
                        <a:pt x="31" y="60"/>
                      </a:lnTo>
                      <a:lnTo>
                        <a:pt x="27" y="60"/>
                      </a:lnTo>
                      <a:lnTo>
                        <a:pt x="27" y="56"/>
                      </a:lnTo>
                      <a:lnTo>
                        <a:pt x="25" y="52"/>
                      </a:lnTo>
                      <a:lnTo>
                        <a:pt x="23" y="52"/>
                      </a:lnTo>
                      <a:lnTo>
                        <a:pt x="23" y="48"/>
                      </a:lnTo>
                      <a:lnTo>
                        <a:pt x="23" y="45"/>
                      </a:lnTo>
                      <a:lnTo>
                        <a:pt x="23" y="48"/>
                      </a:lnTo>
                      <a:lnTo>
                        <a:pt x="22" y="48"/>
                      </a:lnTo>
                      <a:lnTo>
                        <a:pt x="22" y="52"/>
                      </a:lnTo>
                      <a:lnTo>
                        <a:pt x="20" y="52"/>
                      </a:lnTo>
                      <a:lnTo>
                        <a:pt x="18" y="52"/>
                      </a:lnTo>
                      <a:lnTo>
                        <a:pt x="16" y="56"/>
                      </a:lnTo>
                      <a:lnTo>
                        <a:pt x="14" y="56"/>
                      </a:lnTo>
                      <a:lnTo>
                        <a:pt x="12" y="56"/>
                      </a:lnTo>
                      <a:lnTo>
                        <a:pt x="11" y="52"/>
                      </a:lnTo>
                      <a:lnTo>
                        <a:pt x="12" y="52"/>
                      </a:lnTo>
                      <a:lnTo>
                        <a:pt x="14" y="52"/>
                      </a:lnTo>
                      <a:lnTo>
                        <a:pt x="16" y="48"/>
                      </a:lnTo>
                      <a:lnTo>
                        <a:pt x="16" y="45"/>
                      </a:lnTo>
                      <a:lnTo>
                        <a:pt x="14" y="45"/>
                      </a:lnTo>
                      <a:lnTo>
                        <a:pt x="12" y="45"/>
                      </a:lnTo>
                      <a:lnTo>
                        <a:pt x="12" y="41"/>
                      </a:lnTo>
                      <a:lnTo>
                        <a:pt x="11" y="41"/>
                      </a:lnTo>
                      <a:lnTo>
                        <a:pt x="9" y="41"/>
                      </a:lnTo>
                      <a:lnTo>
                        <a:pt x="7" y="41"/>
                      </a:lnTo>
                      <a:lnTo>
                        <a:pt x="5" y="45"/>
                      </a:lnTo>
                      <a:lnTo>
                        <a:pt x="7" y="45"/>
                      </a:lnTo>
                      <a:lnTo>
                        <a:pt x="7" y="48"/>
                      </a:lnTo>
                      <a:lnTo>
                        <a:pt x="5" y="45"/>
                      </a:lnTo>
                      <a:lnTo>
                        <a:pt x="3" y="45"/>
                      </a:lnTo>
                      <a:lnTo>
                        <a:pt x="1" y="45"/>
                      </a:lnTo>
                      <a:lnTo>
                        <a:pt x="1" y="41"/>
                      </a:lnTo>
                      <a:lnTo>
                        <a:pt x="0" y="41"/>
                      </a:lnTo>
                      <a:lnTo>
                        <a:pt x="0" y="37"/>
                      </a:lnTo>
                      <a:lnTo>
                        <a:pt x="0" y="33"/>
                      </a:lnTo>
                      <a:lnTo>
                        <a:pt x="0" y="30"/>
                      </a:lnTo>
                      <a:lnTo>
                        <a:pt x="1" y="30"/>
                      </a:lnTo>
                      <a:lnTo>
                        <a:pt x="1" y="26"/>
                      </a:lnTo>
                      <a:lnTo>
                        <a:pt x="3" y="26"/>
                      </a:lnTo>
                      <a:lnTo>
                        <a:pt x="3" y="22"/>
                      </a:lnTo>
                      <a:lnTo>
                        <a:pt x="5" y="22"/>
                      </a:lnTo>
                      <a:lnTo>
                        <a:pt x="5" y="18"/>
                      </a:lnTo>
                      <a:lnTo>
                        <a:pt x="5" y="15"/>
                      </a:lnTo>
                      <a:lnTo>
                        <a:pt x="3" y="15"/>
                      </a:lnTo>
                      <a:lnTo>
                        <a:pt x="3" y="11"/>
                      </a:lnTo>
                      <a:lnTo>
                        <a:pt x="5" y="7"/>
                      </a:lnTo>
                      <a:lnTo>
                        <a:pt x="7" y="7"/>
                      </a:lnTo>
                      <a:lnTo>
                        <a:pt x="11" y="7"/>
                      </a:lnTo>
                      <a:lnTo>
                        <a:pt x="12" y="3"/>
                      </a:lnTo>
                      <a:lnTo>
                        <a:pt x="16" y="0"/>
                      </a:lnTo>
                      <a:lnTo>
                        <a:pt x="18" y="0"/>
                      </a:lnTo>
                      <a:lnTo>
                        <a:pt x="22" y="0"/>
                      </a:lnTo>
                      <a:lnTo>
                        <a:pt x="23" y="0"/>
                      </a:lnTo>
                      <a:lnTo>
                        <a:pt x="25" y="0"/>
                      </a:lnTo>
                      <a:lnTo>
                        <a:pt x="29" y="0"/>
                      </a:lnTo>
                      <a:lnTo>
                        <a:pt x="31" y="0"/>
                      </a:lnTo>
                      <a:lnTo>
                        <a:pt x="31" y="3"/>
                      </a:lnTo>
                      <a:lnTo>
                        <a:pt x="33" y="3"/>
                      </a:lnTo>
                      <a:lnTo>
                        <a:pt x="34" y="7"/>
                      </a:lnTo>
                      <a:lnTo>
                        <a:pt x="36" y="7"/>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4" name="Freeform 32"/>
                <p:cNvSpPr>
                  <a:spLocks/>
                </p:cNvSpPr>
                <p:nvPr/>
              </p:nvSpPr>
              <p:spPr bwMode="auto">
                <a:xfrm>
                  <a:off x="2144" y="2676"/>
                  <a:ext cx="40" cy="64"/>
                </a:xfrm>
                <a:custGeom>
                  <a:avLst/>
                  <a:gdLst>
                    <a:gd name="T0" fmla="*/ 35 w 40"/>
                    <a:gd name="T1" fmla="*/ 15 h 64"/>
                    <a:gd name="T2" fmla="*/ 37 w 40"/>
                    <a:gd name="T3" fmla="*/ 27 h 64"/>
                    <a:gd name="T4" fmla="*/ 39 w 40"/>
                    <a:gd name="T5" fmla="*/ 31 h 64"/>
                    <a:gd name="T6" fmla="*/ 39 w 40"/>
                    <a:gd name="T7" fmla="*/ 39 h 64"/>
                    <a:gd name="T8" fmla="*/ 37 w 40"/>
                    <a:gd name="T9" fmla="*/ 43 h 64"/>
                    <a:gd name="T10" fmla="*/ 35 w 40"/>
                    <a:gd name="T11" fmla="*/ 47 h 64"/>
                    <a:gd name="T12" fmla="*/ 33 w 40"/>
                    <a:gd name="T13" fmla="*/ 51 h 64"/>
                    <a:gd name="T14" fmla="*/ 33 w 40"/>
                    <a:gd name="T15" fmla="*/ 55 h 64"/>
                    <a:gd name="T16" fmla="*/ 33 w 40"/>
                    <a:gd name="T17" fmla="*/ 59 h 64"/>
                    <a:gd name="T18" fmla="*/ 31 w 40"/>
                    <a:gd name="T19" fmla="*/ 55 h 64"/>
                    <a:gd name="T20" fmla="*/ 29 w 40"/>
                    <a:gd name="T21" fmla="*/ 51 h 64"/>
                    <a:gd name="T22" fmla="*/ 27 w 40"/>
                    <a:gd name="T23" fmla="*/ 55 h 64"/>
                    <a:gd name="T24" fmla="*/ 27 w 40"/>
                    <a:gd name="T25" fmla="*/ 59 h 64"/>
                    <a:gd name="T26" fmla="*/ 29 w 40"/>
                    <a:gd name="T27" fmla="*/ 63 h 64"/>
                    <a:gd name="T28" fmla="*/ 25 w 40"/>
                    <a:gd name="T29" fmla="*/ 63 h 64"/>
                    <a:gd name="T30" fmla="*/ 23 w 40"/>
                    <a:gd name="T31" fmla="*/ 55 h 64"/>
                    <a:gd name="T32" fmla="*/ 23 w 40"/>
                    <a:gd name="T33" fmla="*/ 47 h 64"/>
                    <a:gd name="T34" fmla="*/ 21 w 40"/>
                    <a:gd name="T35" fmla="*/ 55 h 64"/>
                    <a:gd name="T36" fmla="*/ 17 w 40"/>
                    <a:gd name="T37" fmla="*/ 59 h 64"/>
                    <a:gd name="T38" fmla="*/ 13 w 40"/>
                    <a:gd name="T39" fmla="*/ 59 h 64"/>
                    <a:gd name="T40" fmla="*/ 13 w 40"/>
                    <a:gd name="T41" fmla="*/ 55 h 64"/>
                    <a:gd name="T42" fmla="*/ 13 w 40"/>
                    <a:gd name="T43" fmla="*/ 51 h 64"/>
                    <a:gd name="T44" fmla="*/ 15 w 40"/>
                    <a:gd name="T45" fmla="*/ 47 h 64"/>
                    <a:gd name="T46" fmla="*/ 11 w 40"/>
                    <a:gd name="T47" fmla="*/ 43 h 64"/>
                    <a:gd name="T48" fmla="*/ 9 w 40"/>
                    <a:gd name="T49" fmla="*/ 43 h 64"/>
                    <a:gd name="T50" fmla="*/ 7 w 40"/>
                    <a:gd name="T51" fmla="*/ 47 h 64"/>
                    <a:gd name="T52" fmla="*/ 7 w 40"/>
                    <a:gd name="T53" fmla="*/ 51 h 64"/>
                    <a:gd name="T54" fmla="*/ 7 w 40"/>
                    <a:gd name="T55" fmla="*/ 47 h 64"/>
                    <a:gd name="T56" fmla="*/ 3 w 40"/>
                    <a:gd name="T57" fmla="*/ 47 h 64"/>
                    <a:gd name="T58" fmla="*/ 1 w 40"/>
                    <a:gd name="T59" fmla="*/ 39 h 64"/>
                    <a:gd name="T60" fmla="*/ 1 w 40"/>
                    <a:gd name="T61" fmla="*/ 35 h 64"/>
                    <a:gd name="T62" fmla="*/ 1 w 40"/>
                    <a:gd name="T63" fmla="*/ 31 h 64"/>
                    <a:gd name="T64" fmla="*/ 3 w 40"/>
                    <a:gd name="T65" fmla="*/ 27 h 64"/>
                    <a:gd name="T66" fmla="*/ 5 w 40"/>
                    <a:gd name="T67" fmla="*/ 23 h 64"/>
                    <a:gd name="T68" fmla="*/ 5 w 40"/>
                    <a:gd name="T69" fmla="*/ 15 h 64"/>
                    <a:gd name="T70" fmla="*/ 3 w 40"/>
                    <a:gd name="T71" fmla="*/ 11 h 64"/>
                    <a:gd name="T72" fmla="*/ 5 w 40"/>
                    <a:gd name="T73" fmla="*/ 7 h 64"/>
                    <a:gd name="T74" fmla="*/ 9 w 40"/>
                    <a:gd name="T75" fmla="*/ 3 h 64"/>
                    <a:gd name="T76" fmla="*/ 13 w 40"/>
                    <a:gd name="T77" fmla="*/ 0 h 64"/>
                    <a:gd name="T78" fmla="*/ 23 w 40"/>
                    <a:gd name="T79" fmla="*/ 0 h 64"/>
                    <a:gd name="T80" fmla="*/ 27 w 40"/>
                    <a:gd name="T81" fmla="*/ 0 h 64"/>
                    <a:gd name="T82" fmla="*/ 29 w 40"/>
                    <a:gd name="T83" fmla="*/ 3 h 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64"/>
                    <a:gd name="T128" fmla="*/ 40 w 40"/>
                    <a:gd name="T129" fmla="*/ 64 h 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64">
                      <a:moveTo>
                        <a:pt x="31" y="7"/>
                      </a:moveTo>
                      <a:lnTo>
                        <a:pt x="33" y="11"/>
                      </a:lnTo>
                      <a:lnTo>
                        <a:pt x="35" y="15"/>
                      </a:lnTo>
                      <a:lnTo>
                        <a:pt x="37" y="19"/>
                      </a:lnTo>
                      <a:lnTo>
                        <a:pt x="37" y="23"/>
                      </a:lnTo>
                      <a:lnTo>
                        <a:pt x="37" y="27"/>
                      </a:lnTo>
                      <a:lnTo>
                        <a:pt x="39" y="27"/>
                      </a:lnTo>
                      <a:lnTo>
                        <a:pt x="39" y="31"/>
                      </a:lnTo>
                      <a:lnTo>
                        <a:pt x="39" y="35"/>
                      </a:lnTo>
                      <a:lnTo>
                        <a:pt x="39" y="39"/>
                      </a:lnTo>
                      <a:lnTo>
                        <a:pt x="37" y="39"/>
                      </a:lnTo>
                      <a:lnTo>
                        <a:pt x="37" y="43"/>
                      </a:lnTo>
                      <a:lnTo>
                        <a:pt x="35" y="43"/>
                      </a:lnTo>
                      <a:lnTo>
                        <a:pt x="35" y="47"/>
                      </a:lnTo>
                      <a:lnTo>
                        <a:pt x="33" y="47"/>
                      </a:lnTo>
                      <a:lnTo>
                        <a:pt x="33" y="51"/>
                      </a:lnTo>
                      <a:lnTo>
                        <a:pt x="33" y="55"/>
                      </a:lnTo>
                      <a:lnTo>
                        <a:pt x="33" y="59"/>
                      </a:lnTo>
                      <a:lnTo>
                        <a:pt x="31" y="59"/>
                      </a:lnTo>
                      <a:lnTo>
                        <a:pt x="31" y="55"/>
                      </a:lnTo>
                      <a:lnTo>
                        <a:pt x="31" y="51"/>
                      </a:lnTo>
                      <a:lnTo>
                        <a:pt x="29" y="51"/>
                      </a:lnTo>
                      <a:lnTo>
                        <a:pt x="27" y="51"/>
                      </a:lnTo>
                      <a:lnTo>
                        <a:pt x="29" y="55"/>
                      </a:lnTo>
                      <a:lnTo>
                        <a:pt x="27" y="55"/>
                      </a:lnTo>
                      <a:lnTo>
                        <a:pt x="27" y="59"/>
                      </a:lnTo>
                      <a:lnTo>
                        <a:pt x="27" y="63"/>
                      </a:lnTo>
                      <a:lnTo>
                        <a:pt x="29" y="63"/>
                      </a:lnTo>
                      <a:lnTo>
                        <a:pt x="27" y="63"/>
                      </a:lnTo>
                      <a:lnTo>
                        <a:pt x="25" y="63"/>
                      </a:lnTo>
                      <a:lnTo>
                        <a:pt x="25" y="59"/>
                      </a:lnTo>
                      <a:lnTo>
                        <a:pt x="23" y="55"/>
                      </a:lnTo>
                      <a:lnTo>
                        <a:pt x="23" y="51"/>
                      </a:lnTo>
                      <a:lnTo>
                        <a:pt x="23" y="47"/>
                      </a:lnTo>
                      <a:lnTo>
                        <a:pt x="21" y="51"/>
                      </a:lnTo>
                      <a:lnTo>
                        <a:pt x="21" y="55"/>
                      </a:lnTo>
                      <a:lnTo>
                        <a:pt x="19" y="55"/>
                      </a:lnTo>
                      <a:lnTo>
                        <a:pt x="17" y="55"/>
                      </a:lnTo>
                      <a:lnTo>
                        <a:pt x="17" y="59"/>
                      </a:lnTo>
                      <a:lnTo>
                        <a:pt x="15" y="59"/>
                      </a:lnTo>
                      <a:lnTo>
                        <a:pt x="13" y="59"/>
                      </a:lnTo>
                      <a:lnTo>
                        <a:pt x="13" y="55"/>
                      </a:lnTo>
                      <a:lnTo>
                        <a:pt x="11" y="55"/>
                      </a:lnTo>
                      <a:lnTo>
                        <a:pt x="13" y="55"/>
                      </a:lnTo>
                      <a:lnTo>
                        <a:pt x="13" y="51"/>
                      </a:lnTo>
                      <a:lnTo>
                        <a:pt x="15" y="51"/>
                      </a:lnTo>
                      <a:lnTo>
                        <a:pt x="15" y="47"/>
                      </a:lnTo>
                      <a:lnTo>
                        <a:pt x="15" y="43"/>
                      </a:lnTo>
                      <a:lnTo>
                        <a:pt x="13" y="43"/>
                      </a:lnTo>
                      <a:lnTo>
                        <a:pt x="11" y="43"/>
                      </a:lnTo>
                      <a:lnTo>
                        <a:pt x="9" y="43"/>
                      </a:lnTo>
                      <a:lnTo>
                        <a:pt x="7" y="43"/>
                      </a:lnTo>
                      <a:lnTo>
                        <a:pt x="7" y="47"/>
                      </a:lnTo>
                      <a:lnTo>
                        <a:pt x="5" y="47"/>
                      </a:lnTo>
                      <a:lnTo>
                        <a:pt x="7" y="47"/>
                      </a:lnTo>
                      <a:lnTo>
                        <a:pt x="7" y="51"/>
                      </a:lnTo>
                      <a:lnTo>
                        <a:pt x="7" y="47"/>
                      </a:lnTo>
                      <a:lnTo>
                        <a:pt x="5" y="47"/>
                      </a:lnTo>
                      <a:lnTo>
                        <a:pt x="3" y="47"/>
                      </a:lnTo>
                      <a:lnTo>
                        <a:pt x="3" y="43"/>
                      </a:lnTo>
                      <a:lnTo>
                        <a:pt x="1" y="43"/>
                      </a:lnTo>
                      <a:lnTo>
                        <a:pt x="1" y="39"/>
                      </a:lnTo>
                      <a:lnTo>
                        <a:pt x="0" y="35"/>
                      </a:lnTo>
                      <a:lnTo>
                        <a:pt x="1" y="35"/>
                      </a:lnTo>
                      <a:lnTo>
                        <a:pt x="1" y="31"/>
                      </a:lnTo>
                      <a:lnTo>
                        <a:pt x="3" y="27"/>
                      </a:lnTo>
                      <a:lnTo>
                        <a:pt x="5" y="23"/>
                      </a:lnTo>
                      <a:lnTo>
                        <a:pt x="5" y="19"/>
                      </a:lnTo>
                      <a:lnTo>
                        <a:pt x="5" y="15"/>
                      </a:lnTo>
                      <a:lnTo>
                        <a:pt x="3" y="15"/>
                      </a:lnTo>
                      <a:lnTo>
                        <a:pt x="3" y="11"/>
                      </a:lnTo>
                      <a:lnTo>
                        <a:pt x="5" y="7"/>
                      </a:lnTo>
                      <a:lnTo>
                        <a:pt x="7" y="3"/>
                      </a:lnTo>
                      <a:lnTo>
                        <a:pt x="9" y="3"/>
                      </a:lnTo>
                      <a:lnTo>
                        <a:pt x="11" y="3"/>
                      </a:lnTo>
                      <a:lnTo>
                        <a:pt x="13" y="0"/>
                      </a:lnTo>
                      <a:lnTo>
                        <a:pt x="17" y="0"/>
                      </a:lnTo>
                      <a:lnTo>
                        <a:pt x="19" y="0"/>
                      </a:lnTo>
                      <a:lnTo>
                        <a:pt x="23" y="0"/>
                      </a:lnTo>
                      <a:lnTo>
                        <a:pt x="25" y="0"/>
                      </a:lnTo>
                      <a:lnTo>
                        <a:pt x="27" y="0"/>
                      </a:lnTo>
                      <a:lnTo>
                        <a:pt x="29" y="3"/>
                      </a:lnTo>
                      <a:lnTo>
                        <a:pt x="31" y="7"/>
                      </a:lnTo>
                    </a:path>
                  </a:pathLst>
                </a:custGeom>
                <a:solidFill>
                  <a:srgbClr val="4D4D4D">
                    <a:alpha val="50195"/>
                  </a:srgbClr>
                </a:solidFill>
                <a:ln w="9525" cap="rnd">
                  <a:solidFill>
                    <a:schemeClr val="bg2"/>
                  </a:solidFill>
                  <a:round/>
                  <a:headEnd/>
                  <a:tailEnd/>
                </a:ln>
              </p:spPr>
              <p:txBody>
                <a:bodyPr/>
                <a:lstStyle/>
                <a:p>
                  <a:endParaRPr lang="de-DE"/>
                </a:p>
              </p:txBody>
            </p:sp>
          </p:grpSp>
          <p:sp>
            <p:nvSpPr>
              <p:cNvPr id="50259" name="Freeform 33"/>
              <p:cNvSpPr>
                <a:spLocks/>
              </p:cNvSpPr>
              <p:nvPr/>
            </p:nvSpPr>
            <p:spPr bwMode="auto">
              <a:xfrm>
                <a:off x="2359" y="2670"/>
                <a:ext cx="41" cy="61"/>
              </a:xfrm>
              <a:custGeom>
                <a:avLst/>
                <a:gdLst>
                  <a:gd name="T0" fmla="*/ 17 w 41"/>
                  <a:gd name="T1" fmla="*/ 3 h 61"/>
                  <a:gd name="T2" fmla="*/ 20 w 41"/>
                  <a:gd name="T3" fmla="*/ 7 h 61"/>
                  <a:gd name="T4" fmla="*/ 24 w 41"/>
                  <a:gd name="T5" fmla="*/ 15 h 61"/>
                  <a:gd name="T6" fmla="*/ 28 w 41"/>
                  <a:gd name="T7" fmla="*/ 18 h 61"/>
                  <a:gd name="T8" fmla="*/ 28 w 41"/>
                  <a:gd name="T9" fmla="*/ 26 h 61"/>
                  <a:gd name="T10" fmla="*/ 28 w 41"/>
                  <a:gd name="T11" fmla="*/ 30 h 61"/>
                  <a:gd name="T12" fmla="*/ 30 w 41"/>
                  <a:gd name="T13" fmla="*/ 37 h 61"/>
                  <a:gd name="T14" fmla="*/ 32 w 41"/>
                  <a:gd name="T15" fmla="*/ 45 h 61"/>
                  <a:gd name="T16" fmla="*/ 36 w 41"/>
                  <a:gd name="T17" fmla="*/ 45 h 61"/>
                  <a:gd name="T18" fmla="*/ 36 w 41"/>
                  <a:gd name="T19" fmla="*/ 45 h 61"/>
                  <a:gd name="T20" fmla="*/ 34 w 41"/>
                  <a:gd name="T21" fmla="*/ 45 h 61"/>
                  <a:gd name="T22" fmla="*/ 32 w 41"/>
                  <a:gd name="T23" fmla="*/ 45 h 61"/>
                  <a:gd name="T24" fmla="*/ 34 w 41"/>
                  <a:gd name="T25" fmla="*/ 48 h 61"/>
                  <a:gd name="T26" fmla="*/ 38 w 41"/>
                  <a:gd name="T27" fmla="*/ 56 h 61"/>
                  <a:gd name="T28" fmla="*/ 38 w 41"/>
                  <a:gd name="T29" fmla="*/ 60 h 61"/>
                  <a:gd name="T30" fmla="*/ 36 w 41"/>
                  <a:gd name="T31" fmla="*/ 60 h 61"/>
                  <a:gd name="T32" fmla="*/ 30 w 41"/>
                  <a:gd name="T33" fmla="*/ 56 h 61"/>
                  <a:gd name="T34" fmla="*/ 28 w 41"/>
                  <a:gd name="T35" fmla="*/ 52 h 61"/>
                  <a:gd name="T36" fmla="*/ 24 w 41"/>
                  <a:gd name="T37" fmla="*/ 48 h 61"/>
                  <a:gd name="T38" fmla="*/ 24 w 41"/>
                  <a:gd name="T39" fmla="*/ 56 h 61"/>
                  <a:gd name="T40" fmla="*/ 24 w 41"/>
                  <a:gd name="T41" fmla="*/ 60 h 61"/>
                  <a:gd name="T42" fmla="*/ 20 w 41"/>
                  <a:gd name="T43" fmla="*/ 60 h 61"/>
                  <a:gd name="T44" fmla="*/ 17 w 41"/>
                  <a:gd name="T45" fmla="*/ 56 h 61"/>
                  <a:gd name="T46" fmla="*/ 19 w 41"/>
                  <a:gd name="T47" fmla="*/ 56 h 61"/>
                  <a:gd name="T48" fmla="*/ 20 w 41"/>
                  <a:gd name="T49" fmla="*/ 52 h 61"/>
                  <a:gd name="T50" fmla="*/ 20 w 41"/>
                  <a:gd name="T51" fmla="*/ 48 h 61"/>
                  <a:gd name="T52" fmla="*/ 19 w 41"/>
                  <a:gd name="T53" fmla="*/ 45 h 61"/>
                  <a:gd name="T54" fmla="*/ 17 w 41"/>
                  <a:gd name="T55" fmla="*/ 45 h 61"/>
                  <a:gd name="T56" fmla="*/ 15 w 41"/>
                  <a:gd name="T57" fmla="*/ 45 h 61"/>
                  <a:gd name="T58" fmla="*/ 17 w 41"/>
                  <a:gd name="T59" fmla="*/ 52 h 61"/>
                  <a:gd name="T60" fmla="*/ 15 w 41"/>
                  <a:gd name="T61" fmla="*/ 48 h 61"/>
                  <a:gd name="T62" fmla="*/ 11 w 41"/>
                  <a:gd name="T63" fmla="*/ 45 h 61"/>
                  <a:gd name="T64" fmla="*/ 9 w 41"/>
                  <a:gd name="T65" fmla="*/ 41 h 61"/>
                  <a:gd name="T66" fmla="*/ 9 w 41"/>
                  <a:gd name="T67" fmla="*/ 37 h 61"/>
                  <a:gd name="T68" fmla="*/ 9 w 41"/>
                  <a:gd name="T69" fmla="*/ 30 h 61"/>
                  <a:gd name="T70" fmla="*/ 11 w 41"/>
                  <a:gd name="T71" fmla="*/ 30 h 61"/>
                  <a:gd name="T72" fmla="*/ 7 w 41"/>
                  <a:gd name="T73" fmla="*/ 26 h 61"/>
                  <a:gd name="T74" fmla="*/ 5 w 41"/>
                  <a:gd name="T75" fmla="*/ 26 h 61"/>
                  <a:gd name="T76" fmla="*/ 3 w 41"/>
                  <a:gd name="T77" fmla="*/ 26 h 61"/>
                  <a:gd name="T78" fmla="*/ 1 w 41"/>
                  <a:gd name="T79" fmla="*/ 22 h 61"/>
                  <a:gd name="T80" fmla="*/ 1 w 41"/>
                  <a:gd name="T81" fmla="*/ 15 h 61"/>
                  <a:gd name="T82" fmla="*/ 1 w 41"/>
                  <a:gd name="T83" fmla="*/ 11 h 61"/>
                  <a:gd name="T84" fmla="*/ 1 w 41"/>
                  <a:gd name="T85" fmla="*/ 7 h 61"/>
                  <a:gd name="T86" fmla="*/ 3 w 41"/>
                  <a:gd name="T87" fmla="*/ 3 h 61"/>
                  <a:gd name="T88" fmla="*/ 3 w 41"/>
                  <a:gd name="T89" fmla="*/ 0 h 61"/>
                  <a:gd name="T90" fmla="*/ 11 w 41"/>
                  <a:gd name="T91" fmla="*/ 0 h 61"/>
                  <a:gd name="T92" fmla="*/ 13 w 41"/>
                  <a:gd name="T93" fmla="*/ 0 h 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1"/>
                  <a:gd name="T142" fmla="*/ 0 h 61"/>
                  <a:gd name="T143" fmla="*/ 41 w 41"/>
                  <a:gd name="T144" fmla="*/ 61 h 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1" h="61">
                    <a:moveTo>
                      <a:pt x="13" y="0"/>
                    </a:moveTo>
                    <a:lnTo>
                      <a:pt x="17" y="0"/>
                    </a:lnTo>
                    <a:lnTo>
                      <a:pt x="17" y="3"/>
                    </a:lnTo>
                    <a:lnTo>
                      <a:pt x="20" y="3"/>
                    </a:lnTo>
                    <a:lnTo>
                      <a:pt x="20" y="7"/>
                    </a:lnTo>
                    <a:lnTo>
                      <a:pt x="24" y="11"/>
                    </a:lnTo>
                    <a:lnTo>
                      <a:pt x="24" y="15"/>
                    </a:lnTo>
                    <a:lnTo>
                      <a:pt x="26" y="15"/>
                    </a:lnTo>
                    <a:lnTo>
                      <a:pt x="26" y="18"/>
                    </a:lnTo>
                    <a:lnTo>
                      <a:pt x="28" y="18"/>
                    </a:lnTo>
                    <a:lnTo>
                      <a:pt x="28" y="22"/>
                    </a:lnTo>
                    <a:lnTo>
                      <a:pt x="28" y="26"/>
                    </a:lnTo>
                    <a:lnTo>
                      <a:pt x="28" y="30"/>
                    </a:lnTo>
                    <a:lnTo>
                      <a:pt x="30" y="33"/>
                    </a:lnTo>
                    <a:lnTo>
                      <a:pt x="30" y="37"/>
                    </a:lnTo>
                    <a:lnTo>
                      <a:pt x="30" y="41"/>
                    </a:lnTo>
                    <a:lnTo>
                      <a:pt x="32" y="45"/>
                    </a:lnTo>
                    <a:lnTo>
                      <a:pt x="36" y="45"/>
                    </a:lnTo>
                    <a:lnTo>
                      <a:pt x="34" y="45"/>
                    </a:lnTo>
                    <a:lnTo>
                      <a:pt x="30" y="45"/>
                    </a:lnTo>
                    <a:lnTo>
                      <a:pt x="30" y="41"/>
                    </a:lnTo>
                    <a:lnTo>
                      <a:pt x="32" y="45"/>
                    </a:lnTo>
                    <a:lnTo>
                      <a:pt x="32" y="48"/>
                    </a:lnTo>
                    <a:lnTo>
                      <a:pt x="34" y="48"/>
                    </a:lnTo>
                    <a:lnTo>
                      <a:pt x="34" y="52"/>
                    </a:lnTo>
                    <a:lnTo>
                      <a:pt x="38" y="52"/>
                    </a:lnTo>
                    <a:lnTo>
                      <a:pt x="38" y="56"/>
                    </a:lnTo>
                    <a:lnTo>
                      <a:pt x="40" y="56"/>
                    </a:lnTo>
                    <a:lnTo>
                      <a:pt x="38" y="60"/>
                    </a:lnTo>
                    <a:lnTo>
                      <a:pt x="36" y="60"/>
                    </a:lnTo>
                    <a:lnTo>
                      <a:pt x="34" y="60"/>
                    </a:lnTo>
                    <a:lnTo>
                      <a:pt x="32" y="60"/>
                    </a:lnTo>
                    <a:lnTo>
                      <a:pt x="30" y="56"/>
                    </a:lnTo>
                    <a:lnTo>
                      <a:pt x="28" y="52"/>
                    </a:lnTo>
                    <a:lnTo>
                      <a:pt x="26" y="48"/>
                    </a:lnTo>
                    <a:lnTo>
                      <a:pt x="24" y="48"/>
                    </a:lnTo>
                    <a:lnTo>
                      <a:pt x="26" y="52"/>
                    </a:lnTo>
                    <a:lnTo>
                      <a:pt x="24" y="52"/>
                    </a:lnTo>
                    <a:lnTo>
                      <a:pt x="24" y="56"/>
                    </a:lnTo>
                    <a:lnTo>
                      <a:pt x="24" y="60"/>
                    </a:lnTo>
                    <a:lnTo>
                      <a:pt x="22" y="60"/>
                    </a:lnTo>
                    <a:lnTo>
                      <a:pt x="20" y="60"/>
                    </a:lnTo>
                    <a:lnTo>
                      <a:pt x="20" y="56"/>
                    </a:lnTo>
                    <a:lnTo>
                      <a:pt x="17" y="56"/>
                    </a:lnTo>
                    <a:lnTo>
                      <a:pt x="19" y="56"/>
                    </a:lnTo>
                    <a:lnTo>
                      <a:pt x="20" y="52"/>
                    </a:lnTo>
                    <a:lnTo>
                      <a:pt x="22" y="52"/>
                    </a:lnTo>
                    <a:lnTo>
                      <a:pt x="20" y="48"/>
                    </a:lnTo>
                    <a:lnTo>
                      <a:pt x="19" y="48"/>
                    </a:lnTo>
                    <a:lnTo>
                      <a:pt x="19" y="45"/>
                    </a:lnTo>
                    <a:lnTo>
                      <a:pt x="17" y="45"/>
                    </a:lnTo>
                    <a:lnTo>
                      <a:pt x="15" y="45"/>
                    </a:lnTo>
                    <a:lnTo>
                      <a:pt x="17" y="48"/>
                    </a:lnTo>
                    <a:lnTo>
                      <a:pt x="17" y="52"/>
                    </a:lnTo>
                    <a:lnTo>
                      <a:pt x="17" y="48"/>
                    </a:lnTo>
                    <a:lnTo>
                      <a:pt x="15" y="48"/>
                    </a:lnTo>
                    <a:lnTo>
                      <a:pt x="13" y="48"/>
                    </a:lnTo>
                    <a:lnTo>
                      <a:pt x="11" y="45"/>
                    </a:lnTo>
                    <a:lnTo>
                      <a:pt x="11" y="41"/>
                    </a:lnTo>
                    <a:lnTo>
                      <a:pt x="9" y="41"/>
                    </a:lnTo>
                    <a:lnTo>
                      <a:pt x="9" y="37"/>
                    </a:lnTo>
                    <a:lnTo>
                      <a:pt x="7" y="37"/>
                    </a:lnTo>
                    <a:lnTo>
                      <a:pt x="9" y="37"/>
                    </a:lnTo>
                    <a:lnTo>
                      <a:pt x="9" y="33"/>
                    </a:lnTo>
                    <a:lnTo>
                      <a:pt x="11" y="33"/>
                    </a:lnTo>
                    <a:lnTo>
                      <a:pt x="9" y="30"/>
                    </a:lnTo>
                    <a:lnTo>
                      <a:pt x="11" y="30"/>
                    </a:lnTo>
                    <a:lnTo>
                      <a:pt x="9" y="26"/>
                    </a:lnTo>
                    <a:lnTo>
                      <a:pt x="7" y="26"/>
                    </a:lnTo>
                    <a:lnTo>
                      <a:pt x="5" y="26"/>
                    </a:lnTo>
                    <a:lnTo>
                      <a:pt x="3" y="26"/>
                    </a:lnTo>
                    <a:lnTo>
                      <a:pt x="3" y="30"/>
                    </a:lnTo>
                    <a:lnTo>
                      <a:pt x="3" y="26"/>
                    </a:lnTo>
                    <a:lnTo>
                      <a:pt x="1" y="26"/>
                    </a:lnTo>
                    <a:lnTo>
                      <a:pt x="1" y="22"/>
                    </a:lnTo>
                    <a:lnTo>
                      <a:pt x="0" y="18"/>
                    </a:lnTo>
                    <a:lnTo>
                      <a:pt x="1" y="18"/>
                    </a:lnTo>
                    <a:lnTo>
                      <a:pt x="1" y="15"/>
                    </a:lnTo>
                    <a:lnTo>
                      <a:pt x="0" y="15"/>
                    </a:lnTo>
                    <a:lnTo>
                      <a:pt x="1" y="11"/>
                    </a:lnTo>
                    <a:lnTo>
                      <a:pt x="0" y="7"/>
                    </a:lnTo>
                    <a:lnTo>
                      <a:pt x="1" y="7"/>
                    </a:lnTo>
                    <a:lnTo>
                      <a:pt x="1" y="3"/>
                    </a:lnTo>
                    <a:lnTo>
                      <a:pt x="3" y="3"/>
                    </a:lnTo>
                    <a:lnTo>
                      <a:pt x="3" y="0"/>
                    </a:lnTo>
                    <a:lnTo>
                      <a:pt x="5" y="0"/>
                    </a:lnTo>
                    <a:lnTo>
                      <a:pt x="9" y="3"/>
                    </a:lnTo>
                    <a:lnTo>
                      <a:pt x="11" y="0"/>
                    </a:lnTo>
                    <a:lnTo>
                      <a:pt x="13" y="0"/>
                    </a:lnTo>
                  </a:path>
                </a:pathLst>
              </a:custGeom>
              <a:solidFill>
                <a:srgbClr val="4D4D4D">
                  <a:alpha val="50195"/>
                </a:srgbClr>
              </a:solidFill>
              <a:ln w="9525" cap="rnd">
                <a:solidFill>
                  <a:schemeClr val="bg2"/>
                </a:solidFill>
                <a:round/>
                <a:headEnd/>
                <a:tailEnd/>
              </a:ln>
            </p:spPr>
            <p:txBody>
              <a:bodyPr/>
              <a:lstStyle/>
              <a:p>
                <a:endParaRPr lang="de-DE"/>
              </a:p>
            </p:txBody>
          </p:sp>
          <p:sp>
            <p:nvSpPr>
              <p:cNvPr id="50260" name="Freeform 34"/>
              <p:cNvSpPr>
                <a:spLocks/>
              </p:cNvSpPr>
              <p:nvPr/>
            </p:nvSpPr>
            <p:spPr bwMode="auto">
              <a:xfrm>
                <a:off x="2283" y="2681"/>
                <a:ext cx="43" cy="64"/>
              </a:xfrm>
              <a:custGeom>
                <a:avLst/>
                <a:gdLst>
                  <a:gd name="T0" fmla="*/ 34 w 43"/>
                  <a:gd name="T1" fmla="*/ 7 h 64"/>
                  <a:gd name="T2" fmla="*/ 36 w 43"/>
                  <a:gd name="T3" fmla="*/ 15 h 64"/>
                  <a:gd name="T4" fmla="*/ 38 w 43"/>
                  <a:gd name="T5" fmla="*/ 19 h 64"/>
                  <a:gd name="T6" fmla="*/ 36 w 43"/>
                  <a:gd name="T7" fmla="*/ 23 h 64"/>
                  <a:gd name="T8" fmla="*/ 38 w 43"/>
                  <a:gd name="T9" fmla="*/ 27 h 64"/>
                  <a:gd name="T10" fmla="*/ 40 w 43"/>
                  <a:gd name="T11" fmla="*/ 35 h 64"/>
                  <a:gd name="T12" fmla="*/ 38 w 43"/>
                  <a:gd name="T13" fmla="*/ 35 h 64"/>
                  <a:gd name="T14" fmla="*/ 34 w 43"/>
                  <a:gd name="T15" fmla="*/ 31 h 64"/>
                  <a:gd name="T16" fmla="*/ 38 w 43"/>
                  <a:gd name="T17" fmla="*/ 47 h 64"/>
                  <a:gd name="T18" fmla="*/ 40 w 43"/>
                  <a:gd name="T19" fmla="*/ 51 h 64"/>
                  <a:gd name="T20" fmla="*/ 36 w 43"/>
                  <a:gd name="T21" fmla="*/ 51 h 64"/>
                  <a:gd name="T22" fmla="*/ 36 w 43"/>
                  <a:gd name="T23" fmla="*/ 51 h 64"/>
                  <a:gd name="T24" fmla="*/ 36 w 43"/>
                  <a:gd name="T25" fmla="*/ 55 h 64"/>
                  <a:gd name="T26" fmla="*/ 34 w 43"/>
                  <a:gd name="T27" fmla="*/ 63 h 64"/>
                  <a:gd name="T28" fmla="*/ 32 w 43"/>
                  <a:gd name="T29" fmla="*/ 55 h 64"/>
                  <a:gd name="T30" fmla="*/ 31 w 43"/>
                  <a:gd name="T31" fmla="*/ 55 h 64"/>
                  <a:gd name="T32" fmla="*/ 27 w 43"/>
                  <a:gd name="T33" fmla="*/ 51 h 64"/>
                  <a:gd name="T34" fmla="*/ 25 w 43"/>
                  <a:gd name="T35" fmla="*/ 51 h 64"/>
                  <a:gd name="T36" fmla="*/ 23 w 43"/>
                  <a:gd name="T37" fmla="*/ 55 h 64"/>
                  <a:gd name="T38" fmla="*/ 21 w 43"/>
                  <a:gd name="T39" fmla="*/ 55 h 64"/>
                  <a:gd name="T40" fmla="*/ 21 w 43"/>
                  <a:gd name="T41" fmla="*/ 59 h 64"/>
                  <a:gd name="T42" fmla="*/ 21 w 43"/>
                  <a:gd name="T43" fmla="*/ 63 h 64"/>
                  <a:gd name="T44" fmla="*/ 20 w 43"/>
                  <a:gd name="T45" fmla="*/ 59 h 64"/>
                  <a:gd name="T46" fmla="*/ 20 w 43"/>
                  <a:gd name="T47" fmla="*/ 51 h 64"/>
                  <a:gd name="T48" fmla="*/ 20 w 43"/>
                  <a:gd name="T49" fmla="*/ 43 h 64"/>
                  <a:gd name="T50" fmla="*/ 21 w 43"/>
                  <a:gd name="T51" fmla="*/ 39 h 64"/>
                  <a:gd name="T52" fmla="*/ 21 w 43"/>
                  <a:gd name="T53" fmla="*/ 39 h 64"/>
                  <a:gd name="T54" fmla="*/ 18 w 43"/>
                  <a:gd name="T55" fmla="*/ 43 h 64"/>
                  <a:gd name="T56" fmla="*/ 14 w 43"/>
                  <a:gd name="T57" fmla="*/ 47 h 64"/>
                  <a:gd name="T58" fmla="*/ 12 w 43"/>
                  <a:gd name="T59" fmla="*/ 43 h 64"/>
                  <a:gd name="T60" fmla="*/ 12 w 43"/>
                  <a:gd name="T61" fmla="*/ 39 h 64"/>
                  <a:gd name="T62" fmla="*/ 14 w 43"/>
                  <a:gd name="T63" fmla="*/ 35 h 64"/>
                  <a:gd name="T64" fmla="*/ 12 w 43"/>
                  <a:gd name="T65" fmla="*/ 31 h 64"/>
                  <a:gd name="T66" fmla="*/ 12 w 43"/>
                  <a:gd name="T67" fmla="*/ 31 h 64"/>
                  <a:gd name="T68" fmla="*/ 9 w 43"/>
                  <a:gd name="T69" fmla="*/ 31 h 64"/>
                  <a:gd name="T70" fmla="*/ 9 w 43"/>
                  <a:gd name="T71" fmla="*/ 31 h 64"/>
                  <a:gd name="T72" fmla="*/ 9 w 43"/>
                  <a:gd name="T73" fmla="*/ 35 h 64"/>
                  <a:gd name="T74" fmla="*/ 7 w 43"/>
                  <a:gd name="T75" fmla="*/ 39 h 64"/>
                  <a:gd name="T76" fmla="*/ 5 w 43"/>
                  <a:gd name="T77" fmla="*/ 31 h 64"/>
                  <a:gd name="T78" fmla="*/ 5 w 43"/>
                  <a:gd name="T79" fmla="*/ 23 h 64"/>
                  <a:gd name="T80" fmla="*/ 3 w 43"/>
                  <a:gd name="T81" fmla="*/ 23 h 64"/>
                  <a:gd name="T82" fmla="*/ 1 w 43"/>
                  <a:gd name="T83" fmla="*/ 23 h 64"/>
                  <a:gd name="T84" fmla="*/ 0 w 43"/>
                  <a:gd name="T85" fmla="*/ 31 h 64"/>
                  <a:gd name="T86" fmla="*/ 0 w 43"/>
                  <a:gd name="T87" fmla="*/ 23 h 64"/>
                  <a:gd name="T88" fmla="*/ 0 w 43"/>
                  <a:gd name="T89" fmla="*/ 19 h 64"/>
                  <a:gd name="T90" fmla="*/ 0 w 43"/>
                  <a:gd name="T91" fmla="*/ 11 h 64"/>
                  <a:gd name="T92" fmla="*/ 1 w 43"/>
                  <a:gd name="T93" fmla="*/ 7 h 64"/>
                  <a:gd name="T94" fmla="*/ 1 w 43"/>
                  <a:gd name="T95" fmla="*/ 3 h 64"/>
                  <a:gd name="T96" fmla="*/ 5 w 43"/>
                  <a:gd name="T97" fmla="*/ 0 h 64"/>
                  <a:gd name="T98" fmla="*/ 9 w 43"/>
                  <a:gd name="T99" fmla="*/ 0 h 64"/>
                  <a:gd name="T100" fmla="*/ 12 w 43"/>
                  <a:gd name="T101" fmla="*/ 3 h 64"/>
                  <a:gd name="T102" fmla="*/ 14 w 43"/>
                  <a:gd name="T103" fmla="*/ 3 h 64"/>
                  <a:gd name="T104" fmla="*/ 20 w 43"/>
                  <a:gd name="T105" fmla="*/ 3 h 64"/>
                  <a:gd name="T106" fmla="*/ 21 w 43"/>
                  <a:gd name="T107" fmla="*/ 3 h 64"/>
                  <a:gd name="T108" fmla="*/ 25 w 43"/>
                  <a:gd name="T109" fmla="*/ 3 h 64"/>
                  <a:gd name="T110" fmla="*/ 31 w 43"/>
                  <a:gd name="T111" fmla="*/ 3 h 6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3"/>
                  <a:gd name="T169" fmla="*/ 0 h 64"/>
                  <a:gd name="T170" fmla="*/ 43 w 43"/>
                  <a:gd name="T171" fmla="*/ 64 h 6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3" h="64">
                    <a:moveTo>
                      <a:pt x="32" y="3"/>
                    </a:moveTo>
                    <a:lnTo>
                      <a:pt x="34" y="7"/>
                    </a:lnTo>
                    <a:lnTo>
                      <a:pt x="36" y="7"/>
                    </a:lnTo>
                    <a:lnTo>
                      <a:pt x="36" y="15"/>
                    </a:lnTo>
                    <a:lnTo>
                      <a:pt x="38" y="15"/>
                    </a:lnTo>
                    <a:lnTo>
                      <a:pt x="38" y="19"/>
                    </a:lnTo>
                    <a:lnTo>
                      <a:pt x="36" y="23"/>
                    </a:lnTo>
                    <a:lnTo>
                      <a:pt x="38" y="27"/>
                    </a:lnTo>
                    <a:lnTo>
                      <a:pt x="38" y="31"/>
                    </a:lnTo>
                    <a:lnTo>
                      <a:pt x="40" y="35"/>
                    </a:lnTo>
                    <a:lnTo>
                      <a:pt x="40" y="39"/>
                    </a:lnTo>
                    <a:lnTo>
                      <a:pt x="38" y="35"/>
                    </a:lnTo>
                    <a:lnTo>
                      <a:pt x="34" y="31"/>
                    </a:lnTo>
                    <a:lnTo>
                      <a:pt x="36" y="39"/>
                    </a:lnTo>
                    <a:lnTo>
                      <a:pt x="38" y="47"/>
                    </a:lnTo>
                    <a:lnTo>
                      <a:pt x="42" y="55"/>
                    </a:lnTo>
                    <a:lnTo>
                      <a:pt x="40" y="51"/>
                    </a:lnTo>
                    <a:lnTo>
                      <a:pt x="38" y="51"/>
                    </a:lnTo>
                    <a:lnTo>
                      <a:pt x="36" y="51"/>
                    </a:lnTo>
                    <a:lnTo>
                      <a:pt x="34" y="47"/>
                    </a:lnTo>
                    <a:lnTo>
                      <a:pt x="36" y="51"/>
                    </a:lnTo>
                    <a:lnTo>
                      <a:pt x="36" y="55"/>
                    </a:lnTo>
                    <a:lnTo>
                      <a:pt x="36" y="59"/>
                    </a:lnTo>
                    <a:lnTo>
                      <a:pt x="34" y="63"/>
                    </a:lnTo>
                    <a:lnTo>
                      <a:pt x="34" y="59"/>
                    </a:lnTo>
                    <a:lnTo>
                      <a:pt x="32" y="55"/>
                    </a:lnTo>
                    <a:lnTo>
                      <a:pt x="31" y="55"/>
                    </a:lnTo>
                    <a:lnTo>
                      <a:pt x="29" y="51"/>
                    </a:lnTo>
                    <a:lnTo>
                      <a:pt x="27" y="51"/>
                    </a:lnTo>
                    <a:lnTo>
                      <a:pt x="25" y="51"/>
                    </a:lnTo>
                    <a:lnTo>
                      <a:pt x="23" y="55"/>
                    </a:lnTo>
                    <a:lnTo>
                      <a:pt x="21" y="55"/>
                    </a:lnTo>
                    <a:lnTo>
                      <a:pt x="23" y="59"/>
                    </a:lnTo>
                    <a:lnTo>
                      <a:pt x="21" y="59"/>
                    </a:lnTo>
                    <a:lnTo>
                      <a:pt x="21" y="63"/>
                    </a:lnTo>
                    <a:lnTo>
                      <a:pt x="20" y="59"/>
                    </a:lnTo>
                    <a:lnTo>
                      <a:pt x="20" y="55"/>
                    </a:lnTo>
                    <a:lnTo>
                      <a:pt x="20" y="51"/>
                    </a:lnTo>
                    <a:lnTo>
                      <a:pt x="20" y="47"/>
                    </a:lnTo>
                    <a:lnTo>
                      <a:pt x="20" y="43"/>
                    </a:lnTo>
                    <a:lnTo>
                      <a:pt x="21" y="43"/>
                    </a:lnTo>
                    <a:lnTo>
                      <a:pt x="21" y="39"/>
                    </a:lnTo>
                    <a:lnTo>
                      <a:pt x="23" y="35"/>
                    </a:lnTo>
                    <a:lnTo>
                      <a:pt x="21" y="39"/>
                    </a:lnTo>
                    <a:lnTo>
                      <a:pt x="20" y="43"/>
                    </a:lnTo>
                    <a:lnTo>
                      <a:pt x="18" y="43"/>
                    </a:lnTo>
                    <a:lnTo>
                      <a:pt x="16" y="47"/>
                    </a:lnTo>
                    <a:lnTo>
                      <a:pt x="14" y="47"/>
                    </a:lnTo>
                    <a:lnTo>
                      <a:pt x="12" y="47"/>
                    </a:lnTo>
                    <a:lnTo>
                      <a:pt x="12" y="43"/>
                    </a:lnTo>
                    <a:lnTo>
                      <a:pt x="12" y="39"/>
                    </a:lnTo>
                    <a:lnTo>
                      <a:pt x="12" y="35"/>
                    </a:lnTo>
                    <a:lnTo>
                      <a:pt x="14" y="35"/>
                    </a:lnTo>
                    <a:lnTo>
                      <a:pt x="12" y="31"/>
                    </a:lnTo>
                    <a:lnTo>
                      <a:pt x="10" y="31"/>
                    </a:lnTo>
                    <a:lnTo>
                      <a:pt x="9" y="31"/>
                    </a:lnTo>
                    <a:lnTo>
                      <a:pt x="9" y="35"/>
                    </a:lnTo>
                    <a:lnTo>
                      <a:pt x="9" y="39"/>
                    </a:lnTo>
                    <a:lnTo>
                      <a:pt x="7" y="39"/>
                    </a:lnTo>
                    <a:lnTo>
                      <a:pt x="5" y="35"/>
                    </a:lnTo>
                    <a:lnTo>
                      <a:pt x="5" y="31"/>
                    </a:lnTo>
                    <a:lnTo>
                      <a:pt x="5" y="27"/>
                    </a:lnTo>
                    <a:lnTo>
                      <a:pt x="5" y="23"/>
                    </a:lnTo>
                    <a:lnTo>
                      <a:pt x="5" y="19"/>
                    </a:lnTo>
                    <a:lnTo>
                      <a:pt x="3" y="23"/>
                    </a:lnTo>
                    <a:lnTo>
                      <a:pt x="1" y="23"/>
                    </a:lnTo>
                    <a:lnTo>
                      <a:pt x="0" y="27"/>
                    </a:lnTo>
                    <a:lnTo>
                      <a:pt x="0" y="31"/>
                    </a:lnTo>
                    <a:lnTo>
                      <a:pt x="0" y="27"/>
                    </a:lnTo>
                    <a:lnTo>
                      <a:pt x="0" y="23"/>
                    </a:lnTo>
                    <a:lnTo>
                      <a:pt x="0" y="19"/>
                    </a:lnTo>
                    <a:lnTo>
                      <a:pt x="0" y="15"/>
                    </a:lnTo>
                    <a:lnTo>
                      <a:pt x="0" y="11"/>
                    </a:lnTo>
                    <a:lnTo>
                      <a:pt x="1" y="7"/>
                    </a:lnTo>
                    <a:lnTo>
                      <a:pt x="0" y="3"/>
                    </a:lnTo>
                    <a:lnTo>
                      <a:pt x="1" y="3"/>
                    </a:lnTo>
                    <a:lnTo>
                      <a:pt x="3" y="0"/>
                    </a:lnTo>
                    <a:lnTo>
                      <a:pt x="5" y="0"/>
                    </a:lnTo>
                    <a:lnTo>
                      <a:pt x="7" y="0"/>
                    </a:lnTo>
                    <a:lnTo>
                      <a:pt x="9" y="0"/>
                    </a:lnTo>
                    <a:lnTo>
                      <a:pt x="10" y="0"/>
                    </a:lnTo>
                    <a:lnTo>
                      <a:pt x="12" y="3"/>
                    </a:lnTo>
                    <a:lnTo>
                      <a:pt x="14" y="3"/>
                    </a:lnTo>
                    <a:lnTo>
                      <a:pt x="16" y="3"/>
                    </a:lnTo>
                    <a:lnTo>
                      <a:pt x="20" y="3"/>
                    </a:lnTo>
                    <a:lnTo>
                      <a:pt x="21" y="3"/>
                    </a:lnTo>
                    <a:lnTo>
                      <a:pt x="23" y="3"/>
                    </a:lnTo>
                    <a:lnTo>
                      <a:pt x="25" y="3"/>
                    </a:lnTo>
                    <a:lnTo>
                      <a:pt x="29" y="3"/>
                    </a:lnTo>
                    <a:lnTo>
                      <a:pt x="31" y="3"/>
                    </a:lnTo>
                    <a:lnTo>
                      <a:pt x="32" y="3"/>
                    </a:lnTo>
                  </a:path>
                </a:pathLst>
              </a:custGeom>
              <a:solidFill>
                <a:srgbClr val="4D4D4D">
                  <a:alpha val="50195"/>
                </a:srgbClr>
              </a:solidFill>
              <a:ln w="9525" cap="rnd">
                <a:solidFill>
                  <a:schemeClr val="bg2"/>
                </a:solidFill>
                <a:round/>
                <a:headEnd/>
                <a:tailEnd/>
              </a:ln>
            </p:spPr>
            <p:txBody>
              <a:bodyPr/>
              <a:lstStyle/>
              <a:p>
                <a:endParaRPr lang="de-DE"/>
              </a:p>
            </p:txBody>
          </p:sp>
        </p:grpSp>
      </p:grpSp>
      <p:sp>
        <p:nvSpPr>
          <p:cNvPr id="97315" name="Rectangle 35"/>
          <p:cNvSpPr>
            <a:spLocks noChangeArrowheads="1"/>
          </p:cNvSpPr>
          <p:nvPr/>
        </p:nvSpPr>
        <p:spPr bwMode="auto">
          <a:xfrm>
            <a:off x="0" y="2133600"/>
            <a:ext cx="6020236" cy="4343400"/>
          </a:xfrm>
          <a:prstGeom prst="rect">
            <a:avLst/>
          </a:prstGeom>
          <a:solidFill>
            <a:srgbClr val="292929"/>
          </a:solidFill>
          <a:ln w="12700">
            <a:solidFill>
              <a:srgbClr val="333333"/>
            </a:solidFill>
            <a:miter lim="800000"/>
            <a:headEnd type="none" w="sm" len="sm"/>
            <a:tailEnd type="none" w="sm" len="sm"/>
          </a:ln>
        </p:spPr>
        <p:txBody>
          <a:bodyPr wrap="none" anchor="ctr"/>
          <a:lstStyle/>
          <a:p>
            <a:pPr algn="ctr" eaLnBrk="0" hangingPunct="0">
              <a:spcBef>
                <a:spcPct val="20000"/>
              </a:spcBef>
              <a:buFont typeface="Wingdings" pitchFamily="2" charset="2"/>
              <a:buChar char="Ø"/>
            </a:pPr>
            <a:endParaRPr lang="en-US" altLang="en-US" sz="2400"/>
          </a:p>
        </p:txBody>
      </p:sp>
      <p:sp>
        <p:nvSpPr>
          <p:cNvPr id="50180" name="Rectangle 36"/>
          <p:cNvSpPr>
            <a:spLocks noChangeArrowheads="1"/>
          </p:cNvSpPr>
          <p:nvPr/>
        </p:nvSpPr>
        <p:spPr bwMode="auto">
          <a:xfrm>
            <a:off x="6020236" y="2209800"/>
            <a:ext cx="1143845" cy="4267200"/>
          </a:xfrm>
          <a:prstGeom prst="rect">
            <a:avLst/>
          </a:prstGeom>
          <a:solidFill>
            <a:schemeClr val="bg2"/>
          </a:solidFill>
          <a:ln w="12700">
            <a:solidFill>
              <a:srgbClr val="333333"/>
            </a:solidFill>
            <a:miter lim="800000"/>
            <a:headEnd type="none" w="sm" len="sm"/>
            <a:tailEnd type="none" w="sm" len="sm"/>
          </a:ln>
        </p:spPr>
        <p:txBody>
          <a:bodyPr wrap="none" anchor="ctr"/>
          <a:lstStyle/>
          <a:p>
            <a:pPr>
              <a:spcBef>
                <a:spcPct val="20000"/>
              </a:spcBef>
              <a:buFont typeface="Wingdings" pitchFamily="2" charset="2"/>
              <a:buChar char="Ø"/>
            </a:pPr>
            <a:endParaRPr lang="de-DE"/>
          </a:p>
        </p:txBody>
      </p:sp>
      <p:grpSp>
        <p:nvGrpSpPr>
          <p:cNvPr id="7" name="Group 37"/>
          <p:cNvGrpSpPr>
            <a:grpSpLocks/>
          </p:cNvGrpSpPr>
          <p:nvPr/>
        </p:nvGrpSpPr>
        <p:grpSpPr bwMode="auto">
          <a:xfrm>
            <a:off x="7468533" y="2797176"/>
            <a:ext cx="1372614" cy="3756025"/>
            <a:chOff x="2099" y="2496"/>
            <a:chExt cx="446" cy="433"/>
          </a:xfrm>
        </p:grpSpPr>
        <p:grpSp>
          <p:nvGrpSpPr>
            <p:cNvPr id="8" name="Group 38"/>
            <p:cNvGrpSpPr>
              <a:grpSpLocks/>
            </p:cNvGrpSpPr>
            <p:nvPr/>
          </p:nvGrpSpPr>
          <p:grpSpPr bwMode="auto">
            <a:xfrm>
              <a:off x="2115" y="2496"/>
              <a:ext cx="430" cy="325"/>
              <a:chOff x="2115" y="2496"/>
              <a:chExt cx="430" cy="325"/>
            </a:xfrm>
          </p:grpSpPr>
          <p:sp>
            <p:nvSpPr>
              <p:cNvPr id="50235" name="Freeform 39"/>
              <p:cNvSpPr>
                <a:spLocks/>
              </p:cNvSpPr>
              <p:nvPr/>
            </p:nvSpPr>
            <p:spPr bwMode="auto">
              <a:xfrm>
                <a:off x="2115" y="2649"/>
                <a:ext cx="98" cy="139"/>
              </a:xfrm>
              <a:custGeom>
                <a:avLst/>
                <a:gdLst>
                  <a:gd name="T0" fmla="*/ 88 w 98"/>
                  <a:gd name="T1" fmla="*/ 69 h 139"/>
                  <a:gd name="T2" fmla="*/ 81 w 98"/>
                  <a:gd name="T3" fmla="*/ 47 h 139"/>
                  <a:gd name="T4" fmla="*/ 74 w 98"/>
                  <a:gd name="T5" fmla="*/ 34 h 139"/>
                  <a:gd name="T6" fmla="*/ 64 w 98"/>
                  <a:gd name="T7" fmla="*/ 26 h 139"/>
                  <a:gd name="T8" fmla="*/ 53 w 98"/>
                  <a:gd name="T9" fmla="*/ 22 h 139"/>
                  <a:gd name="T10" fmla="*/ 45 w 98"/>
                  <a:gd name="T11" fmla="*/ 19 h 139"/>
                  <a:gd name="T12" fmla="*/ 39 w 98"/>
                  <a:gd name="T13" fmla="*/ 16 h 139"/>
                  <a:gd name="T14" fmla="*/ 35 w 98"/>
                  <a:gd name="T15" fmla="*/ 7 h 139"/>
                  <a:gd name="T16" fmla="*/ 31 w 98"/>
                  <a:gd name="T17" fmla="*/ 3 h 139"/>
                  <a:gd name="T18" fmla="*/ 32 w 98"/>
                  <a:gd name="T19" fmla="*/ 14 h 139"/>
                  <a:gd name="T20" fmla="*/ 34 w 98"/>
                  <a:gd name="T21" fmla="*/ 22 h 139"/>
                  <a:gd name="T22" fmla="*/ 26 w 98"/>
                  <a:gd name="T23" fmla="*/ 20 h 139"/>
                  <a:gd name="T24" fmla="*/ 22 w 98"/>
                  <a:gd name="T25" fmla="*/ 10 h 139"/>
                  <a:gd name="T26" fmla="*/ 18 w 98"/>
                  <a:gd name="T27" fmla="*/ 4 h 139"/>
                  <a:gd name="T28" fmla="*/ 17 w 98"/>
                  <a:gd name="T29" fmla="*/ 13 h 139"/>
                  <a:gd name="T30" fmla="*/ 19 w 98"/>
                  <a:gd name="T31" fmla="*/ 28 h 139"/>
                  <a:gd name="T32" fmla="*/ 26 w 98"/>
                  <a:gd name="T33" fmla="*/ 40 h 139"/>
                  <a:gd name="T34" fmla="*/ 17 w 98"/>
                  <a:gd name="T35" fmla="*/ 32 h 139"/>
                  <a:gd name="T36" fmla="*/ 8 w 98"/>
                  <a:gd name="T37" fmla="*/ 34 h 139"/>
                  <a:gd name="T38" fmla="*/ 2 w 98"/>
                  <a:gd name="T39" fmla="*/ 38 h 139"/>
                  <a:gd name="T40" fmla="*/ 2 w 98"/>
                  <a:gd name="T41" fmla="*/ 46 h 139"/>
                  <a:gd name="T42" fmla="*/ 8 w 98"/>
                  <a:gd name="T43" fmla="*/ 46 h 139"/>
                  <a:gd name="T44" fmla="*/ 17 w 98"/>
                  <a:gd name="T45" fmla="*/ 54 h 139"/>
                  <a:gd name="T46" fmla="*/ 16 w 98"/>
                  <a:gd name="T47" fmla="*/ 65 h 139"/>
                  <a:gd name="T48" fmla="*/ 11 w 98"/>
                  <a:gd name="T49" fmla="*/ 73 h 139"/>
                  <a:gd name="T50" fmla="*/ 6 w 98"/>
                  <a:gd name="T51" fmla="*/ 73 h 139"/>
                  <a:gd name="T52" fmla="*/ 4 w 98"/>
                  <a:gd name="T53" fmla="*/ 67 h 139"/>
                  <a:gd name="T54" fmla="*/ 1 w 98"/>
                  <a:gd name="T55" fmla="*/ 69 h 139"/>
                  <a:gd name="T56" fmla="*/ 0 w 98"/>
                  <a:gd name="T57" fmla="*/ 78 h 139"/>
                  <a:gd name="T58" fmla="*/ 4 w 98"/>
                  <a:gd name="T59" fmla="*/ 90 h 139"/>
                  <a:gd name="T60" fmla="*/ 11 w 98"/>
                  <a:gd name="T61" fmla="*/ 104 h 139"/>
                  <a:gd name="T62" fmla="*/ 17 w 98"/>
                  <a:gd name="T63" fmla="*/ 106 h 139"/>
                  <a:gd name="T64" fmla="*/ 27 w 98"/>
                  <a:gd name="T65" fmla="*/ 108 h 139"/>
                  <a:gd name="T66" fmla="*/ 34 w 98"/>
                  <a:gd name="T67" fmla="*/ 113 h 139"/>
                  <a:gd name="T68" fmla="*/ 41 w 98"/>
                  <a:gd name="T69" fmla="*/ 124 h 139"/>
                  <a:gd name="T70" fmla="*/ 48 w 98"/>
                  <a:gd name="T71" fmla="*/ 135 h 139"/>
                  <a:gd name="T72" fmla="*/ 55 w 98"/>
                  <a:gd name="T73" fmla="*/ 138 h 139"/>
                  <a:gd name="T74" fmla="*/ 64 w 98"/>
                  <a:gd name="T75" fmla="*/ 138 h 139"/>
                  <a:gd name="T76" fmla="*/ 76 w 98"/>
                  <a:gd name="T77" fmla="*/ 133 h 139"/>
                  <a:gd name="T78" fmla="*/ 89 w 98"/>
                  <a:gd name="T79" fmla="*/ 122 h 139"/>
                  <a:gd name="T80" fmla="*/ 96 w 98"/>
                  <a:gd name="T81" fmla="*/ 111 h 139"/>
                  <a:gd name="T82" fmla="*/ 96 w 98"/>
                  <a:gd name="T83" fmla="*/ 98 h 1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8"/>
                  <a:gd name="T127" fmla="*/ 0 h 139"/>
                  <a:gd name="T128" fmla="*/ 98 w 98"/>
                  <a:gd name="T129" fmla="*/ 139 h 13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8" h="139">
                    <a:moveTo>
                      <a:pt x="93" y="85"/>
                    </a:moveTo>
                    <a:lnTo>
                      <a:pt x="90" y="76"/>
                    </a:lnTo>
                    <a:lnTo>
                      <a:pt x="88" y="69"/>
                    </a:lnTo>
                    <a:lnTo>
                      <a:pt x="86" y="60"/>
                    </a:lnTo>
                    <a:lnTo>
                      <a:pt x="83" y="52"/>
                    </a:lnTo>
                    <a:lnTo>
                      <a:pt x="81" y="47"/>
                    </a:lnTo>
                    <a:lnTo>
                      <a:pt x="79" y="42"/>
                    </a:lnTo>
                    <a:lnTo>
                      <a:pt x="76" y="38"/>
                    </a:lnTo>
                    <a:lnTo>
                      <a:pt x="74" y="34"/>
                    </a:lnTo>
                    <a:lnTo>
                      <a:pt x="71" y="32"/>
                    </a:lnTo>
                    <a:lnTo>
                      <a:pt x="68" y="28"/>
                    </a:lnTo>
                    <a:lnTo>
                      <a:pt x="64" y="26"/>
                    </a:lnTo>
                    <a:lnTo>
                      <a:pt x="61" y="24"/>
                    </a:lnTo>
                    <a:lnTo>
                      <a:pt x="57" y="22"/>
                    </a:lnTo>
                    <a:lnTo>
                      <a:pt x="53" y="22"/>
                    </a:lnTo>
                    <a:lnTo>
                      <a:pt x="51" y="21"/>
                    </a:lnTo>
                    <a:lnTo>
                      <a:pt x="47" y="20"/>
                    </a:lnTo>
                    <a:lnTo>
                      <a:pt x="45" y="19"/>
                    </a:lnTo>
                    <a:lnTo>
                      <a:pt x="42" y="19"/>
                    </a:lnTo>
                    <a:lnTo>
                      <a:pt x="40" y="17"/>
                    </a:lnTo>
                    <a:lnTo>
                      <a:pt x="39" y="16"/>
                    </a:lnTo>
                    <a:lnTo>
                      <a:pt x="37" y="14"/>
                    </a:lnTo>
                    <a:lnTo>
                      <a:pt x="36" y="10"/>
                    </a:lnTo>
                    <a:lnTo>
                      <a:pt x="35" y="7"/>
                    </a:lnTo>
                    <a:lnTo>
                      <a:pt x="34" y="3"/>
                    </a:lnTo>
                    <a:lnTo>
                      <a:pt x="32" y="0"/>
                    </a:lnTo>
                    <a:lnTo>
                      <a:pt x="31" y="3"/>
                    </a:lnTo>
                    <a:lnTo>
                      <a:pt x="31" y="7"/>
                    </a:lnTo>
                    <a:lnTo>
                      <a:pt x="31" y="11"/>
                    </a:lnTo>
                    <a:lnTo>
                      <a:pt x="32" y="14"/>
                    </a:lnTo>
                    <a:lnTo>
                      <a:pt x="33" y="17"/>
                    </a:lnTo>
                    <a:lnTo>
                      <a:pt x="35" y="21"/>
                    </a:lnTo>
                    <a:lnTo>
                      <a:pt x="34" y="22"/>
                    </a:lnTo>
                    <a:lnTo>
                      <a:pt x="30" y="21"/>
                    </a:lnTo>
                    <a:lnTo>
                      <a:pt x="29" y="21"/>
                    </a:lnTo>
                    <a:lnTo>
                      <a:pt x="26" y="20"/>
                    </a:lnTo>
                    <a:lnTo>
                      <a:pt x="24" y="18"/>
                    </a:lnTo>
                    <a:lnTo>
                      <a:pt x="23" y="15"/>
                    </a:lnTo>
                    <a:lnTo>
                      <a:pt x="22" y="10"/>
                    </a:lnTo>
                    <a:lnTo>
                      <a:pt x="20" y="6"/>
                    </a:lnTo>
                    <a:lnTo>
                      <a:pt x="19" y="2"/>
                    </a:lnTo>
                    <a:lnTo>
                      <a:pt x="18" y="4"/>
                    </a:lnTo>
                    <a:lnTo>
                      <a:pt x="16" y="7"/>
                    </a:lnTo>
                    <a:lnTo>
                      <a:pt x="17" y="10"/>
                    </a:lnTo>
                    <a:lnTo>
                      <a:pt x="17" y="13"/>
                    </a:lnTo>
                    <a:lnTo>
                      <a:pt x="17" y="18"/>
                    </a:lnTo>
                    <a:lnTo>
                      <a:pt x="18" y="23"/>
                    </a:lnTo>
                    <a:lnTo>
                      <a:pt x="19" y="28"/>
                    </a:lnTo>
                    <a:lnTo>
                      <a:pt x="22" y="33"/>
                    </a:lnTo>
                    <a:lnTo>
                      <a:pt x="24" y="36"/>
                    </a:lnTo>
                    <a:lnTo>
                      <a:pt x="26" y="40"/>
                    </a:lnTo>
                    <a:lnTo>
                      <a:pt x="22" y="37"/>
                    </a:lnTo>
                    <a:lnTo>
                      <a:pt x="20" y="35"/>
                    </a:lnTo>
                    <a:lnTo>
                      <a:pt x="17" y="32"/>
                    </a:lnTo>
                    <a:lnTo>
                      <a:pt x="14" y="32"/>
                    </a:lnTo>
                    <a:lnTo>
                      <a:pt x="11" y="33"/>
                    </a:lnTo>
                    <a:lnTo>
                      <a:pt x="8" y="34"/>
                    </a:lnTo>
                    <a:lnTo>
                      <a:pt x="5" y="35"/>
                    </a:lnTo>
                    <a:lnTo>
                      <a:pt x="4" y="36"/>
                    </a:lnTo>
                    <a:lnTo>
                      <a:pt x="2" y="38"/>
                    </a:lnTo>
                    <a:lnTo>
                      <a:pt x="0" y="41"/>
                    </a:lnTo>
                    <a:lnTo>
                      <a:pt x="0" y="47"/>
                    </a:lnTo>
                    <a:lnTo>
                      <a:pt x="2" y="46"/>
                    </a:lnTo>
                    <a:lnTo>
                      <a:pt x="5" y="45"/>
                    </a:lnTo>
                    <a:lnTo>
                      <a:pt x="7" y="45"/>
                    </a:lnTo>
                    <a:lnTo>
                      <a:pt x="8" y="46"/>
                    </a:lnTo>
                    <a:lnTo>
                      <a:pt x="13" y="48"/>
                    </a:lnTo>
                    <a:lnTo>
                      <a:pt x="15" y="51"/>
                    </a:lnTo>
                    <a:lnTo>
                      <a:pt x="17" y="54"/>
                    </a:lnTo>
                    <a:lnTo>
                      <a:pt x="17" y="58"/>
                    </a:lnTo>
                    <a:lnTo>
                      <a:pt x="17" y="62"/>
                    </a:lnTo>
                    <a:lnTo>
                      <a:pt x="16" y="65"/>
                    </a:lnTo>
                    <a:lnTo>
                      <a:pt x="15" y="68"/>
                    </a:lnTo>
                    <a:lnTo>
                      <a:pt x="13" y="72"/>
                    </a:lnTo>
                    <a:lnTo>
                      <a:pt x="11" y="73"/>
                    </a:lnTo>
                    <a:lnTo>
                      <a:pt x="10" y="75"/>
                    </a:lnTo>
                    <a:lnTo>
                      <a:pt x="8" y="75"/>
                    </a:lnTo>
                    <a:lnTo>
                      <a:pt x="6" y="73"/>
                    </a:lnTo>
                    <a:lnTo>
                      <a:pt x="4" y="72"/>
                    </a:lnTo>
                    <a:lnTo>
                      <a:pt x="3" y="69"/>
                    </a:lnTo>
                    <a:lnTo>
                      <a:pt x="4" y="67"/>
                    </a:lnTo>
                    <a:lnTo>
                      <a:pt x="2" y="65"/>
                    </a:lnTo>
                    <a:lnTo>
                      <a:pt x="1" y="67"/>
                    </a:lnTo>
                    <a:lnTo>
                      <a:pt x="1" y="69"/>
                    </a:lnTo>
                    <a:lnTo>
                      <a:pt x="0" y="71"/>
                    </a:lnTo>
                    <a:lnTo>
                      <a:pt x="0" y="74"/>
                    </a:lnTo>
                    <a:lnTo>
                      <a:pt x="0" y="78"/>
                    </a:lnTo>
                    <a:lnTo>
                      <a:pt x="0" y="82"/>
                    </a:lnTo>
                    <a:lnTo>
                      <a:pt x="2" y="87"/>
                    </a:lnTo>
                    <a:lnTo>
                      <a:pt x="4" y="90"/>
                    </a:lnTo>
                    <a:lnTo>
                      <a:pt x="6" y="96"/>
                    </a:lnTo>
                    <a:lnTo>
                      <a:pt x="8" y="101"/>
                    </a:lnTo>
                    <a:lnTo>
                      <a:pt x="11" y="104"/>
                    </a:lnTo>
                    <a:lnTo>
                      <a:pt x="14" y="105"/>
                    </a:lnTo>
                    <a:lnTo>
                      <a:pt x="16" y="105"/>
                    </a:lnTo>
                    <a:lnTo>
                      <a:pt x="17" y="106"/>
                    </a:lnTo>
                    <a:lnTo>
                      <a:pt x="21" y="106"/>
                    </a:lnTo>
                    <a:lnTo>
                      <a:pt x="26" y="108"/>
                    </a:lnTo>
                    <a:lnTo>
                      <a:pt x="27" y="108"/>
                    </a:lnTo>
                    <a:lnTo>
                      <a:pt x="29" y="110"/>
                    </a:lnTo>
                    <a:lnTo>
                      <a:pt x="31" y="111"/>
                    </a:lnTo>
                    <a:lnTo>
                      <a:pt x="34" y="113"/>
                    </a:lnTo>
                    <a:lnTo>
                      <a:pt x="35" y="117"/>
                    </a:lnTo>
                    <a:lnTo>
                      <a:pt x="37" y="119"/>
                    </a:lnTo>
                    <a:lnTo>
                      <a:pt x="41" y="124"/>
                    </a:lnTo>
                    <a:lnTo>
                      <a:pt x="43" y="128"/>
                    </a:lnTo>
                    <a:lnTo>
                      <a:pt x="45" y="132"/>
                    </a:lnTo>
                    <a:lnTo>
                      <a:pt x="48" y="135"/>
                    </a:lnTo>
                    <a:lnTo>
                      <a:pt x="49" y="136"/>
                    </a:lnTo>
                    <a:lnTo>
                      <a:pt x="52" y="136"/>
                    </a:lnTo>
                    <a:lnTo>
                      <a:pt x="55" y="138"/>
                    </a:lnTo>
                    <a:lnTo>
                      <a:pt x="58" y="138"/>
                    </a:lnTo>
                    <a:lnTo>
                      <a:pt x="61" y="138"/>
                    </a:lnTo>
                    <a:lnTo>
                      <a:pt x="64" y="138"/>
                    </a:lnTo>
                    <a:lnTo>
                      <a:pt x="69" y="135"/>
                    </a:lnTo>
                    <a:lnTo>
                      <a:pt x="71" y="134"/>
                    </a:lnTo>
                    <a:lnTo>
                      <a:pt x="76" y="133"/>
                    </a:lnTo>
                    <a:lnTo>
                      <a:pt x="81" y="130"/>
                    </a:lnTo>
                    <a:lnTo>
                      <a:pt x="86" y="125"/>
                    </a:lnTo>
                    <a:lnTo>
                      <a:pt x="89" y="122"/>
                    </a:lnTo>
                    <a:lnTo>
                      <a:pt x="92" y="117"/>
                    </a:lnTo>
                    <a:lnTo>
                      <a:pt x="95" y="113"/>
                    </a:lnTo>
                    <a:lnTo>
                      <a:pt x="96" y="111"/>
                    </a:lnTo>
                    <a:lnTo>
                      <a:pt x="97" y="107"/>
                    </a:lnTo>
                    <a:lnTo>
                      <a:pt x="97" y="103"/>
                    </a:lnTo>
                    <a:lnTo>
                      <a:pt x="96" y="98"/>
                    </a:lnTo>
                    <a:lnTo>
                      <a:pt x="95" y="91"/>
                    </a:lnTo>
                    <a:lnTo>
                      <a:pt x="93" y="85"/>
                    </a:lnTo>
                  </a:path>
                </a:pathLst>
              </a:custGeom>
              <a:solidFill>
                <a:srgbClr val="FF0000"/>
              </a:solidFill>
              <a:ln w="9525" cap="rnd">
                <a:noFill/>
                <a:round/>
                <a:headEnd/>
                <a:tailEnd/>
              </a:ln>
            </p:spPr>
            <p:txBody>
              <a:bodyPr/>
              <a:lstStyle/>
              <a:p>
                <a:endParaRPr lang="de-DE"/>
              </a:p>
            </p:txBody>
          </p:sp>
          <p:sp>
            <p:nvSpPr>
              <p:cNvPr id="50236" name="Freeform 40"/>
              <p:cNvSpPr>
                <a:spLocks/>
              </p:cNvSpPr>
              <p:nvPr/>
            </p:nvSpPr>
            <p:spPr bwMode="auto">
              <a:xfrm>
                <a:off x="2115" y="2571"/>
                <a:ext cx="155" cy="217"/>
              </a:xfrm>
              <a:custGeom>
                <a:avLst/>
                <a:gdLst>
                  <a:gd name="T0" fmla="*/ 81 w 155"/>
                  <a:gd name="T1" fmla="*/ 211 h 217"/>
                  <a:gd name="T2" fmla="*/ 64 w 155"/>
                  <a:gd name="T3" fmla="*/ 193 h 217"/>
                  <a:gd name="T4" fmla="*/ 53 w 155"/>
                  <a:gd name="T5" fmla="*/ 172 h 217"/>
                  <a:gd name="T6" fmla="*/ 43 w 155"/>
                  <a:gd name="T7" fmla="*/ 145 h 217"/>
                  <a:gd name="T8" fmla="*/ 38 w 155"/>
                  <a:gd name="T9" fmla="*/ 122 h 217"/>
                  <a:gd name="T10" fmla="*/ 38 w 155"/>
                  <a:gd name="T11" fmla="*/ 100 h 217"/>
                  <a:gd name="T12" fmla="*/ 31 w 155"/>
                  <a:gd name="T13" fmla="*/ 79 h 217"/>
                  <a:gd name="T14" fmla="*/ 24 w 155"/>
                  <a:gd name="T15" fmla="*/ 67 h 217"/>
                  <a:gd name="T16" fmla="*/ 15 w 155"/>
                  <a:gd name="T17" fmla="*/ 54 h 217"/>
                  <a:gd name="T18" fmla="*/ 13 w 155"/>
                  <a:gd name="T19" fmla="*/ 49 h 217"/>
                  <a:gd name="T20" fmla="*/ 24 w 155"/>
                  <a:gd name="T21" fmla="*/ 56 h 217"/>
                  <a:gd name="T22" fmla="*/ 30 w 155"/>
                  <a:gd name="T23" fmla="*/ 57 h 217"/>
                  <a:gd name="T24" fmla="*/ 23 w 155"/>
                  <a:gd name="T25" fmla="*/ 35 h 217"/>
                  <a:gd name="T26" fmla="*/ 7 w 155"/>
                  <a:gd name="T27" fmla="*/ 14 h 217"/>
                  <a:gd name="T28" fmla="*/ 3 w 155"/>
                  <a:gd name="T29" fmla="*/ 5 h 217"/>
                  <a:gd name="T30" fmla="*/ 16 w 155"/>
                  <a:gd name="T31" fmla="*/ 2 h 217"/>
                  <a:gd name="T32" fmla="*/ 31 w 155"/>
                  <a:gd name="T33" fmla="*/ 10 h 217"/>
                  <a:gd name="T34" fmla="*/ 46 w 155"/>
                  <a:gd name="T35" fmla="*/ 29 h 217"/>
                  <a:gd name="T36" fmla="*/ 54 w 155"/>
                  <a:gd name="T37" fmla="*/ 35 h 217"/>
                  <a:gd name="T38" fmla="*/ 56 w 155"/>
                  <a:gd name="T39" fmla="*/ 16 h 217"/>
                  <a:gd name="T40" fmla="*/ 65 w 155"/>
                  <a:gd name="T41" fmla="*/ 2 h 217"/>
                  <a:gd name="T42" fmla="*/ 76 w 155"/>
                  <a:gd name="T43" fmla="*/ 0 h 217"/>
                  <a:gd name="T44" fmla="*/ 85 w 155"/>
                  <a:gd name="T45" fmla="*/ 10 h 217"/>
                  <a:gd name="T46" fmla="*/ 77 w 155"/>
                  <a:gd name="T47" fmla="*/ 15 h 217"/>
                  <a:gd name="T48" fmla="*/ 74 w 155"/>
                  <a:gd name="T49" fmla="*/ 21 h 217"/>
                  <a:gd name="T50" fmla="*/ 76 w 155"/>
                  <a:gd name="T51" fmla="*/ 33 h 217"/>
                  <a:gd name="T52" fmla="*/ 81 w 155"/>
                  <a:gd name="T53" fmla="*/ 42 h 217"/>
                  <a:gd name="T54" fmla="*/ 89 w 155"/>
                  <a:gd name="T55" fmla="*/ 46 h 217"/>
                  <a:gd name="T56" fmla="*/ 97 w 155"/>
                  <a:gd name="T57" fmla="*/ 43 h 217"/>
                  <a:gd name="T58" fmla="*/ 92 w 155"/>
                  <a:gd name="T59" fmla="*/ 27 h 217"/>
                  <a:gd name="T60" fmla="*/ 103 w 155"/>
                  <a:gd name="T61" fmla="*/ 35 h 217"/>
                  <a:gd name="T62" fmla="*/ 114 w 155"/>
                  <a:gd name="T63" fmla="*/ 51 h 217"/>
                  <a:gd name="T64" fmla="*/ 119 w 155"/>
                  <a:gd name="T65" fmla="*/ 66 h 217"/>
                  <a:gd name="T66" fmla="*/ 121 w 155"/>
                  <a:gd name="T67" fmla="*/ 82 h 217"/>
                  <a:gd name="T68" fmla="*/ 117 w 155"/>
                  <a:gd name="T69" fmla="*/ 98 h 217"/>
                  <a:gd name="T70" fmla="*/ 117 w 155"/>
                  <a:gd name="T71" fmla="*/ 111 h 217"/>
                  <a:gd name="T72" fmla="*/ 125 w 155"/>
                  <a:gd name="T73" fmla="*/ 124 h 217"/>
                  <a:gd name="T74" fmla="*/ 136 w 155"/>
                  <a:gd name="T75" fmla="*/ 130 h 217"/>
                  <a:gd name="T76" fmla="*/ 140 w 155"/>
                  <a:gd name="T77" fmla="*/ 123 h 217"/>
                  <a:gd name="T78" fmla="*/ 147 w 155"/>
                  <a:gd name="T79" fmla="*/ 137 h 217"/>
                  <a:gd name="T80" fmla="*/ 152 w 155"/>
                  <a:gd name="T81" fmla="*/ 159 h 217"/>
                  <a:gd name="T82" fmla="*/ 153 w 155"/>
                  <a:gd name="T83" fmla="*/ 179 h 217"/>
                  <a:gd name="T84" fmla="*/ 149 w 155"/>
                  <a:gd name="T85" fmla="*/ 193 h 217"/>
                  <a:gd name="T86" fmla="*/ 142 w 155"/>
                  <a:gd name="T87" fmla="*/ 206 h 217"/>
                  <a:gd name="T88" fmla="*/ 130 w 155"/>
                  <a:gd name="T89" fmla="*/ 212 h 217"/>
                  <a:gd name="T90" fmla="*/ 113 w 155"/>
                  <a:gd name="T91" fmla="*/ 212 h 217"/>
                  <a:gd name="T92" fmla="*/ 91 w 155"/>
                  <a:gd name="T93" fmla="*/ 216 h 2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55"/>
                  <a:gd name="T142" fmla="*/ 0 h 217"/>
                  <a:gd name="T143" fmla="*/ 155 w 155"/>
                  <a:gd name="T144" fmla="*/ 217 h 2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55" h="217">
                    <a:moveTo>
                      <a:pt x="91" y="216"/>
                    </a:moveTo>
                    <a:lnTo>
                      <a:pt x="88" y="214"/>
                    </a:lnTo>
                    <a:lnTo>
                      <a:pt x="81" y="211"/>
                    </a:lnTo>
                    <a:lnTo>
                      <a:pt x="76" y="206"/>
                    </a:lnTo>
                    <a:lnTo>
                      <a:pt x="70" y="199"/>
                    </a:lnTo>
                    <a:lnTo>
                      <a:pt x="64" y="193"/>
                    </a:lnTo>
                    <a:lnTo>
                      <a:pt x="60" y="187"/>
                    </a:lnTo>
                    <a:lnTo>
                      <a:pt x="56" y="179"/>
                    </a:lnTo>
                    <a:lnTo>
                      <a:pt x="53" y="172"/>
                    </a:lnTo>
                    <a:lnTo>
                      <a:pt x="48" y="162"/>
                    </a:lnTo>
                    <a:lnTo>
                      <a:pt x="45" y="153"/>
                    </a:lnTo>
                    <a:lnTo>
                      <a:pt x="43" y="145"/>
                    </a:lnTo>
                    <a:lnTo>
                      <a:pt x="41" y="139"/>
                    </a:lnTo>
                    <a:lnTo>
                      <a:pt x="40" y="131"/>
                    </a:lnTo>
                    <a:lnTo>
                      <a:pt x="38" y="122"/>
                    </a:lnTo>
                    <a:lnTo>
                      <a:pt x="37" y="114"/>
                    </a:lnTo>
                    <a:lnTo>
                      <a:pt x="37" y="107"/>
                    </a:lnTo>
                    <a:lnTo>
                      <a:pt x="38" y="100"/>
                    </a:lnTo>
                    <a:lnTo>
                      <a:pt x="36" y="91"/>
                    </a:lnTo>
                    <a:lnTo>
                      <a:pt x="33" y="84"/>
                    </a:lnTo>
                    <a:lnTo>
                      <a:pt x="31" y="79"/>
                    </a:lnTo>
                    <a:lnTo>
                      <a:pt x="29" y="74"/>
                    </a:lnTo>
                    <a:lnTo>
                      <a:pt x="26" y="71"/>
                    </a:lnTo>
                    <a:lnTo>
                      <a:pt x="24" y="67"/>
                    </a:lnTo>
                    <a:lnTo>
                      <a:pt x="21" y="62"/>
                    </a:lnTo>
                    <a:lnTo>
                      <a:pt x="16" y="58"/>
                    </a:lnTo>
                    <a:lnTo>
                      <a:pt x="15" y="54"/>
                    </a:lnTo>
                    <a:lnTo>
                      <a:pt x="11" y="52"/>
                    </a:lnTo>
                    <a:lnTo>
                      <a:pt x="8" y="49"/>
                    </a:lnTo>
                    <a:lnTo>
                      <a:pt x="13" y="49"/>
                    </a:lnTo>
                    <a:lnTo>
                      <a:pt x="17" y="50"/>
                    </a:lnTo>
                    <a:lnTo>
                      <a:pt x="22" y="53"/>
                    </a:lnTo>
                    <a:lnTo>
                      <a:pt x="24" y="56"/>
                    </a:lnTo>
                    <a:lnTo>
                      <a:pt x="28" y="60"/>
                    </a:lnTo>
                    <a:lnTo>
                      <a:pt x="32" y="64"/>
                    </a:lnTo>
                    <a:lnTo>
                      <a:pt x="30" y="57"/>
                    </a:lnTo>
                    <a:lnTo>
                      <a:pt x="27" y="49"/>
                    </a:lnTo>
                    <a:lnTo>
                      <a:pt x="25" y="42"/>
                    </a:lnTo>
                    <a:lnTo>
                      <a:pt x="23" y="35"/>
                    </a:lnTo>
                    <a:lnTo>
                      <a:pt x="16" y="26"/>
                    </a:lnTo>
                    <a:lnTo>
                      <a:pt x="12" y="20"/>
                    </a:lnTo>
                    <a:lnTo>
                      <a:pt x="7" y="14"/>
                    </a:lnTo>
                    <a:lnTo>
                      <a:pt x="2" y="9"/>
                    </a:lnTo>
                    <a:lnTo>
                      <a:pt x="0" y="6"/>
                    </a:lnTo>
                    <a:lnTo>
                      <a:pt x="3" y="5"/>
                    </a:lnTo>
                    <a:lnTo>
                      <a:pt x="8" y="4"/>
                    </a:lnTo>
                    <a:lnTo>
                      <a:pt x="12" y="3"/>
                    </a:lnTo>
                    <a:lnTo>
                      <a:pt x="16" y="2"/>
                    </a:lnTo>
                    <a:lnTo>
                      <a:pt x="21" y="4"/>
                    </a:lnTo>
                    <a:lnTo>
                      <a:pt x="26" y="7"/>
                    </a:lnTo>
                    <a:lnTo>
                      <a:pt x="31" y="10"/>
                    </a:lnTo>
                    <a:lnTo>
                      <a:pt x="36" y="15"/>
                    </a:lnTo>
                    <a:lnTo>
                      <a:pt x="41" y="22"/>
                    </a:lnTo>
                    <a:lnTo>
                      <a:pt x="46" y="29"/>
                    </a:lnTo>
                    <a:lnTo>
                      <a:pt x="51" y="36"/>
                    </a:lnTo>
                    <a:lnTo>
                      <a:pt x="55" y="45"/>
                    </a:lnTo>
                    <a:lnTo>
                      <a:pt x="54" y="35"/>
                    </a:lnTo>
                    <a:lnTo>
                      <a:pt x="54" y="28"/>
                    </a:lnTo>
                    <a:lnTo>
                      <a:pt x="55" y="22"/>
                    </a:lnTo>
                    <a:lnTo>
                      <a:pt x="56" y="16"/>
                    </a:lnTo>
                    <a:lnTo>
                      <a:pt x="58" y="11"/>
                    </a:lnTo>
                    <a:lnTo>
                      <a:pt x="61" y="7"/>
                    </a:lnTo>
                    <a:lnTo>
                      <a:pt x="65" y="2"/>
                    </a:lnTo>
                    <a:lnTo>
                      <a:pt x="69" y="0"/>
                    </a:lnTo>
                    <a:lnTo>
                      <a:pt x="72" y="0"/>
                    </a:lnTo>
                    <a:lnTo>
                      <a:pt x="76" y="0"/>
                    </a:lnTo>
                    <a:lnTo>
                      <a:pt x="80" y="3"/>
                    </a:lnTo>
                    <a:lnTo>
                      <a:pt x="82" y="5"/>
                    </a:lnTo>
                    <a:lnTo>
                      <a:pt x="85" y="10"/>
                    </a:lnTo>
                    <a:lnTo>
                      <a:pt x="81" y="11"/>
                    </a:lnTo>
                    <a:lnTo>
                      <a:pt x="80" y="13"/>
                    </a:lnTo>
                    <a:lnTo>
                      <a:pt x="77" y="15"/>
                    </a:lnTo>
                    <a:lnTo>
                      <a:pt x="77" y="16"/>
                    </a:lnTo>
                    <a:lnTo>
                      <a:pt x="75" y="17"/>
                    </a:lnTo>
                    <a:lnTo>
                      <a:pt x="74" y="21"/>
                    </a:lnTo>
                    <a:lnTo>
                      <a:pt x="74" y="24"/>
                    </a:lnTo>
                    <a:lnTo>
                      <a:pt x="74" y="29"/>
                    </a:lnTo>
                    <a:lnTo>
                      <a:pt x="76" y="33"/>
                    </a:lnTo>
                    <a:lnTo>
                      <a:pt x="78" y="37"/>
                    </a:lnTo>
                    <a:lnTo>
                      <a:pt x="80" y="41"/>
                    </a:lnTo>
                    <a:lnTo>
                      <a:pt x="81" y="42"/>
                    </a:lnTo>
                    <a:lnTo>
                      <a:pt x="82" y="44"/>
                    </a:lnTo>
                    <a:lnTo>
                      <a:pt x="86" y="45"/>
                    </a:lnTo>
                    <a:lnTo>
                      <a:pt x="89" y="46"/>
                    </a:lnTo>
                    <a:lnTo>
                      <a:pt x="92" y="47"/>
                    </a:lnTo>
                    <a:lnTo>
                      <a:pt x="95" y="46"/>
                    </a:lnTo>
                    <a:lnTo>
                      <a:pt x="97" y="43"/>
                    </a:lnTo>
                    <a:lnTo>
                      <a:pt x="97" y="38"/>
                    </a:lnTo>
                    <a:lnTo>
                      <a:pt x="95" y="32"/>
                    </a:lnTo>
                    <a:lnTo>
                      <a:pt x="92" y="27"/>
                    </a:lnTo>
                    <a:lnTo>
                      <a:pt x="95" y="29"/>
                    </a:lnTo>
                    <a:lnTo>
                      <a:pt x="100" y="32"/>
                    </a:lnTo>
                    <a:lnTo>
                      <a:pt x="103" y="35"/>
                    </a:lnTo>
                    <a:lnTo>
                      <a:pt x="107" y="40"/>
                    </a:lnTo>
                    <a:lnTo>
                      <a:pt x="111" y="44"/>
                    </a:lnTo>
                    <a:lnTo>
                      <a:pt x="114" y="51"/>
                    </a:lnTo>
                    <a:lnTo>
                      <a:pt x="117" y="55"/>
                    </a:lnTo>
                    <a:lnTo>
                      <a:pt x="118" y="59"/>
                    </a:lnTo>
                    <a:lnTo>
                      <a:pt x="119" y="66"/>
                    </a:lnTo>
                    <a:lnTo>
                      <a:pt x="121" y="71"/>
                    </a:lnTo>
                    <a:lnTo>
                      <a:pt x="121" y="76"/>
                    </a:lnTo>
                    <a:lnTo>
                      <a:pt x="121" y="82"/>
                    </a:lnTo>
                    <a:lnTo>
                      <a:pt x="120" y="87"/>
                    </a:lnTo>
                    <a:lnTo>
                      <a:pt x="118" y="92"/>
                    </a:lnTo>
                    <a:lnTo>
                      <a:pt x="117" y="98"/>
                    </a:lnTo>
                    <a:lnTo>
                      <a:pt x="115" y="102"/>
                    </a:lnTo>
                    <a:lnTo>
                      <a:pt x="116" y="106"/>
                    </a:lnTo>
                    <a:lnTo>
                      <a:pt x="117" y="111"/>
                    </a:lnTo>
                    <a:lnTo>
                      <a:pt x="119" y="116"/>
                    </a:lnTo>
                    <a:lnTo>
                      <a:pt x="121" y="119"/>
                    </a:lnTo>
                    <a:lnTo>
                      <a:pt x="125" y="124"/>
                    </a:lnTo>
                    <a:lnTo>
                      <a:pt x="130" y="127"/>
                    </a:lnTo>
                    <a:lnTo>
                      <a:pt x="132" y="129"/>
                    </a:lnTo>
                    <a:lnTo>
                      <a:pt x="136" y="130"/>
                    </a:lnTo>
                    <a:lnTo>
                      <a:pt x="137" y="125"/>
                    </a:lnTo>
                    <a:lnTo>
                      <a:pt x="137" y="120"/>
                    </a:lnTo>
                    <a:lnTo>
                      <a:pt x="140" y="123"/>
                    </a:lnTo>
                    <a:lnTo>
                      <a:pt x="143" y="127"/>
                    </a:lnTo>
                    <a:lnTo>
                      <a:pt x="145" y="131"/>
                    </a:lnTo>
                    <a:lnTo>
                      <a:pt x="147" y="137"/>
                    </a:lnTo>
                    <a:lnTo>
                      <a:pt x="150" y="144"/>
                    </a:lnTo>
                    <a:lnTo>
                      <a:pt x="151" y="152"/>
                    </a:lnTo>
                    <a:lnTo>
                      <a:pt x="152" y="159"/>
                    </a:lnTo>
                    <a:lnTo>
                      <a:pt x="154" y="164"/>
                    </a:lnTo>
                    <a:lnTo>
                      <a:pt x="154" y="170"/>
                    </a:lnTo>
                    <a:lnTo>
                      <a:pt x="153" y="179"/>
                    </a:lnTo>
                    <a:lnTo>
                      <a:pt x="152" y="185"/>
                    </a:lnTo>
                    <a:lnTo>
                      <a:pt x="151" y="189"/>
                    </a:lnTo>
                    <a:lnTo>
                      <a:pt x="149" y="193"/>
                    </a:lnTo>
                    <a:lnTo>
                      <a:pt x="147" y="198"/>
                    </a:lnTo>
                    <a:lnTo>
                      <a:pt x="145" y="201"/>
                    </a:lnTo>
                    <a:lnTo>
                      <a:pt x="142" y="206"/>
                    </a:lnTo>
                    <a:lnTo>
                      <a:pt x="138" y="209"/>
                    </a:lnTo>
                    <a:lnTo>
                      <a:pt x="135" y="212"/>
                    </a:lnTo>
                    <a:lnTo>
                      <a:pt x="130" y="212"/>
                    </a:lnTo>
                    <a:lnTo>
                      <a:pt x="125" y="209"/>
                    </a:lnTo>
                    <a:lnTo>
                      <a:pt x="120" y="210"/>
                    </a:lnTo>
                    <a:lnTo>
                      <a:pt x="113" y="212"/>
                    </a:lnTo>
                    <a:lnTo>
                      <a:pt x="105" y="215"/>
                    </a:lnTo>
                    <a:lnTo>
                      <a:pt x="97" y="216"/>
                    </a:lnTo>
                    <a:lnTo>
                      <a:pt x="91" y="216"/>
                    </a:lnTo>
                  </a:path>
                </a:pathLst>
              </a:custGeom>
              <a:solidFill>
                <a:srgbClr val="E00000"/>
              </a:solidFill>
              <a:ln w="9525" cap="rnd">
                <a:noFill/>
                <a:round/>
                <a:headEnd/>
                <a:tailEnd/>
              </a:ln>
            </p:spPr>
            <p:txBody>
              <a:bodyPr/>
              <a:lstStyle/>
              <a:p>
                <a:endParaRPr lang="de-DE"/>
              </a:p>
            </p:txBody>
          </p:sp>
          <p:sp>
            <p:nvSpPr>
              <p:cNvPr id="50237" name="Freeform 41"/>
              <p:cNvSpPr>
                <a:spLocks/>
              </p:cNvSpPr>
              <p:nvPr/>
            </p:nvSpPr>
            <p:spPr bwMode="auto">
              <a:xfrm>
                <a:off x="2187" y="2496"/>
                <a:ext cx="358" cy="292"/>
              </a:xfrm>
              <a:custGeom>
                <a:avLst/>
                <a:gdLst>
                  <a:gd name="T0" fmla="*/ 7 w 358"/>
                  <a:gd name="T1" fmla="*/ 227 h 292"/>
                  <a:gd name="T2" fmla="*/ 0 w 358"/>
                  <a:gd name="T3" fmla="*/ 191 h 292"/>
                  <a:gd name="T4" fmla="*/ 4 w 358"/>
                  <a:gd name="T5" fmla="*/ 168 h 292"/>
                  <a:gd name="T6" fmla="*/ 19 w 358"/>
                  <a:gd name="T7" fmla="*/ 151 h 292"/>
                  <a:gd name="T8" fmla="*/ 37 w 358"/>
                  <a:gd name="T9" fmla="*/ 134 h 292"/>
                  <a:gd name="T10" fmla="*/ 47 w 358"/>
                  <a:gd name="T11" fmla="*/ 114 h 292"/>
                  <a:gd name="T12" fmla="*/ 47 w 358"/>
                  <a:gd name="T13" fmla="*/ 88 h 292"/>
                  <a:gd name="T14" fmla="*/ 36 w 358"/>
                  <a:gd name="T15" fmla="*/ 57 h 292"/>
                  <a:gd name="T16" fmla="*/ 32 w 358"/>
                  <a:gd name="T17" fmla="*/ 29 h 292"/>
                  <a:gd name="T18" fmla="*/ 36 w 358"/>
                  <a:gd name="T19" fmla="*/ 6 h 292"/>
                  <a:gd name="T20" fmla="*/ 44 w 358"/>
                  <a:gd name="T21" fmla="*/ 11 h 292"/>
                  <a:gd name="T22" fmla="*/ 52 w 358"/>
                  <a:gd name="T23" fmla="*/ 30 h 292"/>
                  <a:gd name="T24" fmla="*/ 64 w 358"/>
                  <a:gd name="T25" fmla="*/ 37 h 292"/>
                  <a:gd name="T26" fmla="*/ 77 w 358"/>
                  <a:gd name="T27" fmla="*/ 33 h 292"/>
                  <a:gd name="T28" fmla="*/ 85 w 358"/>
                  <a:gd name="T29" fmla="*/ 32 h 292"/>
                  <a:gd name="T30" fmla="*/ 96 w 358"/>
                  <a:gd name="T31" fmla="*/ 42 h 292"/>
                  <a:gd name="T32" fmla="*/ 107 w 358"/>
                  <a:gd name="T33" fmla="*/ 64 h 292"/>
                  <a:gd name="T34" fmla="*/ 109 w 358"/>
                  <a:gd name="T35" fmla="*/ 31 h 292"/>
                  <a:gd name="T36" fmla="*/ 118 w 358"/>
                  <a:gd name="T37" fmla="*/ 31 h 292"/>
                  <a:gd name="T38" fmla="*/ 134 w 358"/>
                  <a:gd name="T39" fmla="*/ 49 h 292"/>
                  <a:gd name="T40" fmla="*/ 149 w 358"/>
                  <a:gd name="T41" fmla="*/ 70 h 292"/>
                  <a:gd name="T42" fmla="*/ 155 w 358"/>
                  <a:gd name="T43" fmla="*/ 99 h 292"/>
                  <a:gd name="T44" fmla="*/ 161 w 358"/>
                  <a:gd name="T45" fmla="*/ 75 h 292"/>
                  <a:gd name="T46" fmla="*/ 163 w 358"/>
                  <a:gd name="T47" fmla="*/ 49 h 292"/>
                  <a:gd name="T48" fmla="*/ 178 w 358"/>
                  <a:gd name="T49" fmla="*/ 40 h 292"/>
                  <a:gd name="T50" fmla="*/ 186 w 358"/>
                  <a:gd name="T51" fmla="*/ 49 h 292"/>
                  <a:gd name="T52" fmla="*/ 188 w 358"/>
                  <a:gd name="T53" fmla="*/ 64 h 292"/>
                  <a:gd name="T54" fmla="*/ 198 w 358"/>
                  <a:gd name="T55" fmla="*/ 72 h 292"/>
                  <a:gd name="T56" fmla="*/ 212 w 358"/>
                  <a:gd name="T57" fmla="*/ 65 h 292"/>
                  <a:gd name="T58" fmla="*/ 218 w 358"/>
                  <a:gd name="T59" fmla="*/ 50 h 292"/>
                  <a:gd name="T60" fmla="*/ 212 w 358"/>
                  <a:gd name="T61" fmla="*/ 29 h 292"/>
                  <a:gd name="T62" fmla="*/ 198 w 358"/>
                  <a:gd name="T63" fmla="*/ 10 h 292"/>
                  <a:gd name="T64" fmla="*/ 211 w 358"/>
                  <a:gd name="T65" fmla="*/ 8 h 292"/>
                  <a:gd name="T66" fmla="*/ 234 w 358"/>
                  <a:gd name="T67" fmla="*/ 21 h 292"/>
                  <a:gd name="T68" fmla="*/ 252 w 358"/>
                  <a:gd name="T69" fmla="*/ 41 h 292"/>
                  <a:gd name="T70" fmla="*/ 270 w 358"/>
                  <a:gd name="T71" fmla="*/ 71 h 292"/>
                  <a:gd name="T72" fmla="*/ 280 w 358"/>
                  <a:gd name="T73" fmla="*/ 101 h 292"/>
                  <a:gd name="T74" fmla="*/ 287 w 358"/>
                  <a:gd name="T75" fmla="*/ 144 h 292"/>
                  <a:gd name="T76" fmla="*/ 294 w 358"/>
                  <a:gd name="T77" fmla="*/ 175 h 292"/>
                  <a:gd name="T78" fmla="*/ 302 w 358"/>
                  <a:gd name="T79" fmla="*/ 171 h 292"/>
                  <a:gd name="T80" fmla="*/ 313 w 358"/>
                  <a:gd name="T81" fmla="*/ 150 h 292"/>
                  <a:gd name="T82" fmla="*/ 323 w 358"/>
                  <a:gd name="T83" fmla="*/ 174 h 292"/>
                  <a:gd name="T84" fmla="*/ 336 w 358"/>
                  <a:gd name="T85" fmla="*/ 195 h 292"/>
                  <a:gd name="T86" fmla="*/ 341 w 358"/>
                  <a:gd name="T87" fmla="*/ 181 h 292"/>
                  <a:gd name="T88" fmla="*/ 352 w 358"/>
                  <a:gd name="T89" fmla="*/ 208 h 292"/>
                  <a:gd name="T90" fmla="*/ 355 w 358"/>
                  <a:gd name="T91" fmla="*/ 233 h 292"/>
                  <a:gd name="T92" fmla="*/ 354 w 358"/>
                  <a:gd name="T93" fmla="*/ 261 h 292"/>
                  <a:gd name="T94" fmla="*/ 340 w 358"/>
                  <a:gd name="T95" fmla="*/ 286 h 292"/>
                  <a:gd name="T96" fmla="*/ 310 w 358"/>
                  <a:gd name="T97" fmla="*/ 289 h 292"/>
                  <a:gd name="T98" fmla="*/ 285 w 358"/>
                  <a:gd name="T99" fmla="*/ 285 h 292"/>
                  <a:gd name="T100" fmla="*/ 259 w 358"/>
                  <a:gd name="T101" fmla="*/ 283 h 292"/>
                  <a:gd name="T102" fmla="*/ 226 w 358"/>
                  <a:gd name="T103" fmla="*/ 268 h 292"/>
                  <a:gd name="T104" fmla="*/ 186 w 358"/>
                  <a:gd name="T105" fmla="*/ 268 h 292"/>
                  <a:gd name="T106" fmla="*/ 72 w 358"/>
                  <a:gd name="T107" fmla="*/ 271 h 2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58"/>
                  <a:gd name="T163" fmla="*/ 0 h 292"/>
                  <a:gd name="T164" fmla="*/ 358 w 358"/>
                  <a:gd name="T165" fmla="*/ 292 h 29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58" h="292">
                    <a:moveTo>
                      <a:pt x="22" y="262"/>
                    </a:moveTo>
                    <a:lnTo>
                      <a:pt x="15" y="252"/>
                    </a:lnTo>
                    <a:lnTo>
                      <a:pt x="9" y="239"/>
                    </a:lnTo>
                    <a:lnTo>
                      <a:pt x="7" y="227"/>
                    </a:lnTo>
                    <a:lnTo>
                      <a:pt x="4" y="218"/>
                    </a:lnTo>
                    <a:lnTo>
                      <a:pt x="3" y="208"/>
                    </a:lnTo>
                    <a:lnTo>
                      <a:pt x="1" y="199"/>
                    </a:lnTo>
                    <a:lnTo>
                      <a:pt x="0" y="191"/>
                    </a:lnTo>
                    <a:lnTo>
                      <a:pt x="0" y="185"/>
                    </a:lnTo>
                    <a:lnTo>
                      <a:pt x="0" y="179"/>
                    </a:lnTo>
                    <a:lnTo>
                      <a:pt x="2" y="174"/>
                    </a:lnTo>
                    <a:lnTo>
                      <a:pt x="4" y="168"/>
                    </a:lnTo>
                    <a:lnTo>
                      <a:pt x="6" y="162"/>
                    </a:lnTo>
                    <a:lnTo>
                      <a:pt x="9" y="158"/>
                    </a:lnTo>
                    <a:lnTo>
                      <a:pt x="14" y="154"/>
                    </a:lnTo>
                    <a:lnTo>
                      <a:pt x="19" y="151"/>
                    </a:lnTo>
                    <a:lnTo>
                      <a:pt x="24" y="147"/>
                    </a:lnTo>
                    <a:lnTo>
                      <a:pt x="28" y="142"/>
                    </a:lnTo>
                    <a:lnTo>
                      <a:pt x="34" y="136"/>
                    </a:lnTo>
                    <a:lnTo>
                      <a:pt x="37" y="134"/>
                    </a:lnTo>
                    <a:lnTo>
                      <a:pt x="40" y="131"/>
                    </a:lnTo>
                    <a:lnTo>
                      <a:pt x="43" y="126"/>
                    </a:lnTo>
                    <a:lnTo>
                      <a:pt x="45" y="120"/>
                    </a:lnTo>
                    <a:lnTo>
                      <a:pt x="47" y="114"/>
                    </a:lnTo>
                    <a:lnTo>
                      <a:pt x="48" y="109"/>
                    </a:lnTo>
                    <a:lnTo>
                      <a:pt x="48" y="102"/>
                    </a:lnTo>
                    <a:lnTo>
                      <a:pt x="49" y="96"/>
                    </a:lnTo>
                    <a:lnTo>
                      <a:pt x="47" y="88"/>
                    </a:lnTo>
                    <a:lnTo>
                      <a:pt x="44" y="80"/>
                    </a:lnTo>
                    <a:lnTo>
                      <a:pt x="42" y="74"/>
                    </a:lnTo>
                    <a:lnTo>
                      <a:pt x="39" y="65"/>
                    </a:lnTo>
                    <a:lnTo>
                      <a:pt x="36" y="57"/>
                    </a:lnTo>
                    <a:lnTo>
                      <a:pt x="34" y="50"/>
                    </a:lnTo>
                    <a:lnTo>
                      <a:pt x="32" y="41"/>
                    </a:lnTo>
                    <a:lnTo>
                      <a:pt x="32" y="35"/>
                    </a:lnTo>
                    <a:lnTo>
                      <a:pt x="32" y="29"/>
                    </a:lnTo>
                    <a:lnTo>
                      <a:pt x="31" y="21"/>
                    </a:lnTo>
                    <a:lnTo>
                      <a:pt x="33" y="16"/>
                    </a:lnTo>
                    <a:lnTo>
                      <a:pt x="34" y="12"/>
                    </a:lnTo>
                    <a:lnTo>
                      <a:pt x="36" y="6"/>
                    </a:lnTo>
                    <a:lnTo>
                      <a:pt x="40" y="2"/>
                    </a:lnTo>
                    <a:lnTo>
                      <a:pt x="42" y="0"/>
                    </a:lnTo>
                    <a:lnTo>
                      <a:pt x="43" y="6"/>
                    </a:lnTo>
                    <a:lnTo>
                      <a:pt x="44" y="11"/>
                    </a:lnTo>
                    <a:lnTo>
                      <a:pt x="46" y="17"/>
                    </a:lnTo>
                    <a:lnTo>
                      <a:pt x="47" y="21"/>
                    </a:lnTo>
                    <a:lnTo>
                      <a:pt x="49" y="26"/>
                    </a:lnTo>
                    <a:lnTo>
                      <a:pt x="52" y="30"/>
                    </a:lnTo>
                    <a:lnTo>
                      <a:pt x="55" y="34"/>
                    </a:lnTo>
                    <a:lnTo>
                      <a:pt x="59" y="35"/>
                    </a:lnTo>
                    <a:lnTo>
                      <a:pt x="62" y="36"/>
                    </a:lnTo>
                    <a:lnTo>
                      <a:pt x="64" y="37"/>
                    </a:lnTo>
                    <a:lnTo>
                      <a:pt x="68" y="38"/>
                    </a:lnTo>
                    <a:lnTo>
                      <a:pt x="72" y="39"/>
                    </a:lnTo>
                    <a:lnTo>
                      <a:pt x="76" y="37"/>
                    </a:lnTo>
                    <a:lnTo>
                      <a:pt x="77" y="33"/>
                    </a:lnTo>
                    <a:lnTo>
                      <a:pt x="78" y="30"/>
                    </a:lnTo>
                    <a:lnTo>
                      <a:pt x="77" y="26"/>
                    </a:lnTo>
                    <a:lnTo>
                      <a:pt x="82" y="29"/>
                    </a:lnTo>
                    <a:lnTo>
                      <a:pt x="85" y="32"/>
                    </a:lnTo>
                    <a:lnTo>
                      <a:pt x="90" y="35"/>
                    </a:lnTo>
                    <a:lnTo>
                      <a:pt x="92" y="39"/>
                    </a:lnTo>
                    <a:lnTo>
                      <a:pt x="94" y="41"/>
                    </a:lnTo>
                    <a:lnTo>
                      <a:pt x="96" y="42"/>
                    </a:lnTo>
                    <a:lnTo>
                      <a:pt x="99" y="47"/>
                    </a:lnTo>
                    <a:lnTo>
                      <a:pt x="102" y="51"/>
                    </a:lnTo>
                    <a:lnTo>
                      <a:pt x="105" y="56"/>
                    </a:lnTo>
                    <a:lnTo>
                      <a:pt x="107" y="64"/>
                    </a:lnTo>
                    <a:lnTo>
                      <a:pt x="107" y="54"/>
                    </a:lnTo>
                    <a:lnTo>
                      <a:pt x="106" y="45"/>
                    </a:lnTo>
                    <a:lnTo>
                      <a:pt x="108" y="36"/>
                    </a:lnTo>
                    <a:lnTo>
                      <a:pt x="109" y="31"/>
                    </a:lnTo>
                    <a:lnTo>
                      <a:pt x="110" y="22"/>
                    </a:lnTo>
                    <a:lnTo>
                      <a:pt x="114" y="16"/>
                    </a:lnTo>
                    <a:lnTo>
                      <a:pt x="115" y="25"/>
                    </a:lnTo>
                    <a:lnTo>
                      <a:pt x="118" y="31"/>
                    </a:lnTo>
                    <a:lnTo>
                      <a:pt x="122" y="38"/>
                    </a:lnTo>
                    <a:lnTo>
                      <a:pt x="125" y="42"/>
                    </a:lnTo>
                    <a:lnTo>
                      <a:pt x="129" y="44"/>
                    </a:lnTo>
                    <a:lnTo>
                      <a:pt x="134" y="49"/>
                    </a:lnTo>
                    <a:lnTo>
                      <a:pt x="138" y="54"/>
                    </a:lnTo>
                    <a:lnTo>
                      <a:pt x="141" y="58"/>
                    </a:lnTo>
                    <a:lnTo>
                      <a:pt x="145" y="66"/>
                    </a:lnTo>
                    <a:lnTo>
                      <a:pt x="149" y="70"/>
                    </a:lnTo>
                    <a:lnTo>
                      <a:pt x="151" y="77"/>
                    </a:lnTo>
                    <a:lnTo>
                      <a:pt x="154" y="86"/>
                    </a:lnTo>
                    <a:lnTo>
                      <a:pt x="155" y="91"/>
                    </a:lnTo>
                    <a:lnTo>
                      <a:pt x="155" y="99"/>
                    </a:lnTo>
                    <a:lnTo>
                      <a:pt x="159" y="91"/>
                    </a:lnTo>
                    <a:lnTo>
                      <a:pt x="161" y="87"/>
                    </a:lnTo>
                    <a:lnTo>
                      <a:pt x="161" y="82"/>
                    </a:lnTo>
                    <a:lnTo>
                      <a:pt x="161" y="75"/>
                    </a:lnTo>
                    <a:lnTo>
                      <a:pt x="161" y="67"/>
                    </a:lnTo>
                    <a:lnTo>
                      <a:pt x="161" y="60"/>
                    </a:lnTo>
                    <a:lnTo>
                      <a:pt x="161" y="55"/>
                    </a:lnTo>
                    <a:lnTo>
                      <a:pt x="163" y="49"/>
                    </a:lnTo>
                    <a:lnTo>
                      <a:pt x="168" y="44"/>
                    </a:lnTo>
                    <a:lnTo>
                      <a:pt x="170" y="43"/>
                    </a:lnTo>
                    <a:lnTo>
                      <a:pt x="173" y="41"/>
                    </a:lnTo>
                    <a:lnTo>
                      <a:pt x="178" y="40"/>
                    </a:lnTo>
                    <a:lnTo>
                      <a:pt x="182" y="39"/>
                    </a:lnTo>
                    <a:lnTo>
                      <a:pt x="189" y="43"/>
                    </a:lnTo>
                    <a:lnTo>
                      <a:pt x="187" y="46"/>
                    </a:lnTo>
                    <a:lnTo>
                      <a:pt x="186" y="49"/>
                    </a:lnTo>
                    <a:lnTo>
                      <a:pt x="185" y="52"/>
                    </a:lnTo>
                    <a:lnTo>
                      <a:pt x="184" y="57"/>
                    </a:lnTo>
                    <a:lnTo>
                      <a:pt x="186" y="61"/>
                    </a:lnTo>
                    <a:lnTo>
                      <a:pt x="188" y="64"/>
                    </a:lnTo>
                    <a:lnTo>
                      <a:pt x="189" y="65"/>
                    </a:lnTo>
                    <a:lnTo>
                      <a:pt x="191" y="68"/>
                    </a:lnTo>
                    <a:lnTo>
                      <a:pt x="195" y="72"/>
                    </a:lnTo>
                    <a:lnTo>
                      <a:pt x="198" y="72"/>
                    </a:lnTo>
                    <a:lnTo>
                      <a:pt x="202" y="71"/>
                    </a:lnTo>
                    <a:lnTo>
                      <a:pt x="205" y="70"/>
                    </a:lnTo>
                    <a:lnTo>
                      <a:pt x="210" y="68"/>
                    </a:lnTo>
                    <a:lnTo>
                      <a:pt x="212" y="65"/>
                    </a:lnTo>
                    <a:lnTo>
                      <a:pt x="215" y="62"/>
                    </a:lnTo>
                    <a:lnTo>
                      <a:pt x="216" y="59"/>
                    </a:lnTo>
                    <a:lnTo>
                      <a:pt x="217" y="55"/>
                    </a:lnTo>
                    <a:lnTo>
                      <a:pt x="218" y="50"/>
                    </a:lnTo>
                    <a:lnTo>
                      <a:pt x="218" y="46"/>
                    </a:lnTo>
                    <a:lnTo>
                      <a:pt x="216" y="40"/>
                    </a:lnTo>
                    <a:lnTo>
                      <a:pt x="214" y="34"/>
                    </a:lnTo>
                    <a:lnTo>
                      <a:pt x="212" y="29"/>
                    </a:lnTo>
                    <a:lnTo>
                      <a:pt x="208" y="23"/>
                    </a:lnTo>
                    <a:lnTo>
                      <a:pt x="205" y="18"/>
                    </a:lnTo>
                    <a:lnTo>
                      <a:pt x="203" y="15"/>
                    </a:lnTo>
                    <a:lnTo>
                      <a:pt x="198" y="10"/>
                    </a:lnTo>
                    <a:lnTo>
                      <a:pt x="195" y="6"/>
                    </a:lnTo>
                    <a:lnTo>
                      <a:pt x="200" y="6"/>
                    </a:lnTo>
                    <a:lnTo>
                      <a:pt x="205" y="7"/>
                    </a:lnTo>
                    <a:lnTo>
                      <a:pt x="211" y="8"/>
                    </a:lnTo>
                    <a:lnTo>
                      <a:pt x="218" y="9"/>
                    </a:lnTo>
                    <a:lnTo>
                      <a:pt x="223" y="13"/>
                    </a:lnTo>
                    <a:lnTo>
                      <a:pt x="229" y="17"/>
                    </a:lnTo>
                    <a:lnTo>
                      <a:pt x="234" y="21"/>
                    </a:lnTo>
                    <a:lnTo>
                      <a:pt x="238" y="26"/>
                    </a:lnTo>
                    <a:lnTo>
                      <a:pt x="244" y="32"/>
                    </a:lnTo>
                    <a:lnTo>
                      <a:pt x="248" y="36"/>
                    </a:lnTo>
                    <a:lnTo>
                      <a:pt x="252" y="41"/>
                    </a:lnTo>
                    <a:lnTo>
                      <a:pt x="256" y="47"/>
                    </a:lnTo>
                    <a:lnTo>
                      <a:pt x="260" y="53"/>
                    </a:lnTo>
                    <a:lnTo>
                      <a:pt x="265" y="62"/>
                    </a:lnTo>
                    <a:lnTo>
                      <a:pt x="270" y="71"/>
                    </a:lnTo>
                    <a:lnTo>
                      <a:pt x="274" y="80"/>
                    </a:lnTo>
                    <a:lnTo>
                      <a:pt x="275" y="85"/>
                    </a:lnTo>
                    <a:lnTo>
                      <a:pt x="278" y="93"/>
                    </a:lnTo>
                    <a:lnTo>
                      <a:pt x="280" y="101"/>
                    </a:lnTo>
                    <a:lnTo>
                      <a:pt x="282" y="110"/>
                    </a:lnTo>
                    <a:lnTo>
                      <a:pt x="285" y="121"/>
                    </a:lnTo>
                    <a:lnTo>
                      <a:pt x="286" y="130"/>
                    </a:lnTo>
                    <a:lnTo>
                      <a:pt x="287" y="144"/>
                    </a:lnTo>
                    <a:lnTo>
                      <a:pt x="289" y="153"/>
                    </a:lnTo>
                    <a:lnTo>
                      <a:pt x="291" y="162"/>
                    </a:lnTo>
                    <a:lnTo>
                      <a:pt x="291" y="169"/>
                    </a:lnTo>
                    <a:lnTo>
                      <a:pt x="294" y="175"/>
                    </a:lnTo>
                    <a:lnTo>
                      <a:pt x="297" y="181"/>
                    </a:lnTo>
                    <a:lnTo>
                      <a:pt x="301" y="185"/>
                    </a:lnTo>
                    <a:lnTo>
                      <a:pt x="302" y="178"/>
                    </a:lnTo>
                    <a:lnTo>
                      <a:pt x="302" y="171"/>
                    </a:lnTo>
                    <a:lnTo>
                      <a:pt x="304" y="166"/>
                    </a:lnTo>
                    <a:lnTo>
                      <a:pt x="306" y="161"/>
                    </a:lnTo>
                    <a:lnTo>
                      <a:pt x="309" y="156"/>
                    </a:lnTo>
                    <a:lnTo>
                      <a:pt x="313" y="150"/>
                    </a:lnTo>
                    <a:lnTo>
                      <a:pt x="316" y="147"/>
                    </a:lnTo>
                    <a:lnTo>
                      <a:pt x="320" y="143"/>
                    </a:lnTo>
                    <a:lnTo>
                      <a:pt x="320" y="165"/>
                    </a:lnTo>
                    <a:lnTo>
                      <a:pt x="323" y="174"/>
                    </a:lnTo>
                    <a:lnTo>
                      <a:pt x="326" y="185"/>
                    </a:lnTo>
                    <a:lnTo>
                      <a:pt x="331" y="192"/>
                    </a:lnTo>
                    <a:lnTo>
                      <a:pt x="334" y="199"/>
                    </a:lnTo>
                    <a:lnTo>
                      <a:pt x="336" y="195"/>
                    </a:lnTo>
                    <a:lnTo>
                      <a:pt x="336" y="190"/>
                    </a:lnTo>
                    <a:lnTo>
                      <a:pt x="337" y="184"/>
                    </a:lnTo>
                    <a:lnTo>
                      <a:pt x="336" y="174"/>
                    </a:lnTo>
                    <a:lnTo>
                      <a:pt x="341" y="181"/>
                    </a:lnTo>
                    <a:lnTo>
                      <a:pt x="344" y="186"/>
                    </a:lnTo>
                    <a:lnTo>
                      <a:pt x="348" y="195"/>
                    </a:lnTo>
                    <a:lnTo>
                      <a:pt x="350" y="201"/>
                    </a:lnTo>
                    <a:lnTo>
                      <a:pt x="352" y="208"/>
                    </a:lnTo>
                    <a:lnTo>
                      <a:pt x="356" y="213"/>
                    </a:lnTo>
                    <a:lnTo>
                      <a:pt x="356" y="221"/>
                    </a:lnTo>
                    <a:lnTo>
                      <a:pt x="356" y="226"/>
                    </a:lnTo>
                    <a:lnTo>
                      <a:pt x="355" y="233"/>
                    </a:lnTo>
                    <a:lnTo>
                      <a:pt x="354" y="241"/>
                    </a:lnTo>
                    <a:lnTo>
                      <a:pt x="354" y="247"/>
                    </a:lnTo>
                    <a:lnTo>
                      <a:pt x="354" y="253"/>
                    </a:lnTo>
                    <a:lnTo>
                      <a:pt x="354" y="261"/>
                    </a:lnTo>
                    <a:lnTo>
                      <a:pt x="356" y="271"/>
                    </a:lnTo>
                    <a:lnTo>
                      <a:pt x="357" y="279"/>
                    </a:lnTo>
                    <a:lnTo>
                      <a:pt x="349" y="282"/>
                    </a:lnTo>
                    <a:lnTo>
                      <a:pt x="340" y="286"/>
                    </a:lnTo>
                    <a:lnTo>
                      <a:pt x="331" y="289"/>
                    </a:lnTo>
                    <a:lnTo>
                      <a:pt x="323" y="290"/>
                    </a:lnTo>
                    <a:lnTo>
                      <a:pt x="317" y="291"/>
                    </a:lnTo>
                    <a:lnTo>
                      <a:pt x="310" y="289"/>
                    </a:lnTo>
                    <a:lnTo>
                      <a:pt x="303" y="287"/>
                    </a:lnTo>
                    <a:lnTo>
                      <a:pt x="297" y="285"/>
                    </a:lnTo>
                    <a:lnTo>
                      <a:pt x="290" y="284"/>
                    </a:lnTo>
                    <a:lnTo>
                      <a:pt x="285" y="285"/>
                    </a:lnTo>
                    <a:lnTo>
                      <a:pt x="280" y="284"/>
                    </a:lnTo>
                    <a:lnTo>
                      <a:pt x="272" y="284"/>
                    </a:lnTo>
                    <a:lnTo>
                      <a:pt x="266" y="284"/>
                    </a:lnTo>
                    <a:lnTo>
                      <a:pt x="259" y="283"/>
                    </a:lnTo>
                    <a:lnTo>
                      <a:pt x="253" y="281"/>
                    </a:lnTo>
                    <a:lnTo>
                      <a:pt x="246" y="277"/>
                    </a:lnTo>
                    <a:lnTo>
                      <a:pt x="234" y="271"/>
                    </a:lnTo>
                    <a:lnTo>
                      <a:pt x="226" y="268"/>
                    </a:lnTo>
                    <a:lnTo>
                      <a:pt x="218" y="268"/>
                    </a:lnTo>
                    <a:lnTo>
                      <a:pt x="208" y="265"/>
                    </a:lnTo>
                    <a:lnTo>
                      <a:pt x="197" y="266"/>
                    </a:lnTo>
                    <a:lnTo>
                      <a:pt x="186" y="268"/>
                    </a:lnTo>
                    <a:lnTo>
                      <a:pt x="155" y="278"/>
                    </a:lnTo>
                    <a:lnTo>
                      <a:pt x="125" y="268"/>
                    </a:lnTo>
                    <a:lnTo>
                      <a:pt x="102" y="259"/>
                    </a:lnTo>
                    <a:lnTo>
                      <a:pt x="72" y="271"/>
                    </a:lnTo>
                    <a:lnTo>
                      <a:pt x="42" y="275"/>
                    </a:lnTo>
                    <a:lnTo>
                      <a:pt x="22" y="262"/>
                    </a:lnTo>
                  </a:path>
                </a:pathLst>
              </a:custGeom>
              <a:solidFill>
                <a:srgbClr val="FF0000"/>
              </a:solidFill>
              <a:ln w="9525" cap="rnd">
                <a:noFill/>
                <a:round/>
                <a:headEnd/>
                <a:tailEnd/>
              </a:ln>
            </p:spPr>
            <p:txBody>
              <a:bodyPr/>
              <a:lstStyle/>
              <a:p>
                <a:endParaRPr lang="de-DE"/>
              </a:p>
            </p:txBody>
          </p:sp>
          <p:sp>
            <p:nvSpPr>
              <p:cNvPr id="50238" name="Freeform 42"/>
              <p:cNvSpPr>
                <a:spLocks/>
              </p:cNvSpPr>
              <p:nvPr/>
            </p:nvSpPr>
            <p:spPr bwMode="auto">
              <a:xfrm>
                <a:off x="2184" y="2684"/>
                <a:ext cx="64" cy="95"/>
              </a:xfrm>
              <a:custGeom>
                <a:avLst/>
                <a:gdLst>
                  <a:gd name="T0" fmla="*/ 35 w 64"/>
                  <a:gd name="T1" fmla="*/ 92 h 95"/>
                  <a:gd name="T2" fmla="*/ 27 w 64"/>
                  <a:gd name="T3" fmla="*/ 83 h 95"/>
                  <a:gd name="T4" fmla="*/ 23 w 64"/>
                  <a:gd name="T5" fmla="*/ 73 h 95"/>
                  <a:gd name="T6" fmla="*/ 18 w 64"/>
                  <a:gd name="T7" fmla="*/ 62 h 95"/>
                  <a:gd name="T8" fmla="*/ 15 w 64"/>
                  <a:gd name="T9" fmla="*/ 52 h 95"/>
                  <a:gd name="T10" fmla="*/ 16 w 64"/>
                  <a:gd name="T11" fmla="*/ 42 h 95"/>
                  <a:gd name="T12" fmla="*/ 12 w 64"/>
                  <a:gd name="T13" fmla="*/ 32 h 95"/>
                  <a:gd name="T14" fmla="*/ 10 w 64"/>
                  <a:gd name="T15" fmla="*/ 28 h 95"/>
                  <a:gd name="T16" fmla="*/ 6 w 64"/>
                  <a:gd name="T17" fmla="*/ 22 h 95"/>
                  <a:gd name="T18" fmla="*/ 6 w 64"/>
                  <a:gd name="T19" fmla="*/ 20 h 95"/>
                  <a:gd name="T20" fmla="*/ 10 w 64"/>
                  <a:gd name="T21" fmla="*/ 23 h 95"/>
                  <a:gd name="T22" fmla="*/ 12 w 64"/>
                  <a:gd name="T23" fmla="*/ 23 h 95"/>
                  <a:gd name="T24" fmla="*/ 8 w 64"/>
                  <a:gd name="T25" fmla="*/ 13 h 95"/>
                  <a:gd name="T26" fmla="*/ 2 w 64"/>
                  <a:gd name="T27" fmla="*/ 4 h 95"/>
                  <a:gd name="T28" fmla="*/ 0 w 64"/>
                  <a:gd name="T29" fmla="*/ 0 h 95"/>
                  <a:gd name="T30" fmla="*/ 6 w 64"/>
                  <a:gd name="T31" fmla="*/ 0 h 95"/>
                  <a:gd name="T32" fmla="*/ 12 w 64"/>
                  <a:gd name="T33" fmla="*/ 3 h 95"/>
                  <a:gd name="T34" fmla="*/ 18 w 64"/>
                  <a:gd name="T35" fmla="*/ 10 h 95"/>
                  <a:gd name="T36" fmla="*/ 20 w 64"/>
                  <a:gd name="T37" fmla="*/ 13 h 95"/>
                  <a:gd name="T38" fmla="*/ 22 w 64"/>
                  <a:gd name="T39" fmla="*/ 6 h 95"/>
                  <a:gd name="T40" fmla="*/ 25 w 64"/>
                  <a:gd name="T41" fmla="*/ 0 h 95"/>
                  <a:gd name="T42" fmla="*/ 29 w 64"/>
                  <a:gd name="T43" fmla="*/ 0 h 95"/>
                  <a:gd name="T44" fmla="*/ 33 w 64"/>
                  <a:gd name="T45" fmla="*/ 4 h 95"/>
                  <a:gd name="T46" fmla="*/ 30 w 64"/>
                  <a:gd name="T47" fmla="*/ 6 h 95"/>
                  <a:gd name="T48" fmla="*/ 29 w 64"/>
                  <a:gd name="T49" fmla="*/ 9 h 95"/>
                  <a:gd name="T50" fmla="*/ 30 w 64"/>
                  <a:gd name="T51" fmla="*/ 14 h 95"/>
                  <a:gd name="T52" fmla="*/ 31 w 64"/>
                  <a:gd name="T53" fmla="*/ 19 h 95"/>
                  <a:gd name="T54" fmla="*/ 35 w 64"/>
                  <a:gd name="T55" fmla="*/ 20 h 95"/>
                  <a:gd name="T56" fmla="*/ 38 w 64"/>
                  <a:gd name="T57" fmla="*/ 18 h 95"/>
                  <a:gd name="T58" fmla="*/ 35 w 64"/>
                  <a:gd name="T59" fmla="*/ 11 h 95"/>
                  <a:gd name="T60" fmla="*/ 40 w 64"/>
                  <a:gd name="T61" fmla="*/ 15 h 95"/>
                  <a:gd name="T62" fmla="*/ 45 w 64"/>
                  <a:gd name="T63" fmla="*/ 23 h 95"/>
                  <a:gd name="T64" fmla="*/ 47 w 64"/>
                  <a:gd name="T65" fmla="*/ 30 h 95"/>
                  <a:gd name="T66" fmla="*/ 49 w 64"/>
                  <a:gd name="T67" fmla="*/ 36 h 95"/>
                  <a:gd name="T68" fmla="*/ 47 w 64"/>
                  <a:gd name="T69" fmla="*/ 43 h 95"/>
                  <a:gd name="T70" fmla="*/ 47 w 64"/>
                  <a:gd name="T71" fmla="*/ 48 h 95"/>
                  <a:gd name="T72" fmla="*/ 50 w 64"/>
                  <a:gd name="T73" fmla="*/ 54 h 95"/>
                  <a:gd name="T74" fmla="*/ 55 w 64"/>
                  <a:gd name="T75" fmla="*/ 57 h 95"/>
                  <a:gd name="T76" fmla="*/ 56 w 64"/>
                  <a:gd name="T77" fmla="*/ 54 h 95"/>
                  <a:gd name="T78" fmla="*/ 60 w 64"/>
                  <a:gd name="T79" fmla="*/ 60 h 95"/>
                  <a:gd name="T80" fmla="*/ 63 w 64"/>
                  <a:gd name="T81" fmla="*/ 69 h 95"/>
                  <a:gd name="T82" fmla="*/ 63 w 64"/>
                  <a:gd name="T83" fmla="*/ 79 h 95"/>
                  <a:gd name="T84" fmla="*/ 61 w 64"/>
                  <a:gd name="T85" fmla="*/ 85 h 95"/>
                  <a:gd name="T86" fmla="*/ 58 w 64"/>
                  <a:gd name="T87" fmla="*/ 90 h 95"/>
                  <a:gd name="T88" fmla="*/ 55 w 64"/>
                  <a:gd name="T89" fmla="*/ 93 h 95"/>
                  <a:gd name="T90" fmla="*/ 47 w 64"/>
                  <a:gd name="T91" fmla="*/ 92 h 95"/>
                  <a:gd name="T92" fmla="*/ 39 w 64"/>
                  <a:gd name="T93" fmla="*/ 93 h 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64"/>
                  <a:gd name="T142" fmla="*/ 0 h 95"/>
                  <a:gd name="T143" fmla="*/ 64 w 64"/>
                  <a:gd name="T144" fmla="*/ 95 h 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64" h="95">
                    <a:moveTo>
                      <a:pt x="39" y="93"/>
                    </a:moveTo>
                    <a:lnTo>
                      <a:pt x="37" y="92"/>
                    </a:lnTo>
                    <a:lnTo>
                      <a:pt x="35" y="92"/>
                    </a:lnTo>
                    <a:lnTo>
                      <a:pt x="33" y="89"/>
                    </a:lnTo>
                    <a:lnTo>
                      <a:pt x="30" y="86"/>
                    </a:lnTo>
                    <a:lnTo>
                      <a:pt x="27" y="83"/>
                    </a:lnTo>
                    <a:lnTo>
                      <a:pt x="26" y="80"/>
                    </a:lnTo>
                    <a:lnTo>
                      <a:pt x="24" y="77"/>
                    </a:lnTo>
                    <a:lnTo>
                      <a:pt x="23" y="73"/>
                    </a:lnTo>
                    <a:lnTo>
                      <a:pt x="20" y="68"/>
                    </a:lnTo>
                    <a:lnTo>
                      <a:pt x="19" y="65"/>
                    </a:lnTo>
                    <a:lnTo>
                      <a:pt x="18" y="62"/>
                    </a:lnTo>
                    <a:lnTo>
                      <a:pt x="18" y="60"/>
                    </a:lnTo>
                    <a:lnTo>
                      <a:pt x="18" y="56"/>
                    </a:lnTo>
                    <a:lnTo>
                      <a:pt x="15" y="52"/>
                    </a:lnTo>
                    <a:lnTo>
                      <a:pt x="15" y="49"/>
                    </a:lnTo>
                    <a:lnTo>
                      <a:pt x="16" y="45"/>
                    </a:lnTo>
                    <a:lnTo>
                      <a:pt x="16" y="42"/>
                    </a:lnTo>
                    <a:lnTo>
                      <a:pt x="15" y="39"/>
                    </a:lnTo>
                    <a:lnTo>
                      <a:pt x="14" y="36"/>
                    </a:lnTo>
                    <a:lnTo>
                      <a:pt x="12" y="32"/>
                    </a:lnTo>
                    <a:lnTo>
                      <a:pt x="11" y="31"/>
                    </a:lnTo>
                    <a:lnTo>
                      <a:pt x="11" y="30"/>
                    </a:lnTo>
                    <a:lnTo>
                      <a:pt x="10" y="28"/>
                    </a:lnTo>
                    <a:lnTo>
                      <a:pt x="8" y="26"/>
                    </a:lnTo>
                    <a:lnTo>
                      <a:pt x="6" y="24"/>
                    </a:lnTo>
                    <a:lnTo>
                      <a:pt x="6" y="22"/>
                    </a:lnTo>
                    <a:lnTo>
                      <a:pt x="5" y="20"/>
                    </a:lnTo>
                    <a:lnTo>
                      <a:pt x="4" y="19"/>
                    </a:lnTo>
                    <a:lnTo>
                      <a:pt x="6" y="20"/>
                    </a:lnTo>
                    <a:lnTo>
                      <a:pt x="7" y="20"/>
                    </a:lnTo>
                    <a:lnTo>
                      <a:pt x="9" y="22"/>
                    </a:lnTo>
                    <a:lnTo>
                      <a:pt x="10" y="23"/>
                    </a:lnTo>
                    <a:lnTo>
                      <a:pt x="12" y="25"/>
                    </a:lnTo>
                    <a:lnTo>
                      <a:pt x="12" y="28"/>
                    </a:lnTo>
                    <a:lnTo>
                      <a:pt x="12" y="23"/>
                    </a:lnTo>
                    <a:lnTo>
                      <a:pt x="11" y="21"/>
                    </a:lnTo>
                    <a:lnTo>
                      <a:pt x="10" y="17"/>
                    </a:lnTo>
                    <a:lnTo>
                      <a:pt x="8" y="13"/>
                    </a:lnTo>
                    <a:lnTo>
                      <a:pt x="6" y="10"/>
                    </a:lnTo>
                    <a:lnTo>
                      <a:pt x="4" y="6"/>
                    </a:lnTo>
                    <a:lnTo>
                      <a:pt x="2" y="4"/>
                    </a:lnTo>
                    <a:lnTo>
                      <a:pt x="1" y="1"/>
                    </a:lnTo>
                    <a:lnTo>
                      <a:pt x="0" y="1"/>
                    </a:lnTo>
                    <a:lnTo>
                      <a:pt x="0" y="0"/>
                    </a:lnTo>
                    <a:lnTo>
                      <a:pt x="3" y="0"/>
                    </a:lnTo>
                    <a:lnTo>
                      <a:pt x="5" y="0"/>
                    </a:lnTo>
                    <a:lnTo>
                      <a:pt x="6" y="0"/>
                    </a:lnTo>
                    <a:lnTo>
                      <a:pt x="7" y="0"/>
                    </a:lnTo>
                    <a:lnTo>
                      <a:pt x="10" y="1"/>
                    </a:lnTo>
                    <a:lnTo>
                      <a:pt x="12" y="3"/>
                    </a:lnTo>
                    <a:lnTo>
                      <a:pt x="13" y="6"/>
                    </a:lnTo>
                    <a:lnTo>
                      <a:pt x="16" y="9"/>
                    </a:lnTo>
                    <a:lnTo>
                      <a:pt x="18" y="10"/>
                    </a:lnTo>
                    <a:lnTo>
                      <a:pt x="19" y="14"/>
                    </a:lnTo>
                    <a:lnTo>
                      <a:pt x="22" y="19"/>
                    </a:lnTo>
                    <a:lnTo>
                      <a:pt x="20" y="13"/>
                    </a:lnTo>
                    <a:lnTo>
                      <a:pt x="20" y="11"/>
                    </a:lnTo>
                    <a:lnTo>
                      <a:pt x="21" y="9"/>
                    </a:lnTo>
                    <a:lnTo>
                      <a:pt x="22" y="6"/>
                    </a:lnTo>
                    <a:lnTo>
                      <a:pt x="23" y="3"/>
                    </a:lnTo>
                    <a:lnTo>
                      <a:pt x="24" y="1"/>
                    </a:lnTo>
                    <a:lnTo>
                      <a:pt x="25" y="0"/>
                    </a:lnTo>
                    <a:lnTo>
                      <a:pt x="26" y="0"/>
                    </a:lnTo>
                    <a:lnTo>
                      <a:pt x="28" y="0"/>
                    </a:lnTo>
                    <a:lnTo>
                      <a:pt x="29" y="0"/>
                    </a:lnTo>
                    <a:lnTo>
                      <a:pt x="31" y="1"/>
                    </a:lnTo>
                    <a:lnTo>
                      <a:pt x="31" y="3"/>
                    </a:lnTo>
                    <a:lnTo>
                      <a:pt x="33" y="4"/>
                    </a:lnTo>
                    <a:lnTo>
                      <a:pt x="31" y="5"/>
                    </a:lnTo>
                    <a:lnTo>
                      <a:pt x="30" y="6"/>
                    </a:lnTo>
                    <a:lnTo>
                      <a:pt x="29" y="7"/>
                    </a:lnTo>
                    <a:lnTo>
                      <a:pt x="29" y="8"/>
                    </a:lnTo>
                    <a:lnTo>
                      <a:pt x="29" y="9"/>
                    </a:lnTo>
                    <a:lnTo>
                      <a:pt x="29" y="10"/>
                    </a:lnTo>
                    <a:lnTo>
                      <a:pt x="29" y="12"/>
                    </a:lnTo>
                    <a:lnTo>
                      <a:pt x="30" y="14"/>
                    </a:lnTo>
                    <a:lnTo>
                      <a:pt x="31" y="16"/>
                    </a:lnTo>
                    <a:lnTo>
                      <a:pt x="31" y="18"/>
                    </a:lnTo>
                    <a:lnTo>
                      <a:pt x="31" y="19"/>
                    </a:lnTo>
                    <a:lnTo>
                      <a:pt x="33" y="19"/>
                    </a:lnTo>
                    <a:lnTo>
                      <a:pt x="34" y="19"/>
                    </a:lnTo>
                    <a:lnTo>
                      <a:pt x="35" y="20"/>
                    </a:lnTo>
                    <a:lnTo>
                      <a:pt x="37" y="20"/>
                    </a:lnTo>
                    <a:lnTo>
                      <a:pt x="38" y="21"/>
                    </a:lnTo>
                    <a:lnTo>
                      <a:pt x="38" y="18"/>
                    </a:lnTo>
                    <a:lnTo>
                      <a:pt x="37" y="16"/>
                    </a:lnTo>
                    <a:lnTo>
                      <a:pt x="37" y="15"/>
                    </a:lnTo>
                    <a:lnTo>
                      <a:pt x="35" y="11"/>
                    </a:lnTo>
                    <a:lnTo>
                      <a:pt x="37" y="12"/>
                    </a:lnTo>
                    <a:lnTo>
                      <a:pt x="39" y="14"/>
                    </a:lnTo>
                    <a:lnTo>
                      <a:pt x="40" y="15"/>
                    </a:lnTo>
                    <a:lnTo>
                      <a:pt x="42" y="18"/>
                    </a:lnTo>
                    <a:lnTo>
                      <a:pt x="44" y="20"/>
                    </a:lnTo>
                    <a:lnTo>
                      <a:pt x="45" y="23"/>
                    </a:lnTo>
                    <a:lnTo>
                      <a:pt x="46" y="25"/>
                    </a:lnTo>
                    <a:lnTo>
                      <a:pt x="47" y="28"/>
                    </a:lnTo>
                    <a:lnTo>
                      <a:pt x="47" y="30"/>
                    </a:lnTo>
                    <a:lnTo>
                      <a:pt x="47" y="31"/>
                    </a:lnTo>
                    <a:lnTo>
                      <a:pt x="49" y="34"/>
                    </a:lnTo>
                    <a:lnTo>
                      <a:pt x="49" y="36"/>
                    </a:lnTo>
                    <a:lnTo>
                      <a:pt x="47" y="38"/>
                    </a:lnTo>
                    <a:lnTo>
                      <a:pt x="47" y="41"/>
                    </a:lnTo>
                    <a:lnTo>
                      <a:pt x="47" y="43"/>
                    </a:lnTo>
                    <a:lnTo>
                      <a:pt x="46" y="44"/>
                    </a:lnTo>
                    <a:lnTo>
                      <a:pt x="46" y="46"/>
                    </a:lnTo>
                    <a:lnTo>
                      <a:pt x="47" y="48"/>
                    </a:lnTo>
                    <a:lnTo>
                      <a:pt x="48" y="51"/>
                    </a:lnTo>
                    <a:lnTo>
                      <a:pt x="50" y="53"/>
                    </a:lnTo>
                    <a:lnTo>
                      <a:pt x="50" y="54"/>
                    </a:lnTo>
                    <a:lnTo>
                      <a:pt x="52" y="55"/>
                    </a:lnTo>
                    <a:lnTo>
                      <a:pt x="54" y="56"/>
                    </a:lnTo>
                    <a:lnTo>
                      <a:pt x="55" y="57"/>
                    </a:lnTo>
                    <a:lnTo>
                      <a:pt x="56" y="55"/>
                    </a:lnTo>
                    <a:lnTo>
                      <a:pt x="56" y="52"/>
                    </a:lnTo>
                    <a:lnTo>
                      <a:pt x="56" y="54"/>
                    </a:lnTo>
                    <a:lnTo>
                      <a:pt x="57" y="56"/>
                    </a:lnTo>
                    <a:lnTo>
                      <a:pt x="59" y="58"/>
                    </a:lnTo>
                    <a:lnTo>
                      <a:pt x="60" y="60"/>
                    </a:lnTo>
                    <a:lnTo>
                      <a:pt x="61" y="63"/>
                    </a:lnTo>
                    <a:lnTo>
                      <a:pt x="61" y="66"/>
                    </a:lnTo>
                    <a:lnTo>
                      <a:pt x="63" y="69"/>
                    </a:lnTo>
                    <a:lnTo>
                      <a:pt x="63" y="71"/>
                    </a:lnTo>
                    <a:lnTo>
                      <a:pt x="63" y="74"/>
                    </a:lnTo>
                    <a:lnTo>
                      <a:pt x="63" y="79"/>
                    </a:lnTo>
                    <a:lnTo>
                      <a:pt x="62" y="81"/>
                    </a:lnTo>
                    <a:lnTo>
                      <a:pt x="62" y="83"/>
                    </a:lnTo>
                    <a:lnTo>
                      <a:pt x="61" y="85"/>
                    </a:lnTo>
                    <a:lnTo>
                      <a:pt x="61" y="87"/>
                    </a:lnTo>
                    <a:lnTo>
                      <a:pt x="60" y="88"/>
                    </a:lnTo>
                    <a:lnTo>
                      <a:pt x="58" y="90"/>
                    </a:lnTo>
                    <a:lnTo>
                      <a:pt x="57" y="92"/>
                    </a:lnTo>
                    <a:lnTo>
                      <a:pt x="56" y="92"/>
                    </a:lnTo>
                    <a:lnTo>
                      <a:pt x="55" y="93"/>
                    </a:lnTo>
                    <a:lnTo>
                      <a:pt x="51" y="92"/>
                    </a:lnTo>
                    <a:lnTo>
                      <a:pt x="50" y="92"/>
                    </a:lnTo>
                    <a:lnTo>
                      <a:pt x="47" y="92"/>
                    </a:lnTo>
                    <a:lnTo>
                      <a:pt x="44" y="93"/>
                    </a:lnTo>
                    <a:lnTo>
                      <a:pt x="41" y="94"/>
                    </a:lnTo>
                    <a:lnTo>
                      <a:pt x="39" y="93"/>
                    </a:lnTo>
                  </a:path>
                </a:pathLst>
              </a:custGeom>
              <a:solidFill>
                <a:srgbClr val="FF8000"/>
              </a:solidFill>
              <a:ln w="9525" cap="rnd">
                <a:noFill/>
                <a:round/>
                <a:headEnd/>
                <a:tailEnd/>
              </a:ln>
            </p:spPr>
            <p:txBody>
              <a:bodyPr/>
              <a:lstStyle/>
              <a:p>
                <a:endParaRPr lang="de-DE"/>
              </a:p>
            </p:txBody>
          </p:sp>
          <p:sp>
            <p:nvSpPr>
              <p:cNvPr id="50239" name="Freeform 43"/>
              <p:cNvSpPr>
                <a:spLocks/>
              </p:cNvSpPr>
              <p:nvPr/>
            </p:nvSpPr>
            <p:spPr bwMode="auto">
              <a:xfrm>
                <a:off x="2220" y="2537"/>
                <a:ext cx="212" cy="256"/>
              </a:xfrm>
              <a:custGeom>
                <a:avLst/>
                <a:gdLst>
                  <a:gd name="T0" fmla="*/ 24 w 212"/>
                  <a:gd name="T1" fmla="*/ 216 h 256"/>
                  <a:gd name="T2" fmla="*/ 16 w 212"/>
                  <a:gd name="T3" fmla="*/ 177 h 256"/>
                  <a:gd name="T4" fmla="*/ 16 w 212"/>
                  <a:gd name="T5" fmla="*/ 145 h 256"/>
                  <a:gd name="T6" fmla="*/ 5 w 212"/>
                  <a:gd name="T7" fmla="*/ 117 h 256"/>
                  <a:gd name="T8" fmla="*/ 28 w 212"/>
                  <a:gd name="T9" fmla="*/ 130 h 256"/>
                  <a:gd name="T10" fmla="*/ 13 w 212"/>
                  <a:gd name="T11" fmla="*/ 66 h 256"/>
                  <a:gd name="T12" fmla="*/ 13 w 212"/>
                  <a:gd name="T13" fmla="*/ 46 h 256"/>
                  <a:gd name="T14" fmla="*/ 26 w 212"/>
                  <a:gd name="T15" fmla="*/ 51 h 256"/>
                  <a:gd name="T16" fmla="*/ 26 w 212"/>
                  <a:gd name="T17" fmla="*/ 27 h 256"/>
                  <a:gd name="T18" fmla="*/ 44 w 212"/>
                  <a:gd name="T19" fmla="*/ 30 h 256"/>
                  <a:gd name="T20" fmla="*/ 59 w 212"/>
                  <a:gd name="T21" fmla="*/ 51 h 256"/>
                  <a:gd name="T22" fmla="*/ 78 w 212"/>
                  <a:gd name="T23" fmla="*/ 53 h 256"/>
                  <a:gd name="T24" fmla="*/ 90 w 212"/>
                  <a:gd name="T25" fmla="*/ 37 h 256"/>
                  <a:gd name="T26" fmla="*/ 95 w 212"/>
                  <a:gd name="T27" fmla="*/ 15 h 256"/>
                  <a:gd name="T28" fmla="*/ 102 w 212"/>
                  <a:gd name="T29" fmla="*/ 13 h 256"/>
                  <a:gd name="T30" fmla="*/ 109 w 212"/>
                  <a:gd name="T31" fmla="*/ 50 h 256"/>
                  <a:gd name="T32" fmla="*/ 95 w 212"/>
                  <a:gd name="T33" fmla="*/ 84 h 256"/>
                  <a:gd name="T34" fmla="*/ 99 w 212"/>
                  <a:gd name="T35" fmla="*/ 95 h 256"/>
                  <a:gd name="T36" fmla="*/ 123 w 212"/>
                  <a:gd name="T37" fmla="*/ 75 h 256"/>
                  <a:gd name="T38" fmla="*/ 143 w 212"/>
                  <a:gd name="T39" fmla="*/ 67 h 256"/>
                  <a:gd name="T40" fmla="*/ 144 w 212"/>
                  <a:gd name="T41" fmla="*/ 88 h 256"/>
                  <a:gd name="T42" fmla="*/ 139 w 212"/>
                  <a:gd name="T43" fmla="*/ 105 h 256"/>
                  <a:gd name="T44" fmla="*/ 142 w 212"/>
                  <a:gd name="T45" fmla="*/ 124 h 256"/>
                  <a:gd name="T46" fmla="*/ 148 w 212"/>
                  <a:gd name="T47" fmla="*/ 132 h 256"/>
                  <a:gd name="T48" fmla="*/ 159 w 212"/>
                  <a:gd name="T49" fmla="*/ 131 h 256"/>
                  <a:gd name="T50" fmla="*/ 159 w 212"/>
                  <a:gd name="T51" fmla="*/ 112 h 256"/>
                  <a:gd name="T52" fmla="*/ 159 w 212"/>
                  <a:gd name="T53" fmla="*/ 96 h 256"/>
                  <a:gd name="T54" fmla="*/ 166 w 212"/>
                  <a:gd name="T55" fmla="*/ 102 h 256"/>
                  <a:gd name="T56" fmla="*/ 174 w 212"/>
                  <a:gd name="T57" fmla="*/ 119 h 256"/>
                  <a:gd name="T58" fmla="*/ 175 w 212"/>
                  <a:gd name="T59" fmla="*/ 129 h 256"/>
                  <a:gd name="T60" fmla="*/ 175 w 212"/>
                  <a:gd name="T61" fmla="*/ 147 h 256"/>
                  <a:gd name="T62" fmla="*/ 180 w 212"/>
                  <a:gd name="T63" fmla="*/ 166 h 256"/>
                  <a:gd name="T64" fmla="*/ 187 w 212"/>
                  <a:gd name="T65" fmla="*/ 172 h 256"/>
                  <a:gd name="T66" fmla="*/ 195 w 212"/>
                  <a:gd name="T67" fmla="*/ 167 h 256"/>
                  <a:gd name="T68" fmla="*/ 201 w 212"/>
                  <a:gd name="T69" fmla="*/ 157 h 256"/>
                  <a:gd name="T70" fmla="*/ 203 w 212"/>
                  <a:gd name="T71" fmla="*/ 143 h 256"/>
                  <a:gd name="T72" fmla="*/ 207 w 212"/>
                  <a:gd name="T73" fmla="*/ 148 h 256"/>
                  <a:gd name="T74" fmla="*/ 211 w 212"/>
                  <a:gd name="T75" fmla="*/ 166 h 256"/>
                  <a:gd name="T76" fmla="*/ 206 w 212"/>
                  <a:gd name="T77" fmla="*/ 192 h 256"/>
                  <a:gd name="T78" fmla="*/ 195 w 212"/>
                  <a:gd name="T79" fmla="*/ 226 h 256"/>
                  <a:gd name="T80" fmla="*/ 186 w 212"/>
                  <a:gd name="T81" fmla="*/ 253 h 256"/>
                  <a:gd name="T82" fmla="*/ 159 w 212"/>
                  <a:gd name="T83" fmla="*/ 252 h 256"/>
                  <a:gd name="T84" fmla="*/ 138 w 212"/>
                  <a:gd name="T85" fmla="*/ 234 h 256"/>
                  <a:gd name="T86" fmla="*/ 109 w 212"/>
                  <a:gd name="T87" fmla="*/ 242 h 256"/>
                  <a:gd name="T88" fmla="*/ 87 w 212"/>
                  <a:gd name="T89" fmla="*/ 241 h 256"/>
                  <a:gd name="T90" fmla="*/ 48 w 212"/>
                  <a:gd name="T91" fmla="*/ 245 h 25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2"/>
                  <a:gd name="T139" fmla="*/ 0 h 256"/>
                  <a:gd name="T140" fmla="*/ 212 w 212"/>
                  <a:gd name="T141" fmla="*/ 256 h 25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2" h="256">
                    <a:moveTo>
                      <a:pt x="38" y="241"/>
                    </a:moveTo>
                    <a:lnTo>
                      <a:pt x="30" y="233"/>
                    </a:lnTo>
                    <a:lnTo>
                      <a:pt x="24" y="216"/>
                    </a:lnTo>
                    <a:lnTo>
                      <a:pt x="18" y="200"/>
                    </a:lnTo>
                    <a:lnTo>
                      <a:pt x="15" y="187"/>
                    </a:lnTo>
                    <a:lnTo>
                      <a:pt x="16" y="177"/>
                    </a:lnTo>
                    <a:lnTo>
                      <a:pt x="27" y="167"/>
                    </a:lnTo>
                    <a:lnTo>
                      <a:pt x="22" y="158"/>
                    </a:lnTo>
                    <a:lnTo>
                      <a:pt x="16" y="145"/>
                    </a:lnTo>
                    <a:lnTo>
                      <a:pt x="11" y="139"/>
                    </a:lnTo>
                    <a:lnTo>
                      <a:pt x="7" y="128"/>
                    </a:lnTo>
                    <a:lnTo>
                      <a:pt x="5" y="117"/>
                    </a:lnTo>
                    <a:lnTo>
                      <a:pt x="4" y="102"/>
                    </a:lnTo>
                    <a:lnTo>
                      <a:pt x="15" y="114"/>
                    </a:lnTo>
                    <a:lnTo>
                      <a:pt x="28" y="130"/>
                    </a:lnTo>
                    <a:lnTo>
                      <a:pt x="34" y="131"/>
                    </a:lnTo>
                    <a:lnTo>
                      <a:pt x="25" y="98"/>
                    </a:lnTo>
                    <a:lnTo>
                      <a:pt x="13" y="66"/>
                    </a:lnTo>
                    <a:lnTo>
                      <a:pt x="0" y="44"/>
                    </a:lnTo>
                    <a:lnTo>
                      <a:pt x="5" y="44"/>
                    </a:lnTo>
                    <a:lnTo>
                      <a:pt x="13" y="46"/>
                    </a:lnTo>
                    <a:lnTo>
                      <a:pt x="21" y="53"/>
                    </a:lnTo>
                    <a:lnTo>
                      <a:pt x="29" y="63"/>
                    </a:lnTo>
                    <a:lnTo>
                      <a:pt x="26" y="51"/>
                    </a:lnTo>
                    <a:lnTo>
                      <a:pt x="24" y="42"/>
                    </a:lnTo>
                    <a:lnTo>
                      <a:pt x="25" y="34"/>
                    </a:lnTo>
                    <a:lnTo>
                      <a:pt x="26" y="27"/>
                    </a:lnTo>
                    <a:lnTo>
                      <a:pt x="33" y="9"/>
                    </a:lnTo>
                    <a:lnTo>
                      <a:pt x="40" y="23"/>
                    </a:lnTo>
                    <a:lnTo>
                      <a:pt x="44" y="30"/>
                    </a:lnTo>
                    <a:lnTo>
                      <a:pt x="47" y="34"/>
                    </a:lnTo>
                    <a:lnTo>
                      <a:pt x="51" y="40"/>
                    </a:lnTo>
                    <a:lnTo>
                      <a:pt x="59" y="51"/>
                    </a:lnTo>
                    <a:lnTo>
                      <a:pt x="65" y="55"/>
                    </a:lnTo>
                    <a:lnTo>
                      <a:pt x="69" y="56"/>
                    </a:lnTo>
                    <a:lnTo>
                      <a:pt x="78" y="53"/>
                    </a:lnTo>
                    <a:lnTo>
                      <a:pt x="82" y="49"/>
                    </a:lnTo>
                    <a:lnTo>
                      <a:pt x="87" y="44"/>
                    </a:lnTo>
                    <a:lnTo>
                      <a:pt x="90" y="37"/>
                    </a:lnTo>
                    <a:lnTo>
                      <a:pt x="93" y="30"/>
                    </a:lnTo>
                    <a:lnTo>
                      <a:pt x="94" y="22"/>
                    </a:lnTo>
                    <a:lnTo>
                      <a:pt x="95" y="15"/>
                    </a:lnTo>
                    <a:lnTo>
                      <a:pt x="96" y="8"/>
                    </a:lnTo>
                    <a:lnTo>
                      <a:pt x="97" y="0"/>
                    </a:lnTo>
                    <a:lnTo>
                      <a:pt x="102" y="13"/>
                    </a:lnTo>
                    <a:lnTo>
                      <a:pt x="105" y="24"/>
                    </a:lnTo>
                    <a:lnTo>
                      <a:pt x="108" y="36"/>
                    </a:lnTo>
                    <a:lnTo>
                      <a:pt x="109" y="50"/>
                    </a:lnTo>
                    <a:lnTo>
                      <a:pt x="107" y="65"/>
                    </a:lnTo>
                    <a:lnTo>
                      <a:pt x="103" y="76"/>
                    </a:lnTo>
                    <a:lnTo>
                      <a:pt x="95" y="84"/>
                    </a:lnTo>
                    <a:lnTo>
                      <a:pt x="93" y="92"/>
                    </a:lnTo>
                    <a:lnTo>
                      <a:pt x="90" y="104"/>
                    </a:lnTo>
                    <a:lnTo>
                      <a:pt x="99" y="95"/>
                    </a:lnTo>
                    <a:lnTo>
                      <a:pt x="109" y="86"/>
                    </a:lnTo>
                    <a:lnTo>
                      <a:pt x="115" y="80"/>
                    </a:lnTo>
                    <a:lnTo>
                      <a:pt x="123" y="75"/>
                    </a:lnTo>
                    <a:lnTo>
                      <a:pt x="130" y="73"/>
                    </a:lnTo>
                    <a:lnTo>
                      <a:pt x="137" y="68"/>
                    </a:lnTo>
                    <a:lnTo>
                      <a:pt x="143" y="67"/>
                    </a:lnTo>
                    <a:lnTo>
                      <a:pt x="143" y="75"/>
                    </a:lnTo>
                    <a:lnTo>
                      <a:pt x="145" y="83"/>
                    </a:lnTo>
                    <a:lnTo>
                      <a:pt x="144" y="88"/>
                    </a:lnTo>
                    <a:lnTo>
                      <a:pt x="143" y="93"/>
                    </a:lnTo>
                    <a:lnTo>
                      <a:pt x="141" y="97"/>
                    </a:lnTo>
                    <a:lnTo>
                      <a:pt x="139" y="105"/>
                    </a:lnTo>
                    <a:lnTo>
                      <a:pt x="139" y="112"/>
                    </a:lnTo>
                    <a:lnTo>
                      <a:pt x="140" y="118"/>
                    </a:lnTo>
                    <a:lnTo>
                      <a:pt x="142" y="124"/>
                    </a:lnTo>
                    <a:lnTo>
                      <a:pt x="144" y="127"/>
                    </a:lnTo>
                    <a:lnTo>
                      <a:pt x="145" y="130"/>
                    </a:lnTo>
                    <a:lnTo>
                      <a:pt x="148" y="132"/>
                    </a:lnTo>
                    <a:lnTo>
                      <a:pt x="150" y="135"/>
                    </a:lnTo>
                    <a:lnTo>
                      <a:pt x="156" y="134"/>
                    </a:lnTo>
                    <a:lnTo>
                      <a:pt x="159" y="131"/>
                    </a:lnTo>
                    <a:lnTo>
                      <a:pt x="161" y="125"/>
                    </a:lnTo>
                    <a:lnTo>
                      <a:pt x="159" y="115"/>
                    </a:lnTo>
                    <a:lnTo>
                      <a:pt x="159" y="112"/>
                    </a:lnTo>
                    <a:lnTo>
                      <a:pt x="158" y="107"/>
                    </a:lnTo>
                    <a:lnTo>
                      <a:pt x="159" y="102"/>
                    </a:lnTo>
                    <a:lnTo>
                      <a:pt x="159" y="96"/>
                    </a:lnTo>
                    <a:lnTo>
                      <a:pt x="160" y="93"/>
                    </a:lnTo>
                    <a:lnTo>
                      <a:pt x="163" y="96"/>
                    </a:lnTo>
                    <a:lnTo>
                      <a:pt x="166" y="102"/>
                    </a:lnTo>
                    <a:lnTo>
                      <a:pt x="170" y="106"/>
                    </a:lnTo>
                    <a:lnTo>
                      <a:pt x="173" y="112"/>
                    </a:lnTo>
                    <a:lnTo>
                      <a:pt x="174" y="119"/>
                    </a:lnTo>
                    <a:lnTo>
                      <a:pt x="175" y="125"/>
                    </a:lnTo>
                    <a:lnTo>
                      <a:pt x="176" y="133"/>
                    </a:lnTo>
                    <a:lnTo>
                      <a:pt x="175" y="129"/>
                    </a:lnTo>
                    <a:lnTo>
                      <a:pt x="175" y="138"/>
                    </a:lnTo>
                    <a:lnTo>
                      <a:pt x="175" y="141"/>
                    </a:lnTo>
                    <a:lnTo>
                      <a:pt x="175" y="147"/>
                    </a:lnTo>
                    <a:lnTo>
                      <a:pt x="178" y="156"/>
                    </a:lnTo>
                    <a:lnTo>
                      <a:pt x="179" y="160"/>
                    </a:lnTo>
                    <a:lnTo>
                      <a:pt x="180" y="166"/>
                    </a:lnTo>
                    <a:lnTo>
                      <a:pt x="181" y="170"/>
                    </a:lnTo>
                    <a:lnTo>
                      <a:pt x="185" y="173"/>
                    </a:lnTo>
                    <a:lnTo>
                      <a:pt x="187" y="172"/>
                    </a:lnTo>
                    <a:lnTo>
                      <a:pt x="190" y="171"/>
                    </a:lnTo>
                    <a:lnTo>
                      <a:pt x="193" y="169"/>
                    </a:lnTo>
                    <a:lnTo>
                      <a:pt x="195" y="167"/>
                    </a:lnTo>
                    <a:lnTo>
                      <a:pt x="196" y="164"/>
                    </a:lnTo>
                    <a:lnTo>
                      <a:pt x="199" y="161"/>
                    </a:lnTo>
                    <a:lnTo>
                      <a:pt x="201" y="157"/>
                    </a:lnTo>
                    <a:lnTo>
                      <a:pt x="201" y="152"/>
                    </a:lnTo>
                    <a:lnTo>
                      <a:pt x="202" y="148"/>
                    </a:lnTo>
                    <a:lnTo>
                      <a:pt x="203" y="143"/>
                    </a:lnTo>
                    <a:lnTo>
                      <a:pt x="202" y="138"/>
                    </a:lnTo>
                    <a:lnTo>
                      <a:pt x="205" y="143"/>
                    </a:lnTo>
                    <a:lnTo>
                      <a:pt x="207" y="148"/>
                    </a:lnTo>
                    <a:lnTo>
                      <a:pt x="208" y="153"/>
                    </a:lnTo>
                    <a:lnTo>
                      <a:pt x="211" y="159"/>
                    </a:lnTo>
                    <a:lnTo>
                      <a:pt x="211" y="166"/>
                    </a:lnTo>
                    <a:lnTo>
                      <a:pt x="210" y="173"/>
                    </a:lnTo>
                    <a:lnTo>
                      <a:pt x="208" y="181"/>
                    </a:lnTo>
                    <a:lnTo>
                      <a:pt x="206" y="192"/>
                    </a:lnTo>
                    <a:lnTo>
                      <a:pt x="200" y="208"/>
                    </a:lnTo>
                    <a:lnTo>
                      <a:pt x="195" y="216"/>
                    </a:lnTo>
                    <a:lnTo>
                      <a:pt x="195" y="226"/>
                    </a:lnTo>
                    <a:lnTo>
                      <a:pt x="200" y="244"/>
                    </a:lnTo>
                    <a:lnTo>
                      <a:pt x="194" y="249"/>
                    </a:lnTo>
                    <a:lnTo>
                      <a:pt x="186" y="253"/>
                    </a:lnTo>
                    <a:lnTo>
                      <a:pt x="178" y="254"/>
                    </a:lnTo>
                    <a:lnTo>
                      <a:pt x="168" y="255"/>
                    </a:lnTo>
                    <a:lnTo>
                      <a:pt x="159" y="252"/>
                    </a:lnTo>
                    <a:lnTo>
                      <a:pt x="151" y="249"/>
                    </a:lnTo>
                    <a:lnTo>
                      <a:pt x="143" y="240"/>
                    </a:lnTo>
                    <a:lnTo>
                      <a:pt x="138" y="234"/>
                    </a:lnTo>
                    <a:lnTo>
                      <a:pt x="130" y="241"/>
                    </a:lnTo>
                    <a:lnTo>
                      <a:pt x="119" y="243"/>
                    </a:lnTo>
                    <a:lnTo>
                      <a:pt x="109" y="242"/>
                    </a:lnTo>
                    <a:lnTo>
                      <a:pt x="103" y="239"/>
                    </a:lnTo>
                    <a:lnTo>
                      <a:pt x="97" y="233"/>
                    </a:lnTo>
                    <a:lnTo>
                      <a:pt x="87" y="241"/>
                    </a:lnTo>
                    <a:lnTo>
                      <a:pt x="75" y="245"/>
                    </a:lnTo>
                    <a:lnTo>
                      <a:pt x="60" y="247"/>
                    </a:lnTo>
                    <a:lnTo>
                      <a:pt x="48" y="245"/>
                    </a:lnTo>
                    <a:lnTo>
                      <a:pt x="38" y="241"/>
                    </a:lnTo>
                  </a:path>
                </a:pathLst>
              </a:custGeom>
              <a:solidFill>
                <a:srgbClr val="E00000"/>
              </a:solidFill>
              <a:ln w="9525" cap="rnd">
                <a:noFill/>
                <a:round/>
                <a:headEnd/>
                <a:tailEnd/>
              </a:ln>
            </p:spPr>
            <p:txBody>
              <a:bodyPr/>
              <a:lstStyle/>
              <a:p>
                <a:endParaRPr lang="de-DE"/>
              </a:p>
            </p:txBody>
          </p:sp>
          <p:sp>
            <p:nvSpPr>
              <p:cNvPr id="50240" name="Freeform 44"/>
              <p:cNvSpPr>
                <a:spLocks/>
              </p:cNvSpPr>
              <p:nvPr/>
            </p:nvSpPr>
            <p:spPr bwMode="auto">
              <a:xfrm>
                <a:off x="2231" y="2603"/>
                <a:ext cx="158" cy="190"/>
              </a:xfrm>
              <a:custGeom>
                <a:avLst/>
                <a:gdLst>
                  <a:gd name="T0" fmla="*/ 24 w 158"/>
                  <a:gd name="T1" fmla="*/ 173 h 190"/>
                  <a:gd name="T2" fmla="*/ 14 w 158"/>
                  <a:gd name="T3" fmla="*/ 150 h 190"/>
                  <a:gd name="T4" fmla="*/ 13 w 158"/>
                  <a:gd name="T5" fmla="*/ 133 h 190"/>
                  <a:gd name="T6" fmla="*/ 17 w 158"/>
                  <a:gd name="T7" fmla="*/ 118 h 190"/>
                  <a:gd name="T8" fmla="*/ 9 w 158"/>
                  <a:gd name="T9" fmla="*/ 103 h 190"/>
                  <a:gd name="T10" fmla="*/ 3 w 158"/>
                  <a:gd name="T11" fmla="*/ 87 h 190"/>
                  <a:gd name="T12" fmla="*/ 11 w 158"/>
                  <a:gd name="T13" fmla="*/ 84 h 190"/>
                  <a:gd name="T14" fmla="*/ 25 w 158"/>
                  <a:gd name="T15" fmla="*/ 97 h 190"/>
                  <a:gd name="T16" fmla="*/ 10 w 158"/>
                  <a:gd name="T17" fmla="*/ 49 h 190"/>
                  <a:gd name="T18" fmla="*/ 3 w 158"/>
                  <a:gd name="T19" fmla="*/ 32 h 190"/>
                  <a:gd name="T20" fmla="*/ 16 w 158"/>
                  <a:gd name="T21" fmla="*/ 39 h 190"/>
                  <a:gd name="T22" fmla="*/ 19 w 158"/>
                  <a:gd name="T23" fmla="*/ 37 h 190"/>
                  <a:gd name="T24" fmla="*/ 19 w 158"/>
                  <a:gd name="T25" fmla="*/ 24 h 190"/>
                  <a:gd name="T26" fmla="*/ 24 w 158"/>
                  <a:gd name="T27" fmla="*/ 7 h 190"/>
                  <a:gd name="T28" fmla="*/ 32 w 158"/>
                  <a:gd name="T29" fmla="*/ 22 h 190"/>
                  <a:gd name="T30" fmla="*/ 38 w 158"/>
                  <a:gd name="T31" fmla="*/ 30 h 190"/>
                  <a:gd name="T32" fmla="*/ 48 w 158"/>
                  <a:gd name="T33" fmla="*/ 41 h 190"/>
                  <a:gd name="T34" fmla="*/ 58 w 158"/>
                  <a:gd name="T35" fmla="*/ 39 h 190"/>
                  <a:gd name="T36" fmla="*/ 65 w 158"/>
                  <a:gd name="T37" fmla="*/ 33 h 190"/>
                  <a:gd name="T38" fmla="*/ 69 w 158"/>
                  <a:gd name="T39" fmla="*/ 20 h 190"/>
                  <a:gd name="T40" fmla="*/ 71 w 158"/>
                  <a:gd name="T41" fmla="*/ 10 h 190"/>
                  <a:gd name="T42" fmla="*/ 73 w 158"/>
                  <a:gd name="T43" fmla="*/ 0 h 190"/>
                  <a:gd name="T44" fmla="*/ 78 w 158"/>
                  <a:gd name="T45" fmla="*/ 17 h 190"/>
                  <a:gd name="T46" fmla="*/ 82 w 158"/>
                  <a:gd name="T47" fmla="*/ 38 h 190"/>
                  <a:gd name="T48" fmla="*/ 77 w 158"/>
                  <a:gd name="T49" fmla="*/ 57 h 190"/>
                  <a:gd name="T50" fmla="*/ 69 w 158"/>
                  <a:gd name="T51" fmla="*/ 68 h 190"/>
                  <a:gd name="T52" fmla="*/ 74 w 158"/>
                  <a:gd name="T53" fmla="*/ 71 h 190"/>
                  <a:gd name="T54" fmla="*/ 86 w 158"/>
                  <a:gd name="T55" fmla="*/ 61 h 190"/>
                  <a:gd name="T56" fmla="*/ 97 w 158"/>
                  <a:gd name="T57" fmla="*/ 54 h 190"/>
                  <a:gd name="T58" fmla="*/ 106 w 158"/>
                  <a:gd name="T59" fmla="*/ 60 h 190"/>
                  <a:gd name="T60" fmla="*/ 104 w 158"/>
                  <a:gd name="T61" fmla="*/ 78 h 190"/>
                  <a:gd name="T62" fmla="*/ 98 w 158"/>
                  <a:gd name="T63" fmla="*/ 90 h 190"/>
                  <a:gd name="T64" fmla="*/ 100 w 158"/>
                  <a:gd name="T65" fmla="*/ 96 h 190"/>
                  <a:gd name="T66" fmla="*/ 105 w 158"/>
                  <a:gd name="T67" fmla="*/ 100 h 190"/>
                  <a:gd name="T68" fmla="*/ 116 w 158"/>
                  <a:gd name="T69" fmla="*/ 101 h 190"/>
                  <a:gd name="T70" fmla="*/ 120 w 158"/>
                  <a:gd name="T71" fmla="*/ 93 h 190"/>
                  <a:gd name="T72" fmla="*/ 119 w 158"/>
                  <a:gd name="T73" fmla="*/ 77 h 190"/>
                  <a:gd name="T74" fmla="*/ 125 w 158"/>
                  <a:gd name="T75" fmla="*/ 77 h 190"/>
                  <a:gd name="T76" fmla="*/ 130 w 158"/>
                  <a:gd name="T77" fmla="*/ 93 h 190"/>
                  <a:gd name="T78" fmla="*/ 133 w 158"/>
                  <a:gd name="T79" fmla="*/ 117 h 190"/>
                  <a:gd name="T80" fmla="*/ 142 w 158"/>
                  <a:gd name="T81" fmla="*/ 127 h 190"/>
                  <a:gd name="T82" fmla="*/ 148 w 158"/>
                  <a:gd name="T83" fmla="*/ 120 h 190"/>
                  <a:gd name="T84" fmla="*/ 150 w 158"/>
                  <a:gd name="T85" fmla="*/ 103 h 190"/>
                  <a:gd name="T86" fmla="*/ 156 w 158"/>
                  <a:gd name="T87" fmla="*/ 119 h 190"/>
                  <a:gd name="T88" fmla="*/ 155 w 158"/>
                  <a:gd name="T89" fmla="*/ 135 h 190"/>
                  <a:gd name="T90" fmla="*/ 149 w 158"/>
                  <a:gd name="T91" fmla="*/ 154 h 190"/>
                  <a:gd name="T92" fmla="*/ 146 w 158"/>
                  <a:gd name="T93" fmla="*/ 169 h 190"/>
                  <a:gd name="T94" fmla="*/ 144 w 158"/>
                  <a:gd name="T95" fmla="*/ 185 h 190"/>
                  <a:gd name="T96" fmla="*/ 132 w 158"/>
                  <a:gd name="T97" fmla="*/ 189 h 190"/>
                  <a:gd name="T98" fmla="*/ 120 w 158"/>
                  <a:gd name="T99" fmla="*/ 187 h 190"/>
                  <a:gd name="T100" fmla="*/ 106 w 158"/>
                  <a:gd name="T101" fmla="*/ 180 h 190"/>
                  <a:gd name="T102" fmla="*/ 97 w 158"/>
                  <a:gd name="T103" fmla="*/ 179 h 190"/>
                  <a:gd name="T104" fmla="*/ 82 w 158"/>
                  <a:gd name="T105" fmla="*/ 181 h 190"/>
                  <a:gd name="T106" fmla="*/ 72 w 158"/>
                  <a:gd name="T107" fmla="*/ 174 h 190"/>
                  <a:gd name="T108" fmla="*/ 55 w 158"/>
                  <a:gd name="T109" fmla="*/ 183 h 190"/>
                  <a:gd name="T110" fmla="*/ 36 w 158"/>
                  <a:gd name="T111" fmla="*/ 182 h 19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
                  <a:gd name="T169" fmla="*/ 0 h 190"/>
                  <a:gd name="T170" fmla="*/ 158 w 158"/>
                  <a:gd name="T171" fmla="*/ 190 h 19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 h="190">
                    <a:moveTo>
                      <a:pt x="29" y="180"/>
                    </a:moveTo>
                    <a:lnTo>
                      <a:pt x="24" y="173"/>
                    </a:lnTo>
                    <a:lnTo>
                      <a:pt x="18" y="161"/>
                    </a:lnTo>
                    <a:lnTo>
                      <a:pt x="14" y="150"/>
                    </a:lnTo>
                    <a:lnTo>
                      <a:pt x="11" y="138"/>
                    </a:lnTo>
                    <a:lnTo>
                      <a:pt x="13" y="133"/>
                    </a:lnTo>
                    <a:lnTo>
                      <a:pt x="20" y="124"/>
                    </a:lnTo>
                    <a:lnTo>
                      <a:pt x="17" y="118"/>
                    </a:lnTo>
                    <a:lnTo>
                      <a:pt x="11" y="109"/>
                    </a:lnTo>
                    <a:lnTo>
                      <a:pt x="9" y="103"/>
                    </a:lnTo>
                    <a:lnTo>
                      <a:pt x="6" y="96"/>
                    </a:lnTo>
                    <a:lnTo>
                      <a:pt x="3" y="87"/>
                    </a:lnTo>
                    <a:lnTo>
                      <a:pt x="4" y="76"/>
                    </a:lnTo>
                    <a:lnTo>
                      <a:pt x="11" y="84"/>
                    </a:lnTo>
                    <a:lnTo>
                      <a:pt x="21" y="97"/>
                    </a:lnTo>
                    <a:lnTo>
                      <a:pt x="25" y="97"/>
                    </a:lnTo>
                    <a:lnTo>
                      <a:pt x="18" y="73"/>
                    </a:lnTo>
                    <a:lnTo>
                      <a:pt x="10" y="49"/>
                    </a:lnTo>
                    <a:lnTo>
                      <a:pt x="0" y="33"/>
                    </a:lnTo>
                    <a:lnTo>
                      <a:pt x="3" y="32"/>
                    </a:lnTo>
                    <a:lnTo>
                      <a:pt x="10" y="34"/>
                    </a:lnTo>
                    <a:lnTo>
                      <a:pt x="16" y="39"/>
                    </a:lnTo>
                    <a:lnTo>
                      <a:pt x="20" y="46"/>
                    </a:lnTo>
                    <a:lnTo>
                      <a:pt x="19" y="37"/>
                    </a:lnTo>
                    <a:lnTo>
                      <a:pt x="18" y="30"/>
                    </a:lnTo>
                    <a:lnTo>
                      <a:pt x="19" y="24"/>
                    </a:lnTo>
                    <a:lnTo>
                      <a:pt x="20" y="18"/>
                    </a:lnTo>
                    <a:lnTo>
                      <a:pt x="24" y="7"/>
                    </a:lnTo>
                    <a:lnTo>
                      <a:pt x="29" y="16"/>
                    </a:lnTo>
                    <a:lnTo>
                      <a:pt x="32" y="22"/>
                    </a:lnTo>
                    <a:lnTo>
                      <a:pt x="35" y="26"/>
                    </a:lnTo>
                    <a:lnTo>
                      <a:pt x="38" y="30"/>
                    </a:lnTo>
                    <a:lnTo>
                      <a:pt x="42" y="38"/>
                    </a:lnTo>
                    <a:lnTo>
                      <a:pt x="48" y="41"/>
                    </a:lnTo>
                    <a:lnTo>
                      <a:pt x="52" y="42"/>
                    </a:lnTo>
                    <a:lnTo>
                      <a:pt x="58" y="39"/>
                    </a:lnTo>
                    <a:lnTo>
                      <a:pt x="62" y="36"/>
                    </a:lnTo>
                    <a:lnTo>
                      <a:pt x="65" y="33"/>
                    </a:lnTo>
                    <a:lnTo>
                      <a:pt x="67" y="28"/>
                    </a:lnTo>
                    <a:lnTo>
                      <a:pt x="69" y="20"/>
                    </a:lnTo>
                    <a:lnTo>
                      <a:pt x="71" y="16"/>
                    </a:lnTo>
                    <a:lnTo>
                      <a:pt x="71" y="10"/>
                    </a:lnTo>
                    <a:lnTo>
                      <a:pt x="71" y="5"/>
                    </a:lnTo>
                    <a:lnTo>
                      <a:pt x="73" y="0"/>
                    </a:lnTo>
                    <a:lnTo>
                      <a:pt x="75" y="9"/>
                    </a:lnTo>
                    <a:lnTo>
                      <a:pt x="78" y="17"/>
                    </a:lnTo>
                    <a:lnTo>
                      <a:pt x="81" y="27"/>
                    </a:lnTo>
                    <a:lnTo>
                      <a:pt x="82" y="38"/>
                    </a:lnTo>
                    <a:lnTo>
                      <a:pt x="80" y="48"/>
                    </a:lnTo>
                    <a:lnTo>
                      <a:pt x="77" y="57"/>
                    </a:lnTo>
                    <a:lnTo>
                      <a:pt x="72" y="61"/>
                    </a:lnTo>
                    <a:lnTo>
                      <a:pt x="69" y="68"/>
                    </a:lnTo>
                    <a:lnTo>
                      <a:pt x="67" y="78"/>
                    </a:lnTo>
                    <a:lnTo>
                      <a:pt x="74" y="71"/>
                    </a:lnTo>
                    <a:lnTo>
                      <a:pt x="82" y="64"/>
                    </a:lnTo>
                    <a:lnTo>
                      <a:pt x="86" y="61"/>
                    </a:lnTo>
                    <a:lnTo>
                      <a:pt x="92" y="56"/>
                    </a:lnTo>
                    <a:lnTo>
                      <a:pt x="97" y="54"/>
                    </a:lnTo>
                    <a:lnTo>
                      <a:pt x="105" y="49"/>
                    </a:lnTo>
                    <a:lnTo>
                      <a:pt x="106" y="60"/>
                    </a:lnTo>
                    <a:lnTo>
                      <a:pt x="105" y="68"/>
                    </a:lnTo>
                    <a:lnTo>
                      <a:pt x="104" y="78"/>
                    </a:lnTo>
                    <a:lnTo>
                      <a:pt x="102" y="83"/>
                    </a:lnTo>
                    <a:lnTo>
                      <a:pt x="98" y="90"/>
                    </a:lnTo>
                    <a:lnTo>
                      <a:pt x="99" y="92"/>
                    </a:lnTo>
                    <a:lnTo>
                      <a:pt x="100" y="96"/>
                    </a:lnTo>
                    <a:lnTo>
                      <a:pt x="102" y="97"/>
                    </a:lnTo>
                    <a:lnTo>
                      <a:pt x="105" y="100"/>
                    </a:lnTo>
                    <a:lnTo>
                      <a:pt x="111" y="100"/>
                    </a:lnTo>
                    <a:lnTo>
                      <a:pt x="116" y="101"/>
                    </a:lnTo>
                    <a:lnTo>
                      <a:pt x="120" y="98"/>
                    </a:lnTo>
                    <a:lnTo>
                      <a:pt x="120" y="93"/>
                    </a:lnTo>
                    <a:lnTo>
                      <a:pt x="120" y="85"/>
                    </a:lnTo>
                    <a:lnTo>
                      <a:pt x="119" y="77"/>
                    </a:lnTo>
                    <a:lnTo>
                      <a:pt x="119" y="69"/>
                    </a:lnTo>
                    <a:lnTo>
                      <a:pt x="125" y="77"/>
                    </a:lnTo>
                    <a:lnTo>
                      <a:pt x="128" y="84"/>
                    </a:lnTo>
                    <a:lnTo>
                      <a:pt x="130" y="93"/>
                    </a:lnTo>
                    <a:lnTo>
                      <a:pt x="130" y="102"/>
                    </a:lnTo>
                    <a:lnTo>
                      <a:pt x="133" y="117"/>
                    </a:lnTo>
                    <a:lnTo>
                      <a:pt x="137" y="130"/>
                    </a:lnTo>
                    <a:lnTo>
                      <a:pt x="142" y="127"/>
                    </a:lnTo>
                    <a:lnTo>
                      <a:pt x="146" y="124"/>
                    </a:lnTo>
                    <a:lnTo>
                      <a:pt x="148" y="120"/>
                    </a:lnTo>
                    <a:lnTo>
                      <a:pt x="150" y="113"/>
                    </a:lnTo>
                    <a:lnTo>
                      <a:pt x="150" y="103"/>
                    </a:lnTo>
                    <a:lnTo>
                      <a:pt x="155" y="111"/>
                    </a:lnTo>
                    <a:lnTo>
                      <a:pt x="156" y="119"/>
                    </a:lnTo>
                    <a:lnTo>
                      <a:pt x="157" y="129"/>
                    </a:lnTo>
                    <a:lnTo>
                      <a:pt x="155" y="135"/>
                    </a:lnTo>
                    <a:lnTo>
                      <a:pt x="153" y="144"/>
                    </a:lnTo>
                    <a:lnTo>
                      <a:pt x="149" y="154"/>
                    </a:lnTo>
                    <a:lnTo>
                      <a:pt x="146" y="161"/>
                    </a:lnTo>
                    <a:lnTo>
                      <a:pt x="146" y="169"/>
                    </a:lnTo>
                    <a:lnTo>
                      <a:pt x="148" y="182"/>
                    </a:lnTo>
                    <a:lnTo>
                      <a:pt x="144" y="185"/>
                    </a:lnTo>
                    <a:lnTo>
                      <a:pt x="138" y="189"/>
                    </a:lnTo>
                    <a:lnTo>
                      <a:pt x="132" y="189"/>
                    </a:lnTo>
                    <a:lnTo>
                      <a:pt x="126" y="189"/>
                    </a:lnTo>
                    <a:lnTo>
                      <a:pt x="120" y="187"/>
                    </a:lnTo>
                    <a:lnTo>
                      <a:pt x="114" y="185"/>
                    </a:lnTo>
                    <a:lnTo>
                      <a:pt x="106" y="180"/>
                    </a:lnTo>
                    <a:lnTo>
                      <a:pt x="103" y="175"/>
                    </a:lnTo>
                    <a:lnTo>
                      <a:pt x="97" y="179"/>
                    </a:lnTo>
                    <a:lnTo>
                      <a:pt x="88" y="182"/>
                    </a:lnTo>
                    <a:lnTo>
                      <a:pt x="82" y="181"/>
                    </a:lnTo>
                    <a:lnTo>
                      <a:pt x="77" y="179"/>
                    </a:lnTo>
                    <a:lnTo>
                      <a:pt x="72" y="174"/>
                    </a:lnTo>
                    <a:lnTo>
                      <a:pt x="65" y="181"/>
                    </a:lnTo>
                    <a:lnTo>
                      <a:pt x="55" y="183"/>
                    </a:lnTo>
                    <a:lnTo>
                      <a:pt x="45" y="183"/>
                    </a:lnTo>
                    <a:lnTo>
                      <a:pt x="36" y="182"/>
                    </a:lnTo>
                    <a:lnTo>
                      <a:pt x="29" y="180"/>
                    </a:lnTo>
                  </a:path>
                </a:pathLst>
              </a:custGeom>
              <a:solidFill>
                <a:srgbClr val="FF8000"/>
              </a:solidFill>
              <a:ln w="9525" cap="rnd">
                <a:noFill/>
                <a:round/>
                <a:headEnd/>
                <a:tailEnd/>
              </a:ln>
            </p:spPr>
            <p:txBody>
              <a:bodyPr/>
              <a:lstStyle/>
              <a:p>
                <a:endParaRPr lang="de-DE"/>
              </a:p>
            </p:txBody>
          </p:sp>
          <p:sp>
            <p:nvSpPr>
              <p:cNvPr id="50241" name="Freeform 45"/>
              <p:cNvSpPr>
                <a:spLocks/>
              </p:cNvSpPr>
              <p:nvPr/>
            </p:nvSpPr>
            <p:spPr bwMode="auto">
              <a:xfrm>
                <a:off x="2267" y="2670"/>
                <a:ext cx="95" cy="111"/>
              </a:xfrm>
              <a:custGeom>
                <a:avLst/>
                <a:gdLst>
                  <a:gd name="T0" fmla="*/ 15 w 95"/>
                  <a:gd name="T1" fmla="*/ 101 h 111"/>
                  <a:gd name="T2" fmla="*/ 9 w 95"/>
                  <a:gd name="T3" fmla="*/ 87 h 111"/>
                  <a:gd name="T4" fmla="*/ 8 w 95"/>
                  <a:gd name="T5" fmla="*/ 77 h 111"/>
                  <a:gd name="T6" fmla="*/ 10 w 95"/>
                  <a:gd name="T7" fmla="*/ 67 h 111"/>
                  <a:gd name="T8" fmla="*/ 6 w 95"/>
                  <a:gd name="T9" fmla="*/ 59 h 111"/>
                  <a:gd name="T10" fmla="*/ 3 w 95"/>
                  <a:gd name="T11" fmla="*/ 50 h 111"/>
                  <a:gd name="T12" fmla="*/ 8 w 95"/>
                  <a:gd name="T13" fmla="*/ 49 h 111"/>
                  <a:gd name="T14" fmla="*/ 16 w 95"/>
                  <a:gd name="T15" fmla="*/ 58 h 111"/>
                  <a:gd name="T16" fmla="*/ 7 w 95"/>
                  <a:gd name="T17" fmla="*/ 28 h 111"/>
                  <a:gd name="T18" fmla="*/ 3 w 95"/>
                  <a:gd name="T19" fmla="*/ 18 h 111"/>
                  <a:gd name="T20" fmla="*/ 9 w 95"/>
                  <a:gd name="T21" fmla="*/ 22 h 111"/>
                  <a:gd name="T22" fmla="*/ 11 w 95"/>
                  <a:gd name="T23" fmla="*/ 21 h 111"/>
                  <a:gd name="T24" fmla="*/ 12 w 95"/>
                  <a:gd name="T25" fmla="*/ 14 h 111"/>
                  <a:gd name="T26" fmla="*/ 16 w 95"/>
                  <a:gd name="T27" fmla="*/ 3 h 111"/>
                  <a:gd name="T28" fmla="*/ 20 w 95"/>
                  <a:gd name="T29" fmla="*/ 12 h 111"/>
                  <a:gd name="T30" fmla="*/ 23 w 95"/>
                  <a:gd name="T31" fmla="*/ 17 h 111"/>
                  <a:gd name="T32" fmla="*/ 28 w 95"/>
                  <a:gd name="T33" fmla="*/ 23 h 111"/>
                  <a:gd name="T34" fmla="*/ 34 w 95"/>
                  <a:gd name="T35" fmla="*/ 22 h 111"/>
                  <a:gd name="T36" fmla="*/ 39 w 95"/>
                  <a:gd name="T37" fmla="*/ 18 h 111"/>
                  <a:gd name="T38" fmla="*/ 42 w 95"/>
                  <a:gd name="T39" fmla="*/ 12 h 111"/>
                  <a:gd name="T40" fmla="*/ 42 w 95"/>
                  <a:gd name="T41" fmla="*/ 5 h 111"/>
                  <a:gd name="T42" fmla="*/ 44 w 95"/>
                  <a:gd name="T43" fmla="*/ 0 h 111"/>
                  <a:gd name="T44" fmla="*/ 47 w 95"/>
                  <a:gd name="T45" fmla="*/ 10 h 111"/>
                  <a:gd name="T46" fmla="*/ 49 w 95"/>
                  <a:gd name="T47" fmla="*/ 22 h 111"/>
                  <a:gd name="T48" fmla="*/ 46 w 95"/>
                  <a:gd name="T49" fmla="*/ 33 h 111"/>
                  <a:gd name="T50" fmla="*/ 42 w 95"/>
                  <a:gd name="T51" fmla="*/ 40 h 111"/>
                  <a:gd name="T52" fmla="*/ 43 w 95"/>
                  <a:gd name="T53" fmla="*/ 41 h 111"/>
                  <a:gd name="T54" fmla="*/ 51 w 95"/>
                  <a:gd name="T55" fmla="*/ 34 h 111"/>
                  <a:gd name="T56" fmla="*/ 58 w 95"/>
                  <a:gd name="T57" fmla="*/ 30 h 111"/>
                  <a:gd name="T58" fmla="*/ 64 w 95"/>
                  <a:gd name="T59" fmla="*/ 35 h 111"/>
                  <a:gd name="T60" fmla="*/ 62 w 95"/>
                  <a:gd name="T61" fmla="*/ 45 h 111"/>
                  <a:gd name="T62" fmla="*/ 59 w 95"/>
                  <a:gd name="T63" fmla="*/ 51 h 111"/>
                  <a:gd name="T64" fmla="*/ 60 w 95"/>
                  <a:gd name="T65" fmla="*/ 55 h 111"/>
                  <a:gd name="T66" fmla="*/ 63 w 95"/>
                  <a:gd name="T67" fmla="*/ 57 h 111"/>
                  <a:gd name="T68" fmla="*/ 69 w 95"/>
                  <a:gd name="T69" fmla="*/ 58 h 111"/>
                  <a:gd name="T70" fmla="*/ 72 w 95"/>
                  <a:gd name="T71" fmla="*/ 53 h 111"/>
                  <a:gd name="T72" fmla="*/ 72 w 95"/>
                  <a:gd name="T73" fmla="*/ 44 h 111"/>
                  <a:gd name="T74" fmla="*/ 76 w 95"/>
                  <a:gd name="T75" fmla="*/ 44 h 111"/>
                  <a:gd name="T76" fmla="*/ 78 w 95"/>
                  <a:gd name="T77" fmla="*/ 54 h 111"/>
                  <a:gd name="T78" fmla="*/ 79 w 95"/>
                  <a:gd name="T79" fmla="*/ 67 h 111"/>
                  <a:gd name="T80" fmla="*/ 85 w 95"/>
                  <a:gd name="T81" fmla="*/ 73 h 111"/>
                  <a:gd name="T82" fmla="*/ 90 w 95"/>
                  <a:gd name="T83" fmla="*/ 69 h 111"/>
                  <a:gd name="T84" fmla="*/ 91 w 95"/>
                  <a:gd name="T85" fmla="*/ 60 h 111"/>
                  <a:gd name="T86" fmla="*/ 94 w 95"/>
                  <a:gd name="T87" fmla="*/ 68 h 111"/>
                  <a:gd name="T88" fmla="*/ 93 w 95"/>
                  <a:gd name="T89" fmla="*/ 78 h 111"/>
                  <a:gd name="T90" fmla="*/ 89 w 95"/>
                  <a:gd name="T91" fmla="*/ 88 h 111"/>
                  <a:gd name="T92" fmla="*/ 88 w 95"/>
                  <a:gd name="T93" fmla="*/ 97 h 111"/>
                  <a:gd name="T94" fmla="*/ 86 w 95"/>
                  <a:gd name="T95" fmla="*/ 109 h 111"/>
                  <a:gd name="T96" fmla="*/ 80 w 95"/>
                  <a:gd name="T97" fmla="*/ 110 h 111"/>
                  <a:gd name="T98" fmla="*/ 71 w 95"/>
                  <a:gd name="T99" fmla="*/ 108 h 111"/>
                  <a:gd name="T100" fmla="*/ 64 w 95"/>
                  <a:gd name="T101" fmla="*/ 105 h 111"/>
                  <a:gd name="T102" fmla="*/ 59 w 95"/>
                  <a:gd name="T103" fmla="*/ 103 h 111"/>
                  <a:gd name="T104" fmla="*/ 49 w 95"/>
                  <a:gd name="T105" fmla="*/ 105 h 111"/>
                  <a:gd name="T106" fmla="*/ 44 w 95"/>
                  <a:gd name="T107" fmla="*/ 101 h 111"/>
                  <a:gd name="T108" fmla="*/ 34 w 95"/>
                  <a:gd name="T109" fmla="*/ 107 h 111"/>
                  <a:gd name="T110" fmla="*/ 23 w 95"/>
                  <a:gd name="T111" fmla="*/ 106 h 11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5"/>
                  <a:gd name="T169" fmla="*/ 0 h 111"/>
                  <a:gd name="T170" fmla="*/ 95 w 95"/>
                  <a:gd name="T171" fmla="*/ 111 h 11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5" h="111">
                    <a:moveTo>
                      <a:pt x="18" y="104"/>
                    </a:moveTo>
                    <a:lnTo>
                      <a:pt x="15" y="101"/>
                    </a:lnTo>
                    <a:lnTo>
                      <a:pt x="11" y="93"/>
                    </a:lnTo>
                    <a:lnTo>
                      <a:pt x="9" y="87"/>
                    </a:lnTo>
                    <a:lnTo>
                      <a:pt x="8" y="80"/>
                    </a:lnTo>
                    <a:lnTo>
                      <a:pt x="8" y="77"/>
                    </a:lnTo>
                    <a:lnTo>
                      <a:pt x="12" y="72"/>
                    </a:lnTo>
                    <a:lnTo>
                      <a:pt x="10" y="67"/>
                    </a:lnTo>
                    <a:lnTo>
                      <a:pt x="8" y="63"/>
                    </a:lnTo>
                    <a:lnTo>
                      <a:pt x="6" y="59"/>
                    </a:lnTo>
                    <a:lnTo>
                      <a:pt x="4" y="55"/>
                    </a:lnTo>
                    <a:lnTo>
                      <a:pt x="3" y="50"/>
                    </a:lnTo>
                    <a:lnTo>
                      <a:pt x="2" y="44"/>
                    </a:lnTo>
                    <a:lnTo>
                      <a:pt x="8" y="49"/>
                    </a:lnTo>
                    <a:lnTo>
                      <a:pt x="13" y="56"/>
                    </a:lnTo>
                    <a:lnTo>
                      <a:pt x="16" y="58"/>
                    </a:lnTo>
                    <a:lnTo>
                      <a:pt x="11" y="43"/>
                    </a:lnTo>
                    <a:lnTo>
                      <a:pt x="7" y="28"/>
                    </a:lnTo>
                    <a:lnTo>
                      <a:pt x="0" y="18"/>
                    </a:lnTo>
                    <a:lnTo>
                      <a:pt x="3" y="18"/>
                    </a:lnTo>
                    <a:lnTo>
                      <a:pt x="6" y="20"/>
                    </a:lnTo>
                    <a:lnTo>
                      <a:pt x="9" y="22"/>
                    </a:lnTo>
                    <a:lnTo>
                      <a:pt x="14" y="26"/>
                    </a:lnTo>
                    <a:lnTo>
                      <a:pt x="11" y="21"/>
                    </a:lnTo>
                    <a:lnTo>
                      <a:pt x="11" y="18"/>
                    </a:lnTo>
                    <a:lnTo>
                      <a:pt x="12" y="14"/>
                    </a:lnTo>
                    <a:lnTo>
                      <a:pt x="13" y="11"/>
                    </a:lnTo>
                    <a:lnTo>
                      <a:pt x="16" y="3"/>
                    </a:lnTo>
                    <a:lnTo>
                      <a:pt x="18" y="8"/>
                    </a:lnTo>
                    <a:lnTo>
                      <a:pt x="20" y="12"/>
                    </a:lnTo>
                    <a:lnTo>
                      <a:pt x="22" y="14"/>
                    </a:lnTo>
                    <a:lnTo>
                      <a:pt x="23" y="17"/>
                    </a:lnTo>
                    <a:lnTo>
                      <a:pt x="25" y="21"/>
                    </a:lnTo>
                    <a:lnTo>
                      <a:pt x="28" y="23"/>
                    </a:lnTo>
                    <a:lnTo>
                      <a:pt x="32" y="23"/>
                    </a:lnTo>
                    <a:lnTo>
                      <a:pt x="34" y="22"/>
                    </a:lnTo>
                    <a:lnTo>
                      <a:pt x="36" y="20"/>
                    </a:lnTo>
                    <a:lnTo>
                      <a:pt x="39" y="18"/>
                    </a:lnTo>
                    <a:lnTo>
                      <a:pt x="41" y="16"/>
                    </a:lnTo>
                    <a:lnTo>
                      <a:pt x="42" y="12"/>
                    </a:lnTo>
                    <a:lnTo>
                      <a:pt x="42" y="8"/>
                    </a:lnTo>
                    <a:lnTo>
                      <a:pt x="42" y="5"/>
                    </a:lnTo>
                    <a:lnTo>
                      <a:pt x="43" y="3"/>
                    </a:lnTo>
                    <a:lnTo>
                      <a:pt x="44" y="0"/>
                    </a:lnTo>
                    <a:lnTo>
                      <a:pt x="45" y="5"/>
                    </a:lnTo>
                    <a:lnTo>
                      <a:pt x="47" y="10"/>
                    </a:lnTo>
                    <a:lnTo>
                      <a:pt x="49" y="15"/>
                    </a:lnTo>
                    <a:lnTo>
                      <a:pt x="49" y="22"/>
                    </a:lnTo>
                    <a:lnTo>
                      <a:pt x="48" y="28"/>
                    </a:lnTo>
                    <a:lnTo>
                      <a:pt x="46" y="33"/>
                    </a:lnTo>
                    <a:lnTo>
                      <a:pt x="43" y="36"/>
                    </a:lnTo>
                    <a:lnTo>
                      <a:pt x="42" y="40"/>
                    </a:lnTo>
                    <a:lnTo>
                      <a:pt x="42" y="45"/>
                    </a:lnTo>
                    <a:lnTo>
                      <a:pt x="43" y="41"/>
                    </a:lnTo>
                    <a:lnTo>
                      <a:pt x="49" y="37"/>
                    </a:lnTo>
                    <a:lnTo>
                      <a:pt x="51" y="34"/>
                    </a:lnTo>
                    <a:lnTo>
                      <a:pt x="56" y="32"/>
                    </a:lnTo>
                    <a:lnTo>
                      <a:pt x="58" y="30"/>
                    </a:lnTo>
                    <a:lnTo>
                      <a:pt x="64" y="28"/>
                    </a:lnTo>
                    <a:lnTo>
                      <a:pt x="64" y="35"/>
                    </a:lnTo>
                    <a:lnTo>
                      <a:pt x="64" y="40"/>
                    </a:lnTo>
                    <a:lnTo>
                      <a:pt x="62" y="45"/>
                    </a:lnTo>
                    <a:lnTo>
                      <a:pt x="61" y="47"/>
                    </a:lnTo>
                    <a:lnTo>
                      <a:pt x="59" y="51"/>
                    </a:lnTo>
                    <a:lnTo>
                      <a:pt x="59" y="53"/>
                    </a:lnTo>
                    <a:lnTo>
                      <a:pt x="60" y="55"/>
                    </a:lnTo>
                    <a:lnTo>
                      <a:pt x="61" y="56"/>
                    </a:lnTo>
                    <a:lnTo>
                      <a:pt x="63" y="57"/>
                    </a:lnTo>
                    <a:lnTo>
                      <a:pt x="67" y="58"/>
                    </a:lnTo>
                    <a:lnTo>
                      <a:pt x="69" y="58"/>
                    </a:lnTo>
                    <a:lnTo>
                      <a:pt x="72" y="56"/>
                    </a:lnTo>
                    <a:lnTo>
                      <a:pt x="72" y="53"/>
                    </a:lnTo>
                    <a:lnTo>
                      <a:pt x="72" y="48"/>
                    </a:lnTo>
                    <a:lnTo>
                      <a:pt x="72" y="44"/>
                    </a:lnTo>
                    <a:lnTo>
                      <a:pt x="71" y="40"/>
                    </a:lnTo>
                    <a:lnTo>
                      <a:pt x="76" y="44"/>
                    </a:lnTo>
                    <a:lnTo>
                      <a:pt x="77" y="48"/>
                    </a:lnTo>
                    <a:lnTo>
                      <a:pt x="78" y="54"/>
                    </a:lnTo>
                    <a:lnTo>
                      <a:pt x="77" y="59"/>
                    </a:lnTo>
                    <a:lnTo>
                      <a:pt x="79" y="67"/>
                    </a:lnTo>
                    <a:lnTo>
                      <a:pt x="82" y="75"/>
                    </a:lnTo>
                    <a:lnTo>
                      <a:pt x="85" y="73"/>
                    </a:lnTo>
                    <a:lnTo>
                      <a:pt x="88" y="72"/>
                    </a:lnTo>
                    <a:lnTo>
                      <a:pt x="90" y="69"/>
                    </a:lnTo>
                    <a:lnTo>
                      <a:pt x="91" y="66"/>
                    </a:lnTo>
                    <a:lnTo>
                      <a:pt x="91" y="60"/>
                    </a:lnTo>
                    <a:lnTo>
                      <a:pt x="93" y="64"/>
                    </a:lnTo>
                    <a:lnTo>
                      <a:pt x="94" y="68"/>
                    </a:lnTo>
                    <a:lnTo>
                      <a:pt x="94" y="75"/>
                    </a:lnTo>
                    <a:lnTo>
                      <a:pt x="93" y="78"/>
                    </a:lnTo>
                    <a:lnTo>
                      <a:pt x="92" y="83"/>
                    </a:lnTo>
                    <a:lnTo>
                      <a:pt x="89" y="88"/>
                    </a:lnTo>
                    <a:lnTo>
                      <a:pt x="88" y="92"/>
                    </a:lnTo>
                    <a:lnTo>
                      <a:pt x="88" y="97"/>
                    </a:lnTo>
                    <a:lnTo>
                      <a:pt x="90" y="105"/>
                    </a:lnTo>
                    <a:lnTo>
                      <a:pt x="86" y="109"/>
                    </a:lnTo>
                    <a:lnTo>
                      <a:pt x="84" y="110"/>
                    </a:lnTo>
                    <a:lnTo>
                      <a:pt x="80" y="110"/>
                    </a:lnTo>
                    <a:lnTo>
                      <a:pt x="75" y="110"/>
                    </a:lnTo>
                    <a:lnTo>
                      <a:pt x="71" y="108"/>
                    </a:lnTo>
                    <a:lnTo>
                      <a:pt x="68" y="108"/>
                    </a:lnTo>
                    <a:lnTo>
                      <a:pt x="64" y="105"/>
                    </a:lnTo>
                    <a:lnTo>
                      <a:pt x="62" y="101"/>
                    </a:lnTo>
                    <a:lnTo>
                      <a:pt x="59" y="103"/>
                    </a:lnTo>
                    <a:lnTo>
                      <a:pt x="54" y="104"/>
                    </a:lnTo>
                    <a:lnTo>
                      <a:pt x="49" y="105"/>
                    </a:lnTo>
                    <a:lnTo>
                      <a:pt x="47" y="104"/>
                    </a:lnTo>
                    <a:lnTo>
                      <a:pt x="44" y="101"/>
                    </a:lnTo>
                    <a:lnTo>
                      <a:pt x="40" y="105"/>
                    </a:lnTo>
                    <a:lnTo>
                      <a:pt x="34" y="107"/>
                    </a:lnTo>
                    <a:lnTo>
                      <a:pt x="28" y="107"/>
                    </a:lnTo>
                    <a:lnTo>
                      <a:pt x="23" y="106"/>
                    </a:lnTo>
                    <a:lnTo>
                      <a:pt x="18" y="104"/>
                    </a:lnTo>
                  </a:path>
                </a:pathLst>
              </a:custGeom>
              <a:solidFill>
                <a:srgbClr val="FFFF00"/>
              </a:solidFill>
              <a:ln w="9525" cap="rnd">
                <a:noFill/>
                <a:round/>
                <a:headEnd/>
                <a:tailEnd/>
              </a:ln>
            </p:spPr>
            <p:txBody>
              <a:bodyPr/>
              <a:lstStyle/>
              <a:p>
                <a:endParaRPr lang="de-DE"/>
              </a:p>
            </p:txBody>
          </p:sp>
          <p:grpSp>
            <p:nvGrpSpPr>
              <p:cNvPr id="9" name="Group 46"/>
              <p:cNvGrpSpPr>
                <a:grpSpLocks/>
              </p:cNvGrpSpPr>
              <p:nvPr/>
            </p:nvGrpSpPr>
            <p:grpSpPr bwMode="auto">
              <a:xfrm>
                <a:off x="2384" y="2634"/>
                <a:ext cx="136" cy="178"/>
                <a:chOff x="2384" y="2634"/>
                <a:chExt cx="136" cy="178"/>
              </a:xfrm>
            </p:grpSpPr>
            <p:sp>
              <p:nvSpPr>
                <p:cNvPr id="50245" name="Freeform 47"/>
                <p:cNvSpPr>
                  <a:spLocks/>
                </p:cNvSpPr>
                <p:nvPr/>
              </p:nvSpPr>
              <p:spPr bwMode="auto">
                <a:xfrm>
                  <a:off x="2384" y="2634"/>
                  <a:ext cx="136" cy="163"/>
                </a:xfrm>
                <a:custGeom>
                  <a:avLst/>
                  <a:gdLst>
                    <a:gd name="T0" fmla="*/ 12 w 136"/>
                    <a:gd name="T1" fmla="*/ 121 h 163"/>
                    <a:gd name="T2" fmla="*/ 2 w 136"/>
                    <a:gd name="T3" fmla="*/ 98 h 163"/>
                    <a:gd name="T4" fmla="*/ 0 w 136"/>
                    <a:gd name="T5" fmla="*/ 80 h 163"/>
                    <a:gd name="T6" fmla="*/ 3 w 136"/>
                    <a:gd name="T7" fmla="*/ 65 h 163"/>
                    <a:gd name="T8" fmla="*/ 13 w 136"/>
                    <a:gd name="T9" fmla="*/ 49 h 163"/>
                    <a:gd name="T10" fmla="*/ 23 w 136"/>
                    <a:gd name="T11" fmla="*/ 39 h 163"/>
                    <a:gd name="T12" fmla="*/ 27 w 136"/>
                    <a:gd name="T13" fmla="*/ 30 h 163"/>
                    <a:gd name="T14" fmla="*/ 25 w 136"/>
                    <a:gd name="T15" fmla="*/ 19 h 163"/>
                    <a:gd name="T16" fmla="*/ 25 w 136"/>
                    <a:gd name="T17" fmla="*/ 12 h 163"/>
                    <a:gd name="T18" fmla="*/ 34 w 136"/>
                    <a:gd name="T19" fmla="*/ 22 h 163"/>
                    <a:gd name="T20" fmla="*/ 38 w 136"/>
                    <a:gd name="T21" fmla="*/ 28 h 163"/>
                    <a:gd name="T22" fmla="*/ 45 w 136"/>
                    <a:gd name="T23" fmla="*/ 20 h 163"/>
                    <a:gd name="T24" fmla="*/ 44 w 136"/>
                    <a:gd name="T25" fmla="*/ 7 h 163"/>
                    <a:gd name="T26" fmla="*/ 42 w 136"/>
                    <a:gd name="T27" fmla="*/ 0 h 163"/>
                    <a:gd name="T28" fmla="*/ 51 w 136"/>
                    <a:gd name="T29" fmla="*/ 5 h 163"/>
                    <a:gd name="T30" fmla="*/ 60 w 136"/>
                    <a:gd name="T31" fmla="*/ 20 h 163"/>
                    <a:gd name="T32" fmla="*/ 61 w 136"/>
                    <a:gd name="T33" fmla="*/ 34 h 163"/>
                    <a:gd name="T34" fmla="*/ 68 w 136"/>
                    <a:gd name="T35" fmla="*/ 21 h 163"/>
                    <a:gd name="T36" fmla="*/ 78 w 136"/>
                    <a:gd name="T37" fmla="*/ 10 h 163"/>
                    <a:gd name="T38" fmla="*/ 90 w 136"/>
                    <a:gd name="T39" fmla="*/ 8 h 163"/>
                    <a:gd name="T40" fmla="*/ 95 w 136"/>
                    <a:gd name="T41" fmla="*/ 14 h 163"/>
                    <a:gd name="T42" fmla="*/ 87 w 136"/>
                    <a:gd name="T43" fmla="*/ 21 h 163"/>
                    <a:gd name="T44" fmla="*/ 87 w 136"/>
                    <a:gd name="T45" fmla="*/ 36 h 163"/>
                    <a:gd name="T46" fmla="*/ 96 w 136"/>
                    <a:gd name="T47" fmla="*/ 43 h 163"/>
                    <a:gd name="T48" fmla="*/ 108 w 136"/>
                    <a:gd name="T49" fmla="*/ 43 h 163"/>
                    <a:gd name="T50" fmla="*/ 115 w 136"/>
                    <a:gd name="T51" fmla="*/ 39 h 163"/>
                    <a:gd name="T52" fmla="*/ 113 w 136"/>
                    <a:gd name="T53" fmla="*/ 31 h 163"/>
                    <a:gd name="T54" fmla="*/ 117 w 136"/>
                    <a:gd name="T55" fmla="*/ 29 h 163"/>
                    <a:gd name="T56" fmla="*/ 126 w 136"/>
                    <a:gd name="T57" fmla="*/ 35 h 163"/>
                    <a:gd name="T58" fmla="*/ 131 w 136"/>
                    <a:gd name="T59" fmla="*/ 49 h 163"/>
                    <a:gd name="T60" fmla="*/ 132 w 136"/>
                    <a:gd name="T61" fmla="*/ 68 h 163"/>
                    <a:gd name="T62" fmla="*/ 128 w 136"/>
                    <a:gd name="T63" fmla="*/ 74 h 163"/>
                    <a:gd name="T64" fmla="*/ 118 w 136"/>
                    <a:gd name="T65" fmla="*/ 87 h 163"/>
                    <a:gd name="T66" fmla="*/ 116 w 136"/>
                    <a:gd name="T67" fmla="*/ 97 h 163"/>
                    <a:gd name="T68" fmla="*/ 116 w 136"/>
                    <a:gd name="T69" fmla="*/ 112 h 163"/>
                    <a:gd name="T70" fmla="*/ 116 w 136"/>
                    <a:gd name="T71" fmla="*/ 128 h 163"/>
                    <a:gd name="T72" fmla="*/ 110 w 136"/>
                    <a:gd name="T73" fmla="*/ 137 h 163"/>
                    <a:gd name="T74" fmla="*/ 97 w 136"/>
                    <a:gd name="T75" fmla="*/ 146 h 163"/>
                    <a:gd name="T76" fmla="*/ 81 w 136"/>
                    <a:gd name="T77" fmla="*/ 155 h 163"/>
                    <a:gd name="T78" fmla="*/ 55 w 136"/>
                    <a:gd name="T79" fmla="*/ 162 h 163"/>
                    <a:gd name="T80" fmla="*/ 37 w 136"/>
                    <a:gd name="T81" fmla="*/ 160 h 163"/>
                    <a:gd name="T82" fmla="*/ 27 w 136"/>
                    <a:gd name="T83" fmla="*/ 150 h 1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6"/>
                    <a:gd name="T127" fmla="*/ 0 h 163"/>
                    <a:gd name="T128" fmla="*/ 136 w 136"/>
                    <a:gd name="T129" fmla="*/ 163 h 16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6" h="163">
                      <a:moveTo>
                        <a:pt x="21" y="138"/>
                      </a:moveTo>
                      <a:lnTo>
                        <a:pt x="15" y="129"/>
                      </a:lnTo>
                      <a:lnTo>
                        <a:pt x="12" y="121"/>
                      </a:lnTo>
                      <a:lnTo>
                        <a:pt x="7" y="112"/>
                      </a:lnTo>
                      <a:lnTo>
                        <a:pt x="4" y="103"/>
                      </a:lnTo>
                      <a:lnTo>
                        <a:pt x="2" y="98"/>
                      </a:lnTo>
                      <a:lnTo>
                        <a:pt x="0" y="92"/>
                      </a:lnTo>
                      <a:lnTo>
                        <a:pt x="0" y="86"/>
                      </a:lnTo>
                      <a:lnTo>
                        <a:pt x="0" y="80"/>
                      </a:lnTo>
                      <a:lnTo>
                        <a:pt x="0" y="75"/>
                      </a:lnTo>
                      <a:lnTo>
                        <a:pt x="2" y="70"/>
                      </a:lnTo>
                      <a:lnTo>
                        <a:pt x="3" y="65"/>
                      </a:lnTo>
                      <a:lnTo>
                        <a:pt x="7" y="59"/>
                      </a:lnTo>
                      <a:lnTo>
                        <a:pt x="9" y="54"/>
                      </a:lnTo>
                      <a:lnTo>
                        <a:pt x="13" y="49"/>
                      </a:lnTo>
                      <a:lnTo>
                        <a:pt x="17" y="47"/>
                      </a:lnTo>
                      <a:lnTo>
                        <a:pt x="20" y="42"/>
                      </a:lnTo>
                      <a:lnTo>
                        <a:pt x="23" y="39"/>
                      </a:lnTo>
                      <a:lnTo>
                        <a:pt x="24" y="35"/>
                      </a:lnTo>
                      <a:lnTo>
                        <a:pt x="26" y="32"/>
                      </a:lnTo>
                      <a:lnTo>
                        <a:pt x="27" y="30"/>
                      </a:lnTo>
                      <a:lnTo>
                        <a:pt x="27" y="27"/>
                      </a:lnTo>
                      <a:lnTo>
                        <a:pt x="26" y="23"/>
                      </a:lnTo>
                      <a:lnTo>
                        <a:pt x="25" y="19"/>
                      </a:lnTo>
                      <a:lnTo>
                        <a:pt x="21" y="15"/>
                      </a:lnTo>
                      <a:lnTo>
                        <a:pt x="20" y="11"/>
                      </a:lnTo>
                      <a:lnTo>
                        <a:pt x="25" y="12"/>
                      </a:lnTo>
                      <a:lnTo>
                        <a:pt x="28" y="14"/>
                      </a:lnTo>
                      <a:lnTo>
                        <a:pt x="32" y="18"/>
                      </a:lnTo>
                      <a:lnTo>
                        <a:pt x="34" y="22"/>
                      </a:lnTo>
                      <a:lnTo>
                        <a:pt x="36" y="25"/>
                      </a:lnTo>
                      <a:lnTo>
                        <a:pt x="36" y="29"/>
                      </a:lnTo>
                      <a:lnTo>
                        <a:pt x="38" y="28"/>
                      </a:lnTo>
                      <a:lnTo>
                        <a:pt x="41" y="25"/>
                      </a:lnTo>
                      <a:lnTo>
                        <a:pt x="43" y="23"/>
                      </a:lnTo>
                      <a:lnTo>
                        <a:pt x="45" y="20"/>
                      </a:lnTo>
                      <a:lnTo>
                        <a:pt x="45" y="16"/>
                      </a:lnTo>
                      <a:lnTo>
                        <a:pt x="45" y="12"/>
                      </a:lnTo>
                      <a:lnTo>
                        <a:pt x="44" y="7"/>
                      </a:lnTo>
                      <a:lnTo>
                        <a:pt x="41" y="3"/>
                      </a:lnTo>
                      <a:lnTo>
                        <a:pt x="38" y="0"/>
                      </a:lnTo>
                      <a:lnTo>
                        <a:pt x="42" y="0"/>
                      </a:lnTo>
                      <a:lnTo>
                        <a:pt x="45" y="0"/>
                      </a:lnTo>
                      <a:lnTo>
                        <a:pt x="48" y="2"/>
                      </a:lnTo>
                      <a:lnTo>
                        <a:pt x="51" y="5"/>
                      </a:lnTo>
                      <a:lnTo>
                        <a:pt x="54" y="8"/>
                      </a:lnTo>
                      <a:lnTo>
                        <a:pt x="57" y="14"/>
                      </a:lnTo>
                      <a:lnTo>
                        <a:pt x="60" y="20"/>
                      </a:lnTo>
                      <a:lnTo>
                        <a:pt x="62" y="25"/>
                      </a:lnTo>
                      <a:lnTo>
                        <a:pt x="62" y="29"/>
                      </a:lnTo>
                      <a:lnTo>
                        <a:pt x="61" y="34"/>
                      </a:lnTo>
                      <a:lnTo>
                        <a:pt x="63" y="29"/>
                      </a:lnTo>
                      <a:lnTo>
                        <a:pt x="65" y="24"/>
                      </a:lnTo>
                      <a:lnTo>
                        <a:pt x="68" y="21"/>
                      </a:lnTo>
                      <a:lnTo>
                        <a:pt x="71" y="16"/>
                      </a:lnTo>
                      <a:lnTo>
                        <a:pt x="74" y="13"/>
                      </a:lnTo>
                      <a:lnTo>
                        <a:pt x="78" y="10"/>
                      </a:lnTo>
                      <a:lnTo>
                        <a:pt x="82" y="9"/>
                      </a:lnTo>
                      <a:lnTo>
                        <a:pt x="86" y="8"/>
                      </a:lnTo>
                      <a:lnTo>
                        <a:pt x="90" y="8"/>
                      </a:lnTo>
                      <a:lnTo>
                        <a:pt x="93" y="10"/>
                      </a:lnTo>
                      <a:lnTo>
                        <a:pt x="99" y="13"/>
                      </a:lnTo>
                      <a:lnTo>
                        <a:pt x="95" y="14"/>
                      </a:lnTo>
                      <a:lnTo>
                        <a:pt x="91" y="16"/>
                      </a:lnTo>
                      <a:lnTo>
                        <a:pt x="90" y="18"/>
                      </a:lnTo>
                      <a:lnTo>
                        <a:pt x="87" y="21"/>
                      </a:lnTo>
                      <a:lnTo>
                        <a:pt x="85" y="27"/>
                      </a:lnTo>
                      <a:lnTo>
                        <a:pt x="84" y="31"/>
                      </a:lnTo>
                      <a:lnTo>
                        <a:pt x="87" y="36"/>
                      </a:lnTo>
                      <a:lnTo>
                        <a:pt x="88" y="39"/>
                      </a:lnTo>
                      <a:lnTo>
                        <a:pt x="90" y="41"/>
                      </a:lnTo>
                      <a:lnTo>
                        <a:pt x="96" y="43"/>
                      </a:lnTo>
                      <a:lnTo>
                        <a:pt x="100" y="44"/>
                      </a:lnTo>
                      <a:lnTo>
                        <a:pt x="105" y="43"/>
                      </a:lnTo>
                      <a:lnTo>
                        <a:pt x="108" y="43"/>
                      </a:lnTo>
                      <a:lnTo>
                        <a:pt x="110" y="43"/>
                      </a:lnTo>
                      <a:lnTo>
                        <a:pt x="115" y="40"/>
                      </a:lnTo>
                      <a:lnTo>
                        <a:pt x="115" y="39"/>
                      </a:lnTo>
                      <a:lnTo>
                        <a:pt x="115" y="36"/>
                      </a:lnTo>
                      <a:lnTo>
                        <a:pt x="113" y="33"/>
                      </a:lnTo>
                      <a:lnTo>
                        <a:pt x="113" y="31"/>
                      </a:lnTo>
                      <a:lnTo>
                        <a:pt x="112" y="28"/>
                      </a:lnTo>
                      <a:lnTo>
                        <a:pt x="114" y="30"/>
                      </a:lnTo>
                      <a:lnTo>
                        <a:pt x="117" y="29"/>
                      </a:lnTo>
                      <a:lnTo>
                        <a:pt x="119" y="32"/>
                      </a:lnTo>
                      <a:lnTo>
                        <a:pt x="122" y="33"/>
                      </a:lnTo>
                      <a:lnTo>
                        <a:pt x="126" y="35"/>
                      </a:lnTo>
                      <a:lnTo>
                        <a:pt x="127" y="38"/>
                      </a:lnTo>
                      <a:lnTo>
                        <a:pt x="130" y="44"/>
                      </a:lnTo>
                      <a:lnTo>
                        <a:pt x="131" y="49"/>
                      </a:lnTo>
                      <a:lnTo>
                        <a:pt x="134" y="55"/>
                      </a:lnTo>
                      <a:lnTo>
                        <a:pt x="135" y="63"/>
                      </a:lnTo>
                      <a:lnTo>
                        <a:pt x="132" y="68"/>
                      </a:lnTo>
                      <a:lnTo>
                        <a:pt x="131" y="70"/>
                      </a:lnTo>
                      <a:lnTo>
                        <a:pt x="129" y="72"/>
                      </a:lnTo>
                      <a:lnTo>
                        <a:pt x="128" y="74"/>
                      </a:lnTo>
                      <a:lnTo>
                        <a:pt x="125" y="78"/>
                      </a:lnTo>
                      <a:lnTo>
                        <a:pt x="121" y="84"/>
                      </a:lnTo>
                      <a:lnTo>
                        <a:pt x="118" y="87"/>
                      </a:lnTo>
                      <a:lnTo>
                        <a:pt x="117" y="90"/>
                      </a:lnTo>
                      <a:lnTo>
                        <a:pt x="116" y="92"/>
                      </a:lnTo>
                      <a:lnTo>
                        <a:pt x="116" y="97"/>
                      </a:lnTo>
                      <a:lnTo>
                        <a:pt x="115" y="103"/>
                      </a:lnTo>
                      <a:lnTo>
                        <a:pt x="114" y="106"/>
                      </a:lnTo>
                      <a:lnTo>
                        <a:pt x="116" y="112"/>
                      </a:lnTo>
                      <a:lnTo>
                        <a:pt x="117" y="118"/>
                      </a:lnTo>
                      <a:lnTo>
                        <a:pt x="117" y="123"/>
                      </a:lnTo>
                      <a:lnTo>
                        <a:pt x="116" y="128"/>
                      </a:lnTo>
                      <a:lnTo>
                        <a:pt x="115" y="131"/>
                      </a:lnTo>
                      <a:lnTo>
                        <a:pt x="113" y="134"/>
                      </a:lnTo>
                      <a:lnTo>
                        <a:pt x="110" y="137"/>
                      </a:lnTo>
                      <a:lnTo>
                        <a:pt x="108" y="140"/>
                      </a:lnTo>
                      <a:lnTo>
                        <a:pt x="102" y="144"/>
                      </a:lnTo>
                      <a:lnTo>
                        <a:pt x="97" y="146"/>
                      </a:lnTo>
                      <a:lnTo>
                        <a:pt x="90" y="149"/>
                      </a:lnTo>
                      <a:lnTo>
                        <a:pt x="88" y="152"/>
                      </a:lnTo>
                      <a:lnTo>
                        <a:pt x="81" y="155"/>
                      </a:lnTo>
                      <a:lnTo>
                        <a:pt x="72" y="159"/>
                      </a:lnTo>
                      <a:lnTo>
                        <a:pt x="64" y="161"/>
                      </a:lnTo>
                      <a:lnTo>
                        <a:pt x="55" y="162"/>
                      </a:lnTo>
                      <a:lnTo>
                        <a:pt x="48" y="162"/>
                      </a:lnTo>
                      <a:lnTo>
                        <a:pt x="42" y="161"/>
                      </a:lnTo>
                      <a:lnTo>
                        <a:pt x="37" y="160"/>
                      </a:lnTo>
                      <a:lnTo>
                        <a:pt x="34" y="158"/>
                      </a:lnTo>
                      <a:lnTo>
                        <a:pt x="31" y="155"/>
                      </a:lnTo>
                      <a:lnTo>
                        <a:pt x="27" y="150"/>
                      </a:lnTo>
                      <a:lnTo>
                        <a:pt x="23" y="143"/>
                      </a:lnTo>
                      <a:lnTo>
                        <a:pt x="21" y="138"/>
                      </a:lnTo>
                    </a:path>
                  </a:pathLst>
                </a:custGeom>
                <a:solidFill>
                  <a:srgbClr val="E00000"/>
                </a:solidFill>
                <a:ln w="9525" cap="rnd">
                  <a:noFill/>
                  <a:round/>
                  <a:headEnd/>
                  <a:tailEnd/>
                </a:ln>
              </p:spPr>
              <p:txBody>
                <a:bodyPr/>
                <a:lstStyle/>
                <a:p>
                  <a:endParaRPr lang="de-DE"/>
                </a:p>
              </p:txBody>
            </p:sp>
            <p:sp>
              <p:nvSpPr>
                <p:cNvPr id="50246" name="Freeform 48"/>
                <p:cNvSpPr>
                  <a:spLocks/>
                </p:cNvSpPr>
                <p:nvPr/>
              </p:nvSpPr>
              <p:spPr bwMode="auto">
                <a:xfrm>
                  <a:off x="2411" y="2661"/>
                  <a:ext cx="93" cy="132"/>
                </a:xfrm>
                <a:custGeom>
                  <a:avLst/>
                  <a:gdLst>
                    <a:gd name="T0" fmla="*/ 9 w 93"/>
                    <a:gd name="T1" fmla="*/ 97 h 132"/>
                    <a:gd name="T2" fmla="*/ 2 w 93"/>
                    <a:gd name="T3" fmla="*/ 77 h 132"/>
                    <a:gd name="T4" fmla="*/ 0 w 93"/>
                    <a:gd name="T5" fmla="*/ 62 h 132"/>
                    <a:gd name="T6" fmla="*/ 2 w 93"/>
                    <a:gd name="T7" fmla="*/ 51 h 132"/>
                    <a:gd name="T8" fmla="*/ 8 w 93"/>
                    <a:gd name="T9" fmla="*/ 39 h 132"/>
                    <a:gd name="T10" fmla="*/ 14 w 93"/>
                    <a:gd name="T11" fmla="*/ 30 h 132"/>
                    <a:gd name="T12" fmla="*/ 16 w 93"/>
                    <a:gd name="T13" fmla="*/ 24 h 132"/>
                    <a:gd name="T14" fmla="*/ 15 w 93"/>
                    <a:gd name="T15" fmla="*/ 15 h 132"/>
                    <a:gd name="T16" fmla="*/ 15 w 93"/>
                    <a:gd name="T17" fmla="*/ 10 h 132"/>
                    <a:gd name="T18" fmla="*/ 21 w 93"/>
                    <a:gd name="T19" fmla="*/ 17 h 132"/>
                    <a:gd name="T20" fmla="*/ 24 w 93"/>
                    <a:gd name="T21" fmla="*/ 23 h 132"/>
                    <a:gd name="T22" fmla="*/ 28 w 93"/>
                    <a:gd name="T23" fmla="*/ 16 h 132"/>
                    <a:gd name="T24" fmla="*/ 27 w 93"/>
                    <a:gd name="T25" fmla="*/ 6 h 132"/>
                    <a:gd name="T26" fmla="*/ 25 w 93"/>
                    <a:gd name="T27" fmla="*/ 0 h 132"/>
                    <a:gd name="T28" fmla="*/ 33 w 93"/>
                    <a:gd name="T29" fmla="*/ 5 h 132"/>
                    <a:gd name="T30" fmla="*/ 39 w 93"/>
                    <a:gd name="T31" fmla="*/ 17 h 132"/>
                    <a:gd name="T32" fmla="*/ 41 w 93"/>
                    <a:gd name="T33" fmla="*/ 28 h 132"/>
                    <a:gd name="T34" fmla="*/ 44 w 93"/>
                    <a:gd name="T35" fmla="*/ 17 h 132"/>
                    <a:gd name="T36" fmla="*/ 52 w 93"/>
                    <a:gd name="T37" fmla="*/ 10 h 132"/>
                    <a:gd name="T38" fmla="*/ 59 w 93"/>
                    <a:gd name="T39" fmla="*/ 9 h 132"/>
                    <a:gd name="T40" fmla="*/ 63 w 93"/>
                    <a:gd name="T41" fmla="*/ 14 h 132"/>
                    <a:gd name="T42" fmla="*/ 58 w 93"/>
                    <a:gd name="T43" fmla="*/ 20 h 132"/>
                    <a:gd name="T44" fmla="*/ 58 w 93"/>
                    <a:gd name="T45" fmla="*/ 31 h 132"/>
                    <a:gd name="T46" fmla="*/ 65 w 93"/>
                    <a:gd name="T47" fmla="*/ 37 h 132"/>
                    <a:gd name="T48" fmla="*/ 73 w 93"/>
                    <a:gd name="T49" fmla="*/ 38 h 132"/>
                    <a:gd name="T50" fmla="*/ 77 w 93"/>
                    <a:gd name="T51" fmla="*/ 35 h 132"/>
                    <a:gd name="T52" fmla="*/ 77 w 93"/>
                    <a:gd name="T53" fmla="*/ 28 h 132"/>
                    <a:gd name="T54" fmla="*/ 80 w 93"/>
                    <a:gd name="T55" fmla="*/ 27 h 132"/>
                    <a:gd name="T56" fmla="*/ 85 w 93"/>
                    <a:gd name="T57" fmla="*/ 32 h 132"/>
                    <a:gd name="T58" fmla="*/ 90 w 93"/>
                    <a:gd name="T59" fmla="*/ 43 h 132"/>
                    <a:gd name="T60" fmla="*/ 91 w 93"/>
                    <a:gd name="T61" fmla="*/ 58 h 132"/>
                    <a:gd name="T62" fmla="*/ 87 w 93"/>
                    <a:gd name="T63" fmla="*/ 64 h 132"/>
                    <a:gd name="T64" fmla="*/ 82 w 93"/>
                    <a:gd name="T65" fmla="*/ 73 h 132"/>
                    <a:gd name="T66" fmla="*/ 80 w 93"/>
                    <a:gd name="T67" fmla="*/ 81 h 132"/>
                    <a:gd name="T68" fmla="*/ 81 w 93"/>
                    <a:gd name="T69" fmla="*/ 93 h 132"/>
                    <a:gd name="T70" fmla="*/ 82 w 93"/>
                    <a:gd name="T71" fmla="*/ 106 h 132"/>
                    <a:gd name="T72" fmla="*/ 78 w 93"/>
                    <a:gd name="T73" fmla="*/ 113 h 132"/>
                    <a:gd name="T74" fmla="*/ 70 w 93"/>
                    <a:gd name="T75" fmla="*/ 120 h 132"/>
                    <a:gd name="T76" fmla="*/ 59 w 93"/>
                    <a:gd name="T77" fmla="*/ 127 h 132"/>
                    <a:gd name="T78" fmla="*/ 41 w 93"/>
                    <a:gd name="T79" fmla="*/ 131 h 132"/>
                    <a:gd name="T80" fmla="*/ 28 w 93"/>
                    <a:gd name="T81" fmla="*/ 129 h 132"/>
                    <a:gd name="T82" fmla="*/ 21 w 93"/>
                    <a:gd name="T83" fmla="*/ 121 h 1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3"/>
                    <a:gd name="T127" fmla="*/ 0 h 132"/>
                    <a:gd name="T128" fmla="*/ 93 w 93"/>
                    <a:gd name="T129" fmla="*/ 132 h 13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3" h="132">
                      <a:moveTo>
                        <a:pt x="16" y="110"/>
                      </a:moveTo>
                      <a:lnTo>
                        <a:pt x="12" y="102"/>
                      </a:lnTo>
                      <a:lnTo>
                        <a:pt x="9" y="97"/>
                      </a:lnTo>
                      <a:lnTo>
                        <a:pt x="7" y="89"/>
                      </a:lnTo>
                      <a:lnTo>
                        <a:pt x="4" y="83"/>
                      </a:lnTo>
                      <a:lnTo>
                        <a:pt x="2" y="77"/>
                      </a:lnTo>
                      <a:lnTo>
                        <a:pt x="0" y="71"/>
                      </a:lnTo>
                      <a:lnTo>
                        <a:pt x="0" y="67"/>
                      </a:lnTo>
                      <a:lnTo>
                        <a:pt x="0" y="62"/>
                      </a:lnTo>
                      <a:lnTo>
                        <a:pt x="0" y="58"/>
                      </a:lnTo>
                      <a:lnTo>
                        <a:pt x="1" y="54"/>
                      </a:lnTo>
                      <a:lnTo>
                        <a:pt x="2" y="51"/>
                      </a:lnTo>
                      <a:lnTo>
                        <a:pt x="4" y="46"/>
                      </a:lnTo>
                      <a:lnTo>
                        <a:pt x="6" y="42"/>
                      </a:lnTo>
                      <a:lnTo>
                        <a:pt x="8" y="39"/>
                      </a:lnTo>
                      <a:lnTo>
                        <a:pt x="10" y="36"/>
                      </a:lnTo>
                      <a:lnTo>
                        <a:pt x="13" y="33"/>
                      </a:lnTo>
                      <a:lnTo>
                        <a:pt x="14" y="30"/>
                      </a:lnTo>
                      <a:lnTo>
                        <a:pt x="15" y="28"/>
                      </a:lnTo>
                      <a:lnTo>
                        <a:pt x="16" y="25"/>
                      </a:lnTo>
                      <a:lnTo>
                        <a:pt x="16" y="24"/>
                      </a:lnTo>
                      <a:lnTo>
                        <a:pt x="16" y="21"/>
                      </a:lnTo>
                      <a:lnTo>
                        <a:pt x="16" y="18"/>
                      </a:lnTo>
                      <a:lnTo>
                        <a:pt x="15" y="15"/>
                      </a:lnTo>
                      <a:lnTo>
                        <a:pt x="13" y="11"/>
                      </a:lnTo>
                      <a:lnTo>
                        <a:pt x="11" y="8"/>
                      </a:lnTo>
                      <a:lnTo>
                        <a:pt x="15" y="10"/>
                      </a:lnTo>
                      <a:lnTo>
                        <a:pt x="18" y="12"/>
                      </a:lnTo>
                      <a:lnTo>
                        <a:pt x="21" y="15"/>
                      </a:lnTo>
                      <a:lnTo>
                        <a:pt x="21" y="17"/>
                      </a:lnTo>
                      <a:lnTo>
                        <a:pt x="22" y="21"/>
                      </a:lnTo>
                      <a:lnTo>
                        <a:pt x="22" y="24"/>
                      </a:lnTo>
                      <a:lnTo>
                        <a:pt x="24" y="23"/>
                      </a:lnTo>
                      <a:lnTo>
                        <a:pt x="26" y="21"/>
                      </a:lnTo>
                      <a:lnTo>
                        <a:pt x="28" y="19"/>
                      </a:lnTo>
                      <a:lnTo>
                        <a:pt x="28" y="16"/>
                      </a:lnTo>
                      <a:lnTo>
                        <a:pt x="29" y="12"/>
                      </a:lnTo>
                      <a:lnTo>
                        <a:pt x="28" y="11"/>
                      </a:lnTo>
                      <a:lnTo>
                        <a:pt x="27" y="6"/>
                      </a:lnTo>
                      <a:lnTo>
                        <a:pt x="25" y="3"/>
                      </a:lnTo>
                      <a:lnTo>
                        <a:pt x="23" y="1"/>
                      </a:lnTo>
                      <a:lnTo>
                        <a:pt x="25" y="0"/>
                      </a:lnTo>
                      <a:lnTo>
                        <a:pt x="28" y="0"/>
                      </a:lnTo>
                      <a:lnTo>
                        <a:pt x="30" y="2"/>
                      </a:lnTo>
                      <a:lnTo>
                        <a:pt x="33" y="5"/>
                      </a:lnTo>
                      <a:lnTo>
                        <a:pt x="35" y="8"/>
                      </a:lnTo>
                      <a:lnTo>
                        <a:pt x="37" y="12"/>
                      </a:lnTo>
                      <a:lnTo>
                        <a:pt x="39" y="17"/>
                      </a:lnTo>
                      <a:lnTo>
                        <a:pt x="40" y="21"/>
                      </a:lnTo>
                      <a:lnTo>
                        <a:pt x="41" y="25"/>
                      </a:lnTo>
                      <a:lnTo>
                        <a:pt x="41" y="28"/>
                      </a:lnTo>
                      <a:lnTo>
                        <a:pt x="42" y="24"/>
                      </a:lnTo>
                      <a:lnTo>
                        <a:pt x="43" y="21"/>
                      </a:lnTo>
                      <a:lnTo>
                        <a:pt x="44" y="17"/>
                      </a:lnTo>
                      <a:lnTo>
                        <a:pt x="47" y="14"/>
                      </a:lnTo>
                      <a:lnTo>
                        <a:pt x="49" y="12"/>
                      </a:lnTo>
                      <a:lnTo>
                        <a:pt x="52" y="10"/>
                      </a:lnTo>
                      <a:lnTo>
                        <a:pt x="55" y="10"/>
                      </a:lnTo>
                      <a:lnTo>
                        <a:pt x="57" y="9"/>
                      </a:lnTo>
                      <a:lnTo>
                        <a:pt x="59" y="9"/>
                      </a:lnTo>
                      <a:lnTo>
                        <a:pt x="63" y="10"/>
                      </a:lnTo>
                      <a:lnTo>
                        <a:pt x="66" y="13"/>
                      </a:lnTo>
                      <a:lnTo>
                        <a:pt x="63" y="14"/>
                      </a:lnTo>
                      <a:lnTo>
                        <a:pt x="61" y="15"/>
                      </a:lnTo>
                      <a:lnTo>
                        <a:pt x="60" y="17"/>
                      </a:lnTo>
                      <a:lnTo>
                        <a:pt x="58" y="20"/>
                      </a:lnTo>
                      <a:lnTo>
                        <a:pt x="57" y="24"/>
                      </a:lnTo>
                      <a:lnTo>
                        <a:pt x="56" y="27"/>
                      </a:lnTo>
                      <a:lnTo>
                        <a:pt x="58" y="31"/>
                      </a:lnTo>
                      <a:lnTo>
                        <a:pt x="59" y="34"/>
                      </a:lnTo>
                      <a:lnTo>
                        <a:pt x="62" y="35"/>
                      </a:lnTo>
                      <a:lnTo>
                        <a:pt x="65" y="37"/>
                      </a:lnTo>
                      <a:lnTo>
                        <a:pt x="68" y="38"/>
                      </a:lnTo>
                      <a:lnTo>
                        <a:pt x="70" y="38"/>
                      </a:lnTo>
                      <a:lnTo>
                        <a:pt x="73" y="38"/>
                      </a:lnTo>
                      <a:lnTo>
                        <a:pt x="76" y="38"/>
                      </a:lnTo>
                      <a:lnTo>
                        <a:pt x="77" y="35"/>
                      </a:lnTo>
                      <a:lnTo>
                        <a:pt x="78" y="31"/>
                      </a:lnTo>
                      <a:lnTo>
                        <a:pt x="77" y="30"/>
                      </a:lnTo>
                      <a:lnTo>
                        <a:pt x="77" y="28"/>
                      </a:lnTo>
                      <a:lnTo>
                        <a:pt x="75" y="26"/>
                      </a:lnTo>
                      <a:lnTo>
                        <a:pt x="77" y="27"/>
                      </a:lnTo>
                      <a:lnTo>
                        <a:pt x="80" y="27"/>
                      </a:lnTo>
                      <a:lnTo>
                        <a:pt x="81" y="29"/>
                      </a:lnTo>
                      <a:lnTo>
                        <a:pt x="84" y="31"/>
                      </a:lnTo>
                      <a:lnTo>
                        <a:pt x="85" y="32"/>
                      </a:lnTo>
                      <a:lnTo>
                        <a:pt x="87" y="36"/>
                      </a:lnTo>
                      <a:lnTo>
                        <a:pt x="88" y="40"/>
                      </a:lnTo>
                      <a:lnTo>
                        <a:pt x="90" y="43"/>
                      </a:lnTo>
                      <a:lnTo>
                        <a:pt x="91" y="48"/>
                      </a:lnTo>
                      <a:lnTo>
                        <a:pt x="92" y="54"/>
                      </a:lnTo>
                      <a:lnTo>
                        <a:pt x="91" y="58"/>
                      </a:lnTo>
                      <a:lnTo>
                        <a:pt x="91" y="60"/>
                      </a:lnTo>
                      <a:lnTo>
                        <a:pt x="90" y="62"/>
                      </a:lnTo>
                      <a:lnTo>
                        <a:pt x="87" y="64"/>
                      </a:lnTo>
                      <a:lnTo>
                        <a:pt x="86" y="68"/>
                      </a:lnTo>
                      <a:lnTo>
                        <a:pt x="84" y="71"/>
                      </a:lnTo>
                      <a:lnTo>
                        <a:pt x="82" y="73"/>
                      </a:lnTo>
                      <a:lnTo>
                        <a:pt x="82" y="77"/>
                      </a:lnTo>
                      <a:lnTo>
                        <a:pt x="81" y="78"/>
                      </a:lnTo>
                      <a:lnTo>
                        <a:pt x="80" y="81"/>
                      </a:lnTo>
                      <a:lnTo>
                        <a:pt x="80" y="86"/>
                      </a:lnTo>
                      <a:lnTo>
                        <a:pt x="80" y="89"/>
                      </a:lnTo>
                      <a:lnTo>
                        <a:pt x="81" y="93"/>
                      </a:lnTo>
                      <a:lnTo>
                        <a:pt x="82" y="98"/>
                      </a:lnTo>
                      <a:lnTo>
                        <a:pt x="82" y="102"/>
                      </a:lnTo>
                      <a:lnTo>
                        <a:pt x="82" y="106"/>
                      </a:lnTo>
                      <a:lnTo>
                        <a:pt x="81" y="108"/>
                      </a:lnTo>
                      <a:lnTo>
                        <a:pt x="79" y="112"/>
                      </a:lnTo>
                      <a:lnTo>
                        <a:pt x="78" y="113"/>
                      </a:lnTo>
                      <a:lnTo>
                        <a:pt x="76" y="117"/>
                      </a:lnTo>
                      <a:lnTo>
                        <a:pt x="72" y="119"/>
                      </a:lnTo>
                      <a:lnTo>
                        <a:pt x="70" y="120"/>
                      </a:lnTo>
                      <a:lnTo>
                        <a:pt x="65" y="123"/>
                      </a:lnTo>
                      <a:lnTo>
                        <a:pt x="63" y="125"/>
                      </a:lnTo>
                      <a:lnTo>
                        <a:pt x="59" y="127"/>
                      </a:lnTo>
                      <a:lnTo>
                        <a:pt x="52" y="129"/>
                      </a:lnTo>
                      <a:lnTo>
                        <a:pt x="47" y="131"/>
                      </a:lnTo>
                      <a:lnTo>
                        <a:pt x="41" y="131"/>
                      </a:lnTo>
                      <a:lnTo>
                        <a:pt x="36" y="131"/>
                      </a:lnTo>
                      <a:lnTo>
                        <a:pt x="31" y="129"/>
                      </a:lnTo>
                      <a:lnTo>
                        <a:pt x="28" y="129"/>
                      </a:lnTo>
                      <a:lnTo>
                        <a:pt x="27" y="127"/>
                      </a:lnTo>
                      <a:lnTo>
                        <a:pt x="23" y="124"/>
                      </a:lnTo>
                      <a:lnTo>
                        <a:pt x="21" y="121"/>
                      </a:lnTo>
                      <a:lnTo>
                        <a:pt x="18" y="115"/>
                      </a:lnTo>
                      <a:lnTo>
                        <a:pt x="16" y="110"/>
                      </a:lnTo>
                    </a:path>
                  </a:pathLst>
                </a:custGeom>
                <a:solidFill>
                  <a:srgbClr val="FF0000"/>
                </a:solidFill>
                <a:ln w="9525" cap="rnd">
                  <a:noFill/>
                  <a:round/>
                  <a:headEnd/>
                  <a:tailEnd/>
                </a:ln>
              </p:spPr>
              <p:txBody>
                <a:bodyPr/>
                <a:lstStyle/>
                <a:p>
                  <a:endParaRPr lang="de-DE"/>
                </a:p>
              </p:txBody>
            </p:sp>
            <p:sp>
              <p:nvSpPr>
                <p:cNvPr id="50247" name="Freeform 49"/>
                <p:cNvSpPr>
                  <a:spLocks/>
                </p:cNvSpPr>
                <p:nvPr/>
              </p:nvSpPr>
              <p:spPr bwMode="auto">
                <a:xfrm>
                  <a:off x="2436" y="2711"/>
                  <a:ext cx="52" cy="77"/>
                </a:xfrm>
                <a:custGeom>
                  <a:avLst/>
                  <a:gdLst>
                    <a:gd name="T0" fmla="*/ 4 w 52"/>
                    <a:gd name="T1" fmla="*/ 54 h 77"/>
                    <a:gd name="T2" fmla="*/ 1 w 52"/>
                    <a:gd name="T3" fmla="*/ 45 h 77"/>
                    <a:gd name="T4" fmla="*/ 0 w 52"/>
                    <a:gd name="T5" fmla="*/ 36 h 77"/>
                    <a:gd name="T6" fmla="*/ 0 w 52"/>
                    <a:gd name="T7" fmla="*/ 30 h 77"/>
                    <a:gd name="T8" fmla="*/ 4 w 52"/>
                    <a:gd name="T9" fmla="*/ 22 h 77"/>
                    <a:gd name="T10" fmla="*/ 7 w 52"/>
                    <a:gd name="T11" fmla="*/ 17 h 77"/>
                    <a:gd name="T12" fmla="*/ 8 w 52"/>
                    <a:gd name="T13" fmla="*/ 14 h 77"/>
                    <a:gd name="T14" fmla="*/ 8 w 52"/>
                    <a:gd name="T15" fmla="*/ 9 h 77"/>
                    <a:gd name="T16" fmla="*/ 8 w 52"/>
                    <a:gd name="T17" fmla="*/ 6 h 77"/>
                    <a:gd name="T18" fmla="*/ 11 w 52"/>
                    <a:gd name="T19" fmla="*/ 10 h 77"/>
                    <a:gd name="T20" fmla="*/ 13 w 52"/>
                    <a:gd name="T21" fmla="*/ 13 h 77"/>
                    <a:gd name="T22" fmla="*/ 16 w 52"/>
                    <a:gd name="T23" fmla="*/ 11 h 77"/>
                    <a:gd name="T24" fmla="*/ 15 w 52"/>
                    <a:gd name="T25" fmla="*/ 4 h 77"/>
                    <a:gd name="T26" fmla="*/ 14 w 52"/>
                    <a:gd name="T27" fmla="*/ 0 h 77"/>
                    <a:gd name="T28" fmla="*/ 18 w 52"/>
                    <a:gd name="T29" fmla="*/ 4 h 77"/>
                    <a:gd name="T30" fmla="*/ 22 w 52"/>
                    <a:gd name="T31" fmla="*/ 9 h 77"/>
                    <a:gd name="T32" fmla="*/ 22 w 52"/>
                    <a:gd name="T33" fmla="*/ 16 h 77"/>
                    <a:gd name="T34" fmla="*/ 24 w 52"/>
                    <a:gd name="T35" fmla="*/ 10 h 77"/>
                    <a:gd name="T36" fmla="*/ 28 w 52"/>
                    <a:gd name="T37" fmla="*/ 7 h 77"/>
                    <a:gd name="T38" fmla="*/ 33 w 52"/>
                    <a:gd name="T39" fmla="*/ 6 h 77"/>
                    <a:gd name="T40" fmla="*/ 35 w 52"/>
                    <a:gd name="T41" fmla="*/ 9 h 77"/>
                    <a:gd name="T42" fmla="*/ 32 w 52"/>
                    <a:gd name="T43" fmla="*/ 12 h 77"/>
                    <a:gd name="T44" fmla="*/ 32 w 52"/>
                    <a:gd name="T45" fmla="*/ 19 h 77"/>
                    <a:gd name="T46" fmla="*/ 36 w 52"/>
                    <a:gd name="T47" fmla="*/ 23 h 77"/>
                    <a:gd name="T48" fmla="*/ 41 w 52"/>
                    <a:gd name="T49" fmla="*/ 22 h 77"/>
                    <a:gd name="T50" fmla="*/ 43 w 52"/>
                    <a:gd name="T51" fmla="*/ 20 h 77"/>
                    <a:gd name="T52" fmla="*/ 42 w 52"/>
                    <a:gd name="T53" fmla="*/ 16 h 77"/>
                    <a:gd name="T54" fmla="*/ 44 w 52"/>
                    <a:gd name="T55" fmla="*/ 16 h 77"/>
                    <a:gd name="T56" fmla="*/ 48 w 52"/>
                    <a:gd name="T57" fmla="*/ 20 h 77"/>
                    <a:gd name="T58" fmla="*/ 51 w 52"/>
                    <a:gd name="T59" fmla="*/ 26 h 77"/>
                    <a:gd name="T60" fmla="*/ 50 w 52"/>
                    <a:gd name="T61" fmla="*/ 34 h 77"/>
                    <a:gd name="T62" fmla="*/ 49 w 52"/>
                    <a:gd name="T63" fmla="*/ 38 h 77"/>
                    <a:gd name="T64" fmla="*/ 46 w 52"/>
                    <a:gd name="T65" fmla="*/ 43 h 77"/>
                    <a:gd name="T66" fmla="*/ 44 w 52"/>
                    <a:gd name="T67" fmla="*/ 48 h 77"/>
                    <a:gd name="T68" fmla="*/ 44 w 52"/>
                    <a:gd name="T69" fmla="*/ 54 h 77"/>
                    <a:gd name="T70" fmla="*/ 45 w 52"/>
                    <a:gd name="T71" fmla="*/ 61 h 77"/>
                    <a:gd name="T72" fmla="*/ 44 w 52"/>
                    <a:gd name="T73" fmla="*/ 65 h 77"/>
                    <a:gd name="T74" fmla="*/ 38 w 52"/>
                    <a:gd name="T75" fmla="*/ 68 h 77"/>
                    <a:gd name="T76" fmla="*/ 32 w 52"/>
                    <a:gd name="T77" fmla="*/ 73 h 77"/>
                    <a:gd name="T78" fmla="*/ 22 w 52"/>
                    <a:gd name="T79" fmla="*/ 74 h 77"/>
                    <a:gd name="T80" fmla="*/ 16 w 52"/>
                    <a:gd name="T81" fmla="*/ 74 h 77"/>
                    <a:gd name="T82" fmla="*/ 11 w 52"/>
                    <a:gd name="T83" fmla="*/ 70 h 7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2"/>
                    <a:gd name="T127" fmla="*/ 0 h 77"/>
                    <a:gd name="T128" fmla="*/ 52 w 52"/>
                    <a:gd name="T129" fmla="*/ 77 h 7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2" h="77">
                      <a:moveTo>
                        <a:pt x="8" y="64"/>
                      </a:moveTo>
                      <a:lnTo>
                        <a:pt x="7" y="59"/>
                      </a:lnTo>
                      <a:lnTo>
                        <a:pt x="4" y="54"/>
                      </a:lnTo>
                      <a:lnTo>
                        <a:pt x="3" y="52"/>
                      </a:lnTo>
                      <a:lnTo>
                        <a:pt x="2" y="48"/>
                      </a:lnTo>
                      <a:lnTo>
                        <a:pt x="1" y="45"/>
                      </a:lnTo>
                      <a:lnTo>
                        <a:pt x="0" y="42"/>
                      </a:lnTo>
                      <a:lnTo>
                        <a:pt x="0" y="39"/>
                      </a:lnTo>
                      <a:lnTo>
                        <a:pt x="0" y="36"/>
                      </a:lnTo>
                      <a:lnTo>
                        <a:pt x="0" y="35"/>
                      </a:lnTo>
                      <a:lnTo>
                        <a:pt x="0" y="32"/>
                      </a:lnTo>
                      <a:lnTo>
                        <a:pt x="0" y="30"/>
                      </a:lnTo>
                      <a:lnTo>
                        <a:pt x="2" y="28"/>
                      </a:lnTo>
                      <a:lnTo>
                        <a:pt x="3" y="24"/>
                      </a:lnTo>
                      <a:lnTo>
                        <a:pt x="4" y="22"/>
                      </a:lnTo>
                      <a:lnTo>
                        <a:pt x="6" y="21"/>
                      </a:lnTo>
                      <a:lnTo>
                        <a:pt x="6" y="19"/>
                      </a:lnTo>
                      <a:lnTo>
                        <a:pt x="7" y="17"/>
                      </a:lnTo>
                      <a:lnTo>
                        <a:pt x="8" y="16"/>
                      </a:lnTo>
                      <a:lnTo>
                        <a:pt x="8" y="14"/>
                      </a:lnTo>
                      <a:lnTo>
                        <a:pt x="8" y="12"/>
                      </a:lnTo>
                      <a:lnTo>
                        <a:pt x="8" y="10"/>
                      </a:lnTo>
                      <a:lnTo>
                        <a:pt x="8" y="9"/>
                      </a:lnTo>
                      <a:lnTo>
                        <a:pt x="7" y="7"/>
                      </a:lnTo>
                      <a:lnTo>
                        <a:pt x="6" y="5"/>
                      </a:lnTo>
                      <a:lnTo>
                        <a:pt x="8" y="6"/>
                      </a:lnTo>
                      <a:lnTo>
                        <a:pt x="9" y="7"/>
                      </a:lnTo>
                      <a:lnTo>
                        <a:pt x="11" y="9"/>
                      </a:lnTo>
                      <a:lnTo>
                        <a:pt x="11" y="10"/>
                      </a:lnTo>
                      <a:lnTo>
                        <a:pt x="12" y="12"/>
                      </a:lnTo>
                      <a:lnTo>
                        <a:pt x="12" y="14"/>
                      </a:lnTo>
                      <a:lnTo>
                        <a:pt x="13" y="13"/>
                      </a:lnTo>
                      <a:lnTo>
                        <a:pt x="14" y="12"/>
                      </a:lnTo>
                      <a:lnTo>
                        <a:pt x="15" y="12"/>
                      </a:lnTo>
                      <a:lnTo>
                        <a:pt x="16" y="11"/>
                      </a:lnTo>
                      <a:lnTo>
                        <a:pt x="16" y="8"/>
                      </a:lnTo>
                      <a:lnTo>
                        <a:pt x="16" y="7"/>
                      </a:lnTo>
                      <a:lnTo>
                        <a:pt x="15" y="4"/>
                      </a:lnTo>
                      <a:lnTo>
                        <a:pt x="14" y="3"/>
                      </a:lnTo>
                      <a:lnTo>
                        <a:pt x="12" y="1"/>
                      </a:lnTo>
                      <a:lnTo>
                        <a:pt x="14" y="0"/>
                      </a:lnTo>
                      <a:lnTo>
                        <a:pt x="15" y="1"/>
                      </a:lnTo>
                      <a:lnTo>
                        <a:pt x="17" y="2"/>
                      </a:lnTo>
                      <a:lnTo>
                        <a:pt x="18" y="4"/>
                      </a:lnTo>
                      <a:lnTo>
                        <a:pt x="19" y="6"/>
                      </a:lnTo>
                      <a:lnTo>
                        <a:pt x="21" y="7"/>
                      </a:lnTo>
                      <a:lnTo>
                        <a:pt x="22" y="9"/>
                      </a:lnTo>
                      <a:lnTo>
                        <a:pt x="23" y="12"/>
                      </a:lnTo>
                      <a:lnTo>
                        <a:pt x="22" y="14"/>
                      </a:lnTo>
                      <a:lnTo>
                        <a:pt x="22" y="16"/>
                      </a:lnTo>
                      <a:lnTo>
                        <a:pt x="23" y="14"/>
                      </a:lnTo>
                      <a:lnTo>
                        <a:pt x="24" y="12"/>
                      </a:lnTo>
                      <a:lnTo>
                        <a:pt x="24" y="10"/>
                      </a:lnTo>
                      <a:lnTo>
                        <a:pt x="25" y="9"/>
                      </a:lnTo>
                      <a:lnTo>
                        <a:pt x="26" y="7"/>
                      </a:lnTo>
                      <a:lnTo>
                        <a:pt x="28" y="7"/>
                      </a:lnTo>
                      <a:lnTo>
                        <a:pt x="30" y="6"/>
                      </a:lnTo>
                      <a:lnTo>
                        <a:pt x="31" y="6"/>
                      </a:lnTo>
                      <a:lnTo>
                        <a:pt x="33" y="6"/>
                      </a:lnTo>
                      <a:lnTo>
                        <a:pt x="34" y="6"/>
                      </a:lnTo>
                      <a:lnTo>
                        <a:pt x="37" y="8"/>
                      </a:lnTo>
                      <a:lnTo>
                        <a:pt x="35" y="9"/>
                      </a:lnTo>
                      <a:lnTo>
                        <a:pt x="34" y="10"/>
                      </a:lnTo>
                      <a:lnTo>
                        <a:pt x="33" y="10"/>
                      </a:lnTo>
                      <a:lnTo>
                        <a:pt x="32" y="12"/>
                      </a:lnTo>
                      <a:lnTo>
                        <a:pt x="32" y="14"/>
                      </a:lnTo>
                      <a:lnTo>
                        <a:pt x="32" y="16"/>
                      </a:lnTo>
                      <a:lnTo>
                        <a:pt x="32" y="19"/>
                      </a:lnTo>
                      <a:lnTo>
                        <a:pt x="34" y="21"/>
                      </a:lnTo>
                      <a:lnTo>
                        <a:pt x="36" y="23"/>
                      </a:lnTo>
                      <a:lnTo>
                        <a:pt x="38" y="22"/>
                      </a:lnTo>
                      <a:lnTo>
                        <a:pt x="40" y="23"/>
                      </a:lnTo>
                      <a:lnTo>
                        <a:pt x="41" y="22"/>
                      </a:lnTo>
                      <a:lnTo>
                        <a:pt x="42" y="23"/>
                      </a:lnTo>
                      <a:lnTo>
                        <a:pt x="43" y="21"/>
                      </a:lnTo>
                      <a:lnTo>
                        <a:pt x="43" y="20"/>
                      </a:lnTo>
                      <a:lnTo>
                        <a:pt x="43" y="19"/>
                      </a:lnTo>
                      <a:lnTo>
                        <a:pt x="42" y="17"/>
                      </a:lnTo>
                      <a:lnTo>
                        <a:pt x="42" y="16"/>
                      </a:lnTo>
                      <a:lnTo>
                        <a:pt x="42" y="15"/>
                      </a:lnTo>
                      <a:lnTo>
                        <a:pt x="44" y="16"/>
                      </a:lnTo>
                      <a:lnTo>
                        <a:pt x="46" y="19"/>
                      </a:lnTo>
                      <a:lnTo>
                        <a:pt x="48" y="20"/>
                      </a:lnTo>
                      <a:lnTo>
                        <a:pt x="48" y="22"/>
                      </a:lnTo>
                      <a:lnTo>
                        <a:pt x="50" y="23"/>
                      </a:lnTo>
                      <a:lnTo>
                        <a:pt x="51" y="26"/>
                      </a:lnTo>
                      <a:lnTo>
                        <a:pt x="51" y="29"/>
                      </a:lnTo>
                      <a:lnTo>
                        <a:pt x="51" y="32"/>
                      </a:lnTo>
                      <a:lnTo>
                        <a:pt x="50" y="34"/>
                      </a:lnTo>
                      <a:lnTo>
                        <a:pt x="50" y="35"/>
                      </a:lnTo>
                      <a:lnTo>
                        <a:pt x="50" y="36"/>
                      </a:lnTo>
                      <a:lnTo>
                        <a:pt x="49" y="38"/>
                      </a:lnTo>
                      <a:lnTo>
                        <a:pt x="49" y="40"/>
                      </a:lnTo>
                      <a:lnTo>
                        <a:pt x="47" y="41"/>
                      </a:lnTo>
                      <a:lnTo>
                        <a:pt x="46" y="43"/>
                      </a:lnTo>
                      <a:lnTo>
                        <a:pt x="45" y="44"/>
                      </a:lnTo>
                      <a:lnTo>
                        <a:pt x="45" y="45"/>
                      </a:lnTo>
                      <a:lnTo>
                        <a:pt x="44" y="48"/>
                      </a:lnTo>
                      <a:lnTo>
                        <a:pt x="44" y="50"/>
                      </a:lnTo>
                      <a:lnTo>
                        <a:pt x="44" y="51"/>
                      </a:lnTo>
                      <a:lnTo>
                        <a:pt x="44" y="54"/>
                      </a:lnTo>
                      <a:lnTo>
                        <a:pt x="45" y="58"/>
                      </a:lnTo>
                      <a:lnTo>
                        <a:pt x="46" y="59"/>
                      </a:lnTo>
                      <a:lnTo>
                        <a:pt x="45" y="61"/>
                      </a:lnTo>
                      <a:lnTo>
                        <a:pt x="45" y="62"/>
                      </a:lnTo>
                      <a:lnTo>
                        <a:pt x="44" y="64"/>
                      </a:lnTo>
                      <a:lnTo>
                        <a:pt x="44" y="65"/>
                      </a:lnTo>
                      <a:lnTo>
                        <a:pt x="42" y="67"/>
                      </a:lnTo>
                      <a:lnTo>
                        <a:pt x="41" y="67"/>
                      </a:lnTo>
                      <a:lnTo>
                        <a:pt x="38" y="68"/>
                      </a:lnTo>
                      <a:lnTo>
                        <a:pt x="36" y="71"/>
                      </a:lnTo>
                      <a:lnTo>
                        <a:pt x="34" y="72"/>
                      </a:lnTo>
                      <a:lnTo>
                        <a:pt x="32" y="73"/>
                      </a:lnTo>
                      <a:lnTo>
                        <a:pt x="29" y="74"/>
                      </a:lnTo>
                      <a:lnTo>
                        <a:pt x="25" y="74"/>
                      </a:lnTo>
                      <a:lnTo>
                        <a:pt x="22" y="74"/>
                      </a:lnTo>
                      <a:lnTo>
                        <a:pt x="20" y="76"/>
                      </a:lnTo>
                      <a:lnTo>
                        <a:pt x="17" y="74"/>
                      </a:lnTo>
                      <a:lnTo>
                        <a:pt x="16" y="74"/>
                      </a:lnTo>
                      <a:lnTo>
                        <a:pt x="15" y="73"/>
                      </a:lnTo>
                      <a:lnTo>
                        <a:pt x="13" y="71"/>
                      </a:lnTo>
                      <a:lnTo>
                        <a:pt x="11" y="70"/>
                      </a:lnTo>
                      <a:lnTo>
                        <a:pt x="9" y="66"/>
                      </a:lnTo>
                      <a:lnTo>
                        <a:pt x="8" y="64"/>
                      </a:lnTo>
                    </a:path>
                  </a:pathLst>
                </a:custGeom>
                <a:solidFill>
                  <a:srgbClr val="FF8000"/>
                </a:solidFill>
                <a:ln w="9525" cap="rnd">
                  <a:noFill/>
                  <a:round/>
                  <a:headEnd/>
                  <a:tailEnd/>
                </a:ln>
              </p:spPr>
              <p:txBody>
                <a:bodyPr/>
                <a:lstStyle/>
                <a:p>
                  <a:endParaRPr lang="de-DE"/>
                </a:p>
              </p:txBody>
            </p:sp>
            <p:sp>
              <p:nvSpPr>
                <p:cNvPr id="50248" name="Freeform 50"/>
                <p:cNvSpPr>
                  <a:spLocks/>
                </p:cNvSpPr>
                <p:nvPr/>
              </p:nvSpPr>
              <p:spPr bwMode="auto">
                <a:xfrm>
                  <a:off x="2451" y="2733"/>
                  <a:ext cx="45" cy="79"/>
                </a:xfrm>
                <a:custGeom>
                  <a:avLst/>
                  <a:gdLst>
                    <a:gd name="T0" fmla="*/ 3 w 45"/>
                    <a:gd name="T1" fmla="*/ 57 h 79"/>
                    <a:gd name="T2" fmla="*/ 1 w 45"/>
                    <a:gd name="T3" fmla="*/ 44 h 79"/>
                    <a:gd name="T4" fmla="*/ 0 w 45"/>
                    <a:gd name="T5" fmla="*/ 36 h 79"/>
                    <a:gd name="T6" fmla="*/ 0 w 45"/>
                    <a:gd name="T7" fmla="*/ 30 h 79"/>
                    <a:gd name="T8" fmla="*/ 2 w 45"/>
                    <a:gd name="T9" fmla="*/ 23 h 79"/>
                    <a:gd name="T10" fmla="*/ 4 w 45"/>
                    <a:gd name="T11" fmla="*/ 19 h 79"/>
                    <a:gd name="T12" fmla="*/ 6 w 45"/>
                    <a:gd name="T13" fmla="*/ 14 h 79"/>
                    <a:gd name="T14" fmla="*/ 6 w 45"/>
                    <a:gd name="T15" fmla="*/ 9 h 79"/>
                    <a:gd name="T16" fmla="*/ 6 w 45"/>
                    <a:gd name="T17" fmla="*/ 6 h 79"/>
                    <a:gd name="T18" fmla="*/ 9 w 45"/>
                    <a:gd name="T19" fmla="*/ 11 h 79"/>
                    <a:gd name="T20" fmla="*/ 11 w 45"/>
                    <a:gd name="T21" fmla="*/ 12 h 79"/>
                    <a:gd name="T22" fmla="*/ 12 w 45"/>
                    <a:gd name="T23" fmla="*/ 9 h 79"/>
                    <a:gd name="T24" fmla="*/ 12 w 45"/>
                    <a:gd name="T25" fmla="*/ 3 h 79"/>
                    <a:gd name="T26" fmla="*/ 11 w 45"/>
                    <a:gd name="T27" fmla="*/ 0 h 79"/>
                    <a:gd name="T28" fmla="*/ 15 w 45"/>
                    <a:gd name="T29" fmla="*/ 1 h 79"/>
                    <a:gd name="T30" fmla="*/ 18 w 45"/>
                    <a:gd name="T31" fmla="*/ 11 h 79"/>
                    <a:gd name="T32" fmla="*/ 18 w 45"/>
                    <a:gd name="T33" fmla="*/ 17 h 79"/>
                    <a:gd name="T34" fmla="*/ 20 w 45"/>
                    <a:gd name="T35" fmla="*/ 11 h 79"/>
                    <a:gd name="T36" fmla="*/ 23 w 45"/>
                    <a:gd name="T37" fmla="*/ 6 h 79"/>
                    <a:gd name="T38" fmla="*/ 27 w 45"/>
                    <a:gd name="T39" fmla="*/ 6 h 79"/>
                    <a:gd name="T40" fmla="*/ 28 w 45"/>
                    <a:gd name="T41" fmla="*/ 11 h 79"/>
                    <a:gd name="T42" fmla="*/ 27 w 45"/>
                    <a:gd name="T43" fmla="*/ 12 h 79"/>
                    <a:gd name="T44" fmla="*/ 26 w 45"/>
                    <a:gd name="T45" fmla="*/ 20 h 79"/>
                    <a:gd name="T46" fmla="*/ 30 w 45"/>
                    <a:gd name="T47" fmla="*/ 23 h 79"/>
                    <a:gd name="T48" fmla="*/ 33 w 45"/>
                    <a:gd name="T49" fmla="*/ 22 h 79"/>
                    <a:gd name="T50" fmla="*/ 35 w 45"/>
                    <a:gd name="T51" fmla="*/ 20 h 79"/>
                    <a:gd name="T52" fmla="*/ 35 w 45"/>
                    <a:gd name="T53" fmla="*/ 15 h 79"/>
                    <a:gd name="T54" fmla="*/ 35 w 45"/>
                    <a:gd name="T55" fmla="*/ 17 h 79"/>
                    <a:gd name="T56" fmla="*/ 39 w 45"/>
                    <a:gd name="T57" fmla="*/ 19 h 79"/>
                    <a:gd name="T58" fmla="*/ 42 w 45"/>
                    <a:gd name="T59" fmla="*/ 27 h 79"/>
                    <a:gd name="T60" fmla="*/ 42 w 45"/>
                    <a:gd name="T61" fmla="*/ 35 h 79"/>
                    <a:gd name="T62" fmla="*/ 41 w 45"/>
                    <a:gd name="T63" fmla="*/ 39 h 79"/>
                    <a:gd name="T64" fmla="*/ 39 w 45"/>
                    <a:gd name="T65" fmla="*/ 42 h 79"/>
                    <a:gd name="T66" fmla="*/ 37 w 45"/>
                    <a:gd name="T67" fmla="*/ 47 h 79"/>
                    <a:gd name="T68" fmla="*/ 37 w 45"/>
                    <a:gd name="T69" fmla="*/ 55 h 79"/>
                    <a:gd name="T70" fmla="*/ 39 w 45"/>
                    <a:gd name="T71" fmla="*/ 63 h 79"/>
                    <a:gd name="T72" fmla="*/ 37 w 45"/>
                    <a:gd name="T73" fmla="*/ 66 h 79"/>
                    <a:gd name="T74" fmla="*/ 33 w 45"/>
                    <a:gd name="T75" fmla="*/ 70 h 79"/>
                    <a:gd name="T76" fmla="*/ 27 w 45"/>
                    <a:gd name="T77" fmla="*/ 74 h 79"/>
                    <a:gd name="T78" fmla="*/ 18 w 45"/>
                    <a:gd name="T79" fmla="*/ 78 h 79"/>
                    <a:gd name="T80" fmla="*/ 13 w 45"/>
                    <a:gd name="T81" fmla="*/ 74 h 79"/>
                    <a:gd name="T82" fmla="*/ 10 w 45"/>
                    <a:gd name="T83" fmla="*/ 73 h 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79"/>
                    <a:gd name="T128" fmla="*/ 45 w 45"/>
                    <a:gd name="T129" fmla="*/ 79 h 7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79">
                      <a:moveTo>
                        <a:pt x="8" y="65"/>
                      </a:moveTo>
                      <a:lnTo>
                        <a:pt x="5" y="62"/>
                      </a:lnTo>
                      <a:lnTo>
                        <a:pt x="3" y="57"/>
                      </a:lnTo>
                      <a:lnTo>
                        <a:pt x="2" y="52"/>
                      </a:lnTo>
                      <a:lnTo>
                        <a:pt x="1" y="47"/>
                      </a:lnTo>
                      <a:lnTo>
                        <a:pt x="1" y="44"/>
                      </a:lnTo>
                      <a:lnTo>
                        <a:pt x="0" y="41"/>
                      </a:lnTo>
                      <a:lnTo>
                        <a:pt x="0" y="39"/>
                      </a:lnTo>
                      <a:lnTo>
                        <a:pt x="0" y="36"/>
                      </a:lnTo>
                      <a:lnTo>
                        <a:pt x="0" y="35"/>
                      </a:lnTo>
                      <a:lnTo>
                        <a:pt x="0" y="33"/>
                      </a:lnTo>
                      <a:lnTo>
                        <a:pt x="0" y="30"/>
                      </a:lnTo>
                      <a:lnTo>
                        <a:pt x="1" y="27"/>
                      </a:lnTo>
                      <a:lnTo>
                        <a:pt x="2" y="25"/>
                      </a:lnTo>
                      <a:lnTo>
                        <a:pt x="2" y="23"/>
                      </a:lnTo>
                      <a:lnTo>
                        <a:pt x="3" y="22"/>
                      </a:lnTo>
                      <a:lnTo>
                        <a:pt x="4" y="20"/>
                      </a:lnTo>
                      <a:lnTo>
                        <a:pt x="4" y="19"/>
                      </a:lnTo>
                      <a:lnTo>
                        <a:pt x="6" y="17"/>
                      </a:lnTo>
                      <a:lnTo>
                        <a:pt x="6" y="15"/>
                      </a:lnTo>
                      <a:lnTo>
                        <a:pt x="6" y="14"/>
                      </a:lnTo>
                      <a:lnTo>
                        <a:pt x="6" y="12"/>
                      </a:lnTo>
                      <a:lnTo>
                        <a:pt x="6" y="11"/>
                      </a:lnTo>
                      <a:lnTo>
                        <a:pt x="6" y="9"/>
                      </a:lnTo>
                      <a:lnTo>
                        <a:pt x="5" y="7"/>
                      </a:lnTo>
                      <a:lnTo>
                        <a:pt x="5" y="4"/>
                      </a:lnTo>
                      <a:lnTo>
                        <a:pt x="6" y="6"/>
                      </a:lnTo>
                      <a:lnTo>
                        <a:pt x="8" y="6"/>
                      </a:lnTo>
                      <a:lnTo>
                        <a:pt x="9" y="9"/>
                      </a:lnTo>
                      <a:lnTo>
                        <a:pt x="9" y="11"/>
                      </a:lnTo>
                      <a:lnTo>
                        <a:pt x="9" y="12"/>
                      </a:lnTo>
                      <a:lnTo>
                        <a:pt x="10" y="12"/>
                      </a:lnTo>
                      <a:lnTo>
                        <a:pt x="11" y="12"/>
                      </a:lnTo>
                      <a:lnTo>
                        <a:pt x="12" y="12"/>
                      </a:lnTo>
                      <a:lnTo>
                        <a:pt x="11" y="11"/>
                      </a:lnTo>
                      <a:lnTo>
                        <a:pt x="12" y="9"/>
                      </a:lnTo>
                      <a:lnTo>
                        <a:pt x="13" y="7"/>
                      </a:lnTo>
                      <a:lnTo>
                        <a:pt x="13" y="6"/>
                      </a:lnTo>
                      <a:lnTo>
                        <a:pt x="12" y="3"/>
                      </a:lnTo>
                      <a:lnTo>
                        <a:pt x="12" y="1"/>
                      </a:lnTo>
                      <a:lnTo>
                        <a:pt x="10" y="1"/>
                      </a:lnTo>
                      <a:lnTo>
                        <a:pt x="11" y="0"/>
                      </a:lnTo>
                      <a:lnTo>
                        <a:pt x="12" y="0"/>
                      </a:lnTo>
                      <a:lnTo>
                        <a:pt x="13" y="1"/>
                      </a:lnTo>
                      <a:lnTo>
                        <a:pt x="15" y="1"/>
                      </a:lnTo>
                      <a:lnTo>
                        <a:pt x="16" y="4"/>
                      </a:lnTo>
                      <a:lnTo>
                        <a:pt x="17" y="7"/>
                      </a:lnTo>
                      <a:lnTo>
                        <a:pt x="18" y="11"/>
                      </a:lnTo>
                      <a:lnTo>
                        <a:pt x="18" y="12"/>
                      </a:lnTo>
                      <a:lnTo>
                        <a:pt x="18" y="15"/>
                      </a:lnTo>
                      <a:lnTo>
                        <a:pt x="18" y="17"/>
                      </a:lnTo>
                      <a:lnTo>
                        <a:pt x="19" y="15"/>
                      </a:lnTo>
                      <a:lnTo>
                        <a:pt x="19" y="11"/>
                      </a:lnTo>
                      <a:lnTo>
                        <a:pt x="20" y="11"/>
                      </a:lnTo>
                      <a:lnTo>
                        <a:pt x="22" y="9"/>
                      </a:lnTo>
                      <a:lnTo>
                        <a:pt x="23" y="9"/>
                      </a:lnTo>
                      <a:lnTo>
                        <a:pt x="23" y="6"/>
                      </a:lnTo>
                      <a:lnTo>
                        <a:pt x="25" y="6"/>
                      </a:lnTo>
                      <a:lnTo>
                        <a:pt x="26" y="6"/>
                      </a:lnTo>
                      <a:lnTo>
                        <a:pt x="27" y="6"/>
                      </a:lnTo>
                      <a:lnTo>
                        <a:pt x="28" y="7"/>
                      </a:lnTo>
                      <a:lnTo>
                        <a:pt x="31" y="9"/>
                      </a:lnTo>
                      <a:lnTo>
                        <a:pt x="28" y="11"/>
                      </a:lnTo>
                      <a:lnTo>
                        <a:pt x="27" y="11"/>
                      </a:lnTo>
                      <a:lnTo>
                        <a:pt x="27" y="12"/>
                      </a:lnTo>
                      <a:lnTo>
                        <a:pt x="26" y="15"/>
                      </a:lnTo>
                      <a:lnTo>
                        <a:pt x="25" y="17"/>
                      </a:lnTo>
                      <a:lnTo>
                        <a:pt x="26" y="20"/>
                      </a:lnTo>
                      <a:lnTo>
                        <a:pt x="26" y="22"/>
                      </a:lnTo>
                      <a:lnTo>
                        <a:pt x="28" y="22"/>
                      </a:lnTo>
                      <a:lnTo>
                        <a:pt x="30" y="23"/>
                      </a:lnTo>
                      <a:lnTo>
                        <a:pt x="31" y="25"/>
                      </a:lnTo>
                      <a:lnTo>
                        <a:pt x="32" y="22"/>
                      </a:lnTo>
                      <a:lnTo>
                        <a:pt x="33" y="22"/>
                      </a:lnTo>
                      <a:lnTo>
                        <a:pt x="34" y="23"/>
                      </a:lnTo>
                      <a:lnTo>
                        <a:pt x="35" y="20"/>
                      </a:lnTo>
                      <a:lnTo>
                        <a:pt x="37" y="19"/>
                      </a:lnTo>
                      <a:lnTo>
                        <a:pt x="35" y="17"/>
                      </a:lnTo>
                      <a:lnTo>
                        <a:pt x="35" y="15"/>
                      </a:lnTo>
                      <a:lnTo>
                        <a:pt x="35" y="17"/>
                      </a:lnTo>
                      <a:lnTo>
                        <a:pt x="38" y="19"/>
                      </a:lnTo>
                      <a:lnTo>
                        <a:pt x="39" y="17"/>
                      </a:lnTo>
                      <a:lnTo>
                        <a:pt x="39" y="19"/>
                      </a:lnTo>
                      <a:lnTo>
                        <a:pt x="40" y="22"/>
                      </a:lnTo>
                      <a:lnTo>
                        <a:pt x="41" y="23"/>
                      </a:lnTo>
                      <a:lnTo>
                        <a:pt x="42" y="27"/>
                      </a:lnTo>
                      <a:lnTo>
                        <a:pt x="42" y="30"/>
                      </a:lnTo>
                      <a:lnTo>
                        <a:pt x="44" y="33"/>
                      </a:lnTo>
                      <a:lnTo>
                        <a:pt x="42" y="35"/>
                      </a:lnTo>
                      <a:lnTo>
                        <a:pt x="42" y="36"/>
                      </a:lnTo>
                      <a:lnTo>
                        <a:pt x="41" y="39"/>
                      </a:lnTo>
                      <a:lnTo>
                        <a:pt x="40" y="41"/>
                      </a:lnTo>
                      <a:lnTo>
                        <a:pt x="39" y="41"/>
                      </a:lnTo>
                      <a:lnTo>
                        <a:pt x="39" y="42"/>
                      </a:lnTo>
                      <a:lnTo>
                        <a:pt x="38" y="46"/>
                      </a:lnTo>
                      <a:lnTo>
                        <a:pt x="37" y="47"/>
                      </a:lnTo>
                      <a:lnTo>
                        <a:pt x="37" y="50"/>
                      </a:lnTo>
                      <a:lnTo>
                        <a:pt x="38" y="52"/>
                      </a:lnTo>
                      <a:lnTo>
                        <a:pt x="37" y="55"/>
                      </a:lnTo>
                      <a:lnTo>
                        <a:pt x="39" y="58"/>
                      </a:lnTo>
                      <a:lnTo>
                        <a:pt x="39" y="60"/>
                      </a:lnTo>
                      <a:lnTo>
                        <a:pt x="39" y="63"/>
                      </a:lnTo>
                      <a:lnTo>
                        <a:pt x="38" y="65"/>
                      </a:lnTo>
                      <a:lnTo>
                        <a:pt x="37" y="66"/>
                      </a:lnTo>
                      <a:lnTo>
                        <a:pt x="37" y="68"/>
                      </a:lnTo>
                      <a:lnTo>
                        <a:pt x="34" y="70"/>
                      </a:lnTo>
                      <a:lnTo>
                        <a:pt x="33" y="70"/>
                      </a:lnTo>
                      <a:lnTo>
                        <a:pt x="31" y="73"/>
                      </a:lnTo>
                      <a:lnTo>
                        <a:pt x="30" y="73"/>
                      </a:lnTo>
                      <a:lnTo>
                        <a:pt x="27" y="74"/>
                      </a:lnTo>
                      <a:lnTo>
                        <a:pt x="24" y="76"/>
                      </a:lnTo>
                      <a:lnTo>
                        <a:pt x="22" y="78"/>
                      </a:lnTo>
                      <a:lnTo>
                        <a:pt x="18" y="78"/>
                      </a:lnTo>
                      <a:lnTo>
                        <a:pt x="17" y="76"/>
                      </a:lnTo>
                      <a:lnTo>
                        <a:pt x="15" y="76"/>
                      </a:lnTo>
                      <a:lnTo>
                        <a:pt x="13" y="74"/>
                      </a:lnTo>
                      <a:lnTo>
                        <a:pt x="11" y="73"/>
                      </a:lnTo>
                      <a:lnTo>
                        <a:pt x="11" y="71"/>
                      </a:lnTo>
                      <a:lnTo>
                        <a:pt x="10" y="73"/>
                      </a:lnTo>
                      <a:lnTo>
                        <a:pt x="9" y="68"/>
                      </a:lnTo>
                      <a:lnTo>
                        <a:pt x="8" y="65"/>
                      </a:lnTo>
                    </a:path>
                  </a:pathLst>
                </a:custGeom>
                <a:solidFill>
                  <a:srgbClr val="FFFF00"/>
                </a:solidFill>
                <a:ln w="9525" cap="rnd">
                  <a:noFill/>
                  <a:round/>
                  <a:headEnd/>
                  <a:tailEnd/>
                </a:ln>
              </p:spPr>
              <p:txBody>
                <a:bodyPr/>
                <a:lstStyle/>
                <a:p>
                  <a:endParaRPr lang="de-DE"/>
                </a:p>
              </p:txBody>
            </p:sp>
          </p:grpSp>
          <p:sp>
            <p:nvSpPr>
              <p:cNvPr id="50243" name="Freeform 51"/>
              <p:cNvSpPr>
                <a:spLocks/>
              </p:cNvSpPr>
              <p:nvPr/>
            </p:nvSpPr>
            <p:spPr bwMode="auto">
              <a:xfrm>
                <a:off x="2213" y="2744"/>
                <a:ext cx="47" cy="77"/>
              </a:xfrm>
              <a:custGeom>
                <a:avLst/>
                <a:gdLst>
                  <a:gd name="T0" fmla="*/ 27 w 47"/>
                  <a:gd name="T1" fmla="*/ 71 h 77"/>
                  <a:gd name="T2" fmla="*/ 22 w 47"/>
                  <a:gd name="T3" fmla="*/ 65 h 77"/>
                  <a:gd name="T4" fmla="*/ 17 w 47"/>
                  <a:gd name="T5" fmla="*/ 59 h 77"/>
                  <a:gd name="T6" fmla="*/ 13 w 47"/>
                  <a:gd name="T7" fmla="*/ 50 h 77"/>
                  <a:gd name="T8" fmla="*/ 13 w 47"/>
                  <a:gd name="T9" fmla="*/ 42 h 77"/>
                  <a:gd name="T10" fmla="*/ 13 w 47"/>
                  <a:gd name="T11" fmla="*/ 35 h 77"/>
                  <a:gd name="T12" fmla="*/ 11 w 47"/>
                  <a:gd name="T13" fmla="*/ 27 h 77"/>
                  <a:gd name="T14" fmla="*/ 8 w 47"/>
                  <a:gd name="T15" fmla="*/ 21 h 77"/>
                  <a:gd name="T16" fmla="*/ 5 w 47"/>
                  <a:gd name="T17" fmla="*/ 19 h 77"/>
                  <a:gd name="T18" fmla="*/ 5 w 47"/>
                  <a:gd name="T19" fmla="*/ 16 h 77"/>
                  <a:gd name="T20" fmla="*/ 6 w 47"/>
                  <a:gd name="T21" fmla="*/ 19 h 77"/>
                  <a:gd name="T22" fmla="*/ 8 w 47"/>
                  <a:gd name="T23" fmla="*/ 19 h 77"/>
                  <a:gd name="T24" fmla="*/ 6 w 47"/>
                  <a:gd name="T25" fmla="*/ 12 h 77"/>
                  <a:gd name="T26" fmla="*/ 3 w 47"/>
                  <a:gd name="T27" fmla="*/ 4 h 77"/>
                  <a:gd name="T28" fmla="*/ 1 w 47"/>
                  <a:gd name="T29" fmla="*/ 2 h 77"/>
                  <a:gd name="T30" fmla="*/ 5 w 47"/>
                  <a:gd name="T31" fmla="*/ 2 h 77"/>
                  <a:gd name="T32" fmla="*/ 10 w 47"/>
                  <a:gd name="T33" fmla="*/ 4 h 77"/>
                  <a:gd name="T34" fmla="*/ 13 w 47"/>
                  <a:gd name="T35" fmla="*/ 8 h 77"/>
                  <a:gd name="T36" fmla="*/ 17 w 47"/>
                  <a:gd name="T37" fmla="*/ 12 h 77"/>
                  <a:gd name="T38" fmla="*/ 17 w 47"/>
                  <a:gd name="T39" fmla="*/ 6 h 77"/>
                  <a:gd name="T40" fmla="*/ 18 w 47"/>
                  <a:gd name="T41" fmla="*/ 2 h 77"/>
                  <a:gd name="T42" fmla="*/ 22 w 47"/>
                  <a:gd name="T43" fmla="*/ 2 h 77"/>
                  <a:gd name="T44" fmla="*/ 25 w 47"/>
                  <a:gd name="T45" fmla="*/ 4 h 77"/>
                  <a:gd name="T46" fmla="*/ 23 w 47"/>
                  <a:gd name="T47" fmla="*/ 6 h 77"/>
                  <a:gd name="T48" fmla="*/ 22 w 47"/>
                  <a:gd name="T49" fmla="*/ 8 h 77"/>
                  <a:gd name="T50" fmla="*/ 22 w 47"/>
                  <a:gd name="T51" fmla="*/ 12 h 77"/>
                  <a:gd name="T52" fmla="*/ 23 w 47"/>
                  <a:gd name="T53" fmla="*/ 16 h 77"/>
                  <a:gd name="T54" fmla="*/ 27 w 47"/>
                  <a:gd name="T55" fmla="*/ 16 h 77"/>
                  <a:gd name="T56" fmla="*/ 28 w 47"/>
                  <a:gd name="T57" fmla="*/ 16 h 77"/>
                  <a:gd name="T58" fmla="*/ 27 w 47"/>
                  <a:gd name="T59" fmla="*/ 10 h 77"/>
                  <a:gd name="T60" fmla="*/ 28 w 47"/>
                  <a:gd name="T61" fmla="*/ 14 h 77"/>
                  <a:gd name="T62" fmla="*/ 32 w 47"/>
                  <a:gd name="T63" fmla="*/ 19 h 77"/>
                  <a:gd name="T64" fmla="*/ 35 w 47"/>
                  <a:gd name="T65" fmla="*/ 25 h 77"/>
                  <a:gd name="T66" fmla="*/ 35 w 47"/>
                  <a:gd name="T67" fmla="*/ 29 h 77"/>
                  <a:gd name="T68" fmla="*/ 35 w 47"/>
                  <a:gd name="T69" fmla="*/ 35 h 77"/>
                  <a:gd name="T70" fmla="*/ 34 w 47"/>
                  <a:gd name="T71" fmla="*/ 40 h 77"/>
                  <a:gd name="T72" fmla="*/ 37 w 47"/>
                  <a:gd name="T73" fmla="*/ 44 h 77"/>
                  <a:gd name="T74" fmla="*/ 39 w 47"/>
                  <a:gd name="T75" fmla="*/ 44 h 77"/>
                  <a:gd name="T76" fmla="*/ 40 w 47"/>
                  <a:gd name="T77" fmla="*/ 42 h 77"/>
                  <a:gd name="T78" fmla="*/ 44 w 47"/>
                  <a:gd name="T79" fmla="*/ 46 h 77"/>
                  <a:gd name="T80" fmla="*/ 44 w 47"/>
                  <a:gd name="T81" fmla="*/ 54 h 77"/>
                  <a:gd name="T82" fmla="*/ 44 w 47"/>
                  <a:gd name="T83" fmla="*/ 61 h 77"/>
                  <a:gd name="T84" fmla="*/ 44 w 47"/>
                  <a:gd name="T85" fmla="*/ 67 h 77"/>
                  <a:gd name="T86" fmla="*/ 42 w 47"/>
                  <a:gd name="T87" fmla="*/ 69 h 77"/>
                  <a:gd name="T88" fmla="*/ 40 w 47"/>
                  <a:gd name="T89" fmla="*/ 73 h 77"/>
                  <a:gd name="T90" fmla="*/ 34 w 47"/>
                  <a:gd name="T91" fmla="*/ 73 h 77"/>
                  <a:gd name="T92" fmla="*/ 30 w 47"/>
                  <a:gd name="T93" fmla="*/ 76 h 7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7"/>
                  <a:gd name="T142" fmla="*/ 0 h 77"/>
                  <a:gd name="T143" fmla="*/ 47 w 47"/>
                  <a:gd name="T144" fmla="*/ 77 h 7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7" h="77">
                    <a:moveTo>
                      <a:pt x="30" y="76"/>
                    </a:moveTo>
                    <a:lnTo>
                      <a:pt x="27" y="73"/>
                    </a:lnTo>
                    <a:lnTo>
                      <a:pt x="27" y="71"/>
                    </a:lnTo>
                    <a:lnTo>
                      <a:pt x="25" y="71"/>
                    </a:lnTo>
                    <a:lnTo>
                      <a:pt x="22" y="69"/>
                    </a:lnTo>
                    <a:lnTo>
                      <a:pt x="22" y="65"/>
                    </a:lnTo>
                    <a:lnTo>
                      <a:pt x="18" y="63"/>
                    </a:lnTo>
                    <a:lnTo>
                      <a:pt x="18" y="59"/>
                    </a:lnTo>
                    <a:lnTo>
                      <a:pt x="17" y="59"/>
                    </a:lnTo>
                    <a:lnTo>
                      <a:pt x="15" y="54"/>
                    </a:lnTo>
                    <a:lnTo>
                      <a:pt x="15" y="52"/>
                    </a:lnTo>
                    <a:lnTo>
                      <a:pt x="13" y="50"/>
                    </a:lnTo>
                    <a:lnTo>
                      <a:pt x="13" y="46"/>
                    </a:lnTo>
                    <a:lnTo>
                      <a:pt x="13" y="44"/>
                    </a:lnTo>
                    <a:lnTo>
                      <a:pt x="13" y="42"/>
                    </a:lnTo>
                    <a:lnTo>
                      <a:pt x="13" y="40"/>
                    </a:lnTo>
                    <a:lnTo>
                      <a:pt x="13" y="35"/>
                    </a:lnTo>
                    <a:lnTo>
                      <a:pt x="11" y="31"/>
                    </a:lnTo>
                    <a:lnTo>
                      <a:pt x="11" y="29"/>
                    </a:lnTo>
                    <a:lnTo>
                      <a:pt x="11" y="27"/>
                    </a:lnTo>
                    <a:lnTo>
                      <a:pt x="10" y="25"/>
                    </a:lnTo>
                    <a:lnTo>
                      <a:pt x="10" y="23"/>
                    </a:lnTo>
                    <a:lnTo>
                      <a:pt x="8" y="21"/>
                    </a:lnTo>
                    <a:lnTo>
                      <a:pt x="5" y="21"/>
                    </a:lnTo>
                    <a:lnTo>
                      <a:pt x="5" y="19"/>
                    </a:lnTo>
                    <a:lnTo>
                      <a:pt x="5" y="16"/>
                    </a:lnTo>
                    <a:lnTo>
                      <a:pt x="6" y="16"/>
                    </a:lnTo>
                    <a:lnTo>
                      <a:pt x="6" y="19"/>
                    </a:lnTo>
                    <a:lnTo>
                      <a:pt x="10" y="21"/>
                    </a:lnTo>
                    <a:lnTo>
                      <a:pt x="11" y="23"/>
                    </a:lnTo>
                    <a:lnTo>
                      <a:pt x="8" y="19"/>
                    </a:lnTo>
                    <a:lnTo>
                      <a:pt x="8" y="16"/>
                    </a:lnTo>
                    <a:lnTo>
                      <a:pt x="8" y="14"/>
                    </a:lnTo>
                    <a:lnTo>
                      <a:pt x="6" y="12"/>
                    </a:lnTo>
                    <a:lnTo>
                      <a:pt x="6" y="8"/>
                    </a:lnTo>
                    <a:lnTo>
                      <a:pt x="3" y="8"/>
                    </a:lnTo>
                    <a:lnTo>
                      <a:pt x="3" y="4"/>
                    </a:lnTo>
                    <a:lnTo>
                      <a:pt x="0" y="4"/>
                    </a:lnTo>
                    <a:lnTo>
                      <a:pt x="1" y="2"/>
                    </a:lnTo>
                    <a:lnTo>
                      <a:pt x="3" y="2"/>
                    </a:lnTo>
                    <a:lnTo>
                      <a:pt x="5" y="2"/>
                    </a:lnTo>
                    <a:lnTo>
                      <a:pt x="6" y="0"/>
                    </a:lnTo>
                    <a:lnTo>
                      <a:pt x="8" y="2"/>
                    </a:lnTo>
                    <a:lnTo>
                      <a:pt x="10" y="4"/>
                    </a:lnTo>
                    <a:lnTo>
                      <a:pt x="10" y="6"/>
                    </a:lnTo>
                    <a:lnTo>
                      <a:pt x="13" y="8"/>
                    </a:lnTo>
                    <a:lnTo>
                      <a:pt x="15" y="12"/>
                    </a:lnTo>
                    <a:lnTo>
                      <a:pt x="17" y="14"/>
                    </a:lnTo>
                    <a:lnTo>
                      <a:pt x="17" y="12"/>
                    </a:lnTo>
                    <a:lnTo>
                      <a:pt x="15" y="10"/>
                    </a:lnTo>
                    <a:lnTo>
                      <a:pt x="17" y="8"/>
                    </a:lnTo>
                    <a:lnTo>
                      <a:pt x="17" y="6"/>
                    </a:lnTo>
                    <a:lnTo>
                      <a:pt x="17" y="4"/>
                    </a:lnTo>
                    <a:lnTo>
                      <a:pt x="18" y="2"/>
                    </a:lnTo>
                    <a:lnTo>
                      <a:pt x="20" y="2"/>
                    </a:lnTo>
                    <a:lnTo>
                      <a:pt x="22" y="2"/>
                    </a:lnTo>
                    <a:lnTo>
                      <a:pt x="22" y="4"/>
                    </a:lnTo>
                    <a:lnTo>
                      <a:pt x="25" y="4"/>
                    </a:lnTo>
                    <a:lnTo>
                      <a:pt x="23" y="6"/>
                    </a:lnTo>
                    <a:lnTo>
                      <a:pt x="22" y="8"/>
                    </a:lnTo>
                    <a:lnTo>
                      <a:pt x="22" y="10"/>
                    </a:lnTo>
                    <a:lnTo>
                      <a:pt x="20" y="10"/>
                    </a:lnTo>
                    <a:lnTo>
                      <a:pt x="22" y="12"/>
                    </a:lnTo>
                    <a:lnTo>
                      <a:pt x="22" y="14"/>
                    </a:lnTo>
                    <a:lnTo>
                      <a:pt x="23" y="14"/>
                    </a:lnTo>
                    <a:lnTo>
                      <a:pt x="23" y="16"/>
                    </a:lnTo>
                    <a:lnTo>
                      <a:pt x="25" y="19"/>
                    </a:lnTo>
                    <a:lnTo>
                      <a:pt x="27" y="16"/>
                    </a:lnTo>
                    <a:lnTo>
                      <a:pt x="27" y="19"/>
                    </a:lnTo>
                    <a:lnTo>
                      <a:pt x="28" y="16"/>
                    </a:lnTo>
                    <a:lnTo>
                      <a:pt x="27" y="14"/>
                    </a:lnTo>
                    <a:lnTo>
                      <a:pt x="27" y="12"/>
                    </a:lnTo>
                    <a:lnTo>
                      <a:pt x="27" y="10"/>
                    </a:lnTo>
                    <a:lnTo>
                      <a:pt x="27" y="12"/>
                    </a:lnTo>
                    <a:lnTo>
                      <a:pt x="28" y="12"/>
                    </a:lnTo>
                    <a:lnTo>
                      <a:pt x="28" y="14"/>
                    </a:lnTo>
                    <a:lnTo>
                      <a:pt x="30" y="14"/>
                    </a:lnTo>
                    <a:lnTo>
                      <a:pt x="32" y="16"/>
                    </a:lnTo>
                    <a:lnTo>
                      <a:pt x="32" y="19"/>
                    </a:lnTo>
                    <a:lnTo>
                      <a:pt x="32" y="21"/>
                    </a:lnTo>
                    <a:lnTo>
                      <a:pt x="34" y="23"/>
                    </a:lnTo>
                    <a:lnTo>
                      <a:pt x="35" y="25"/>
                    </a:lnTo>
                    <a:lnTo>
                      <a:pt x="35" y="27"/>
                    </a:lnTo>
                    <a:lnTo>
                      <a:pt x="37" y="29"/>
                    </a:lnTo>
                    <a:lnTo>
                      <a:pt x="35" y="29"/>
                    </a:lnTo>
                    <a:lnTo>
                      <a:pt x="35" y="31"/>
                    </a:lnTo>
                    <a:lnTo>
                      <a:pt x="34" y="33"/>
                    </a:lnTo>
                    <a:lnTo>
                      <a:pt x="35" y="35"/>
                    </a:lnTo>
                    <a:lnTo>
                      <a:pt x="34" y="38"/>
                    </a:lnTo>
                    <a:lnTo>
                      <a:pt x="34" y="40"/>
                    </a:lnTo>
                    <a:lnTo>
                      <a:pt x="35" y="42"/>
                    </a:lnTo>
                    <a:lnTo>
                      <a:pt x="37" y="44"/>
                    </a:lnTo>
                    <a:lnTo>
                      <a:pt x="39" y="44"/>
                    </a:lnTo>
                    <a:lnTo>
                      <a:pt x="40" y="42"/>
                    </a:lnTo>
                    <a:lnTo>
                      <a:pt x="40" y="40"/>
                    </a:lnTo>
                    <a:lnTo>
                      <a:pt x="40" y="42"/>
                    </a:lnTo>
                    <a:lnTo>
                      <a:pt x="42" y="44"/>
                    </a:lnTo>
                    <a:lnTo>
                      <a:pt x="44" y="44"/>
                    </a:lnTo>
                    <a:lnTo>
                      <a:pt x="44" y="46"/>
                    </a:lnTo>
                    <a:lnTo>
                      <a:pt x="46" y="50"/>
                    </a:lnTo>
                    <a:lnTo>
                      <a:pt x="44" y="52"/>
                    </a:lnTo>
                    <a:lnTo>
                      <a:pt x="44" y="54"/>
                    </a:lnTo>
                    <a:lnTo>
                      <a:pt x="46" y="57"/>
                    </a:lnTo>
                    <a:lnTo>
                      <a:pt x="46" y="59"/>
                    </a:lnTo>
                    <a:lnTo>
                      <a:pt x="44" y="61"/>
                    </a:lnTo>
                    <a:lnTo>
                      <a:pt x="46" y="65"/>
                    </a:lnTo>
                    <a:lnTo>
                      <a:pt x="44" y="67"/>
                    </a:lnTo>
                    <a:lnTo>
                      <a:pt x="44" y="69"/>
                    </a:lnTo>
                    <a:lnTo>
                      <a:pt x="42" y="69"/>
                    </a:lnTo>
                    <a:lnTo>
                      <a:pt x="42" y="71"/>
                    </a:lnTo>
                    <a:lnTo>
                      <a:pt x="40" y="73"/>
                    </a:lnTo>
                    <a:lnTo>
                      <a:pt x="39" y="73"/>
                    </a:lnTo>
                    <a:lnTo>
                      <a:pt x="35" y="71"/>
                    </a:lnTo>
                    <a:lnTo>
                      <a:pt x="34" y="73"/>
                    </a:lnTo>
                    <a:lnTo>
                      <a:pt x="32" y="73"/>
                    </a:lnTo>
                    <a:lnTo>
                      <a:pt x="30" y="76"/>
                    </a:lnTo>
                  </a:path>
                </a:pathLst>
              </a:custGeom>
              <a:solidFill>
                <a:srgbClr val="FFFF00"/>
              </a:solidFill>
              <a:ln w="9525" cap="rnd">
                <a:noFill/>
                <a:round/>
                <a:headEnd/>
                <a:tailEnd/>
              </a:ln>
            </p:spPr>
            <p:txBody>
              <a:bodyPr/>
              <a:lstStyle/>
              <a:p>
                <a:endParaRPr lang="de-DE"/>
              </a:p>
            </p:txBody>
          </p:sp>
          <p:sp>
            <p:nvSpPr>
              <p:cNvPr id="50244" name="Freeform 52"/>
              <p:cNvSpPr>
                <a:spLocks/>
              </p:cNvSpPr>
              <p:nvPr/>
            </p:nvSpPr>
            <p:spPr bwMode="auto">
              <a:xfrm>
                <a:off x="2296" y="2730"/>
                <a:ext cx="52" cy="78"/>
              </a:xfrm>
              <a:custGeom>
                <a:avLst/>
                <a:gdLst>
                  <a:gd name="T0" fmla="*/ 7 w 52"/>
                  <a:gd name="T1" fmla="*/ 69 h 78"/>
                  <a:gd name="T2" fmla="*/ 4 w 52"/>
                  <a:gd name="T3" fmla="*/ 59 h 78"/>
                  <a:gd name="T4" fmla="*/ 3 w 52"/>
                  <a:gd name="T5" fmla="*/ 53 h 78"/>
                  <a:gd name="T6" fmla="*/ 4 w 52"/>
                  <a:gd name="T7" fmla="*/ 47 h 78"/>
                  <a:gd name="T8" fmla="*/ 3 w 52"/>
                  <a:gd name="T9" fmla="*/ 42 h 78"/>
                  <a:gd name="T10" fmla="*/ 1 w 52"/>
                  <a:gd name="T11" fmla="*/ 34 h 78"/>
                  <a:gd name="T12" fmla="*/ 2 w 52"/>
                  <a:gd name="T13" fmla="*/ 33 h 78"/>
                  <a:gd name="T14" fmla="*/ 7 w 52"/>
                  <a:gd name="T15" fmla="*/ 38 h 78"/>
                  <a:gd name="T16" fmla="*/ 2 w 52"/>
                  <a:gd name="T17" fmla="*/ 19 h 78"/>
                  <a:gd name="T18" fmla="*/ 1 w 52"/>
                  <a:gd name="T19" fmla="*/ 13 h 78"/>
                  <a:gd name="T20" fmla="*/ 4 w 52"/>
                  <a:gd name="T21" fmla="*/ 15 h 78"/>
                  <a:gd name="T22" fmla="*/ 5 w 52"/>
                  <a:gd name="T23" fmla="*/ 13 h 78"/>
                  <a:gd name="T24" fmla="*/ 5 w 52"/>
                  <a:gd name="T25" fmla="*/ 9 h 78"/>
                  <a:gd name="T26" fmla="*/ 6 w 52"/>
                  <a:gd name="T27" fmla="*/ 1 h 78"/>
                  <a:gd name="T28" fmla="*/ 10 w 52"/>
                  <a:gd name="T29" fmla="*/ 7 h 78"/>
                  <a:gd name="T30" fmla="*/ 12 w 52"/>
                  <a:gd name="T31" fmla="*/ 10 h 78"/>
                  <a:gd name="T32" fmla="*/ 15 w 52"/>
                  <a:gd name="T33" fmla="*/ 14 h 78"/>
                  <a:gd name="T34" fmla="*/ 18 w 52"/>
                  <a:gd name="T35" fmla="*/ 14 h 78"/>
                  <a:gd name="T36" fmla="*/ 21 w 52"/>
                  <a:gd name="T37" fmla="*/ 11 h 78"/>
                  <a:gd name="T38" fmla="*/ 23 w 52"/>
                  <a:gd name="T39" fmla="*/ 9 h 78"/>
                  <a:gd name="T40" fmla="*/ 22 w 52"/>
                  <a:gd name="T41" fmla="*/ 3 h 78"/>
                  <a:gd name="T42" fmla="*/ 23 w 52"/>
                  <a:gd name="T43" fmla="*/ 0 h 78"/>
                  <a:gd name="T44" fmla="*/ 26 w 52"/>
                  <a:gd name="T45" fmla="*/ 6 h 78"/>
                  <a:gd name="T46" fmla="*/ 26 w 52"/>
                  <a:gd name="T47" fmla="*/ 14 h 78"/>
                  <a:gd name="T48" fmla="*/ 25 w 52"/>
                  <a:gd name="T49" fmla="*/ 22 h 78"/>
                  <a:gd name="T50" fmla="*/ 22 w 52"/>
                  <a:gd name="T51" fmla="*/ 27 h 78"/>
                  <a:gd name="T52" fmla="*/ 23 w 52"/>
                  <a:gd name="T53" fmla="*/ 29 h 78"/>
                  <a:gd name="T54" fmla="*/ 27 w 52"/>
                  <a:gd name="T55" fmla="*/ 23 h 78"/>
                  <a:gd name="T56" fmla="*/ 31 w 52"/>
                  <a:gd name="T57" fmla="*/ 21 h 78"/>
                  <a:gd name="T58" fmla="*/ 35 w 52"/>
                  <a:gd name="T59" fmla="*/ 22 h 78"/>
                  <a:gd name="T60" fmla="*/ 33 w 52"/>
                  <a:gd name="T61" fmla="*/ 30 h 78"/>
                  <a:gd name="T62" fmla="*/ 32 w 52"/>
                  <a:gd name="T63" fmla="*/ 35 h 78"/>
                  <a:gd name="T64" fmla="*/ 33 w 52"/>
                  <a:gd name="T65" fmla="*/ 37 h 78"/>
                  <a:gd name="T66" fmla="*/ 34 w 52"/>
                  <a:gd name="T67" fmla="*/ 38 h 78"/>
                  <a:gd name="T68" fmla="*/ 38 w 52"/>
                  <a:gd name="T69" fmla="*/ 39 h 78"/>
                  <a:gd name="T70" fmla="*/ 39 w 52"/>
                  <a:gd name="T71" fmla="*/ 37 h 78"/>
                  <a:gd name="T72" fmla="*/ 38 w 52"/>
                  <a:gd name="T73" fmla="*/ 31 h 78"/>
                  <a:gd name="T74" fmla="*/ 40 w 52"/>
                  <a:gd name="T75" fmla="*/ 30 h 78"/>
                  <a:gd name="T76" fmla="*/ 43 w 52"/>
                  <a:gd name="T77" fmla="*/ 38 h 78"/>
                  <a:gd name="T78" fmla="*/ 43 w 52"/>
                  <a:gd name="T79" fmla="*/ 46 h 78"/>
                  <a:gd name="T80" fmla="*/ 46 w 52"/>
                  <a:gd name="T81" fmla="*/ 50 h 78"/>
                  <a:gd name="T82" fmla="*/ 48 w 52"/>
                  <a:gd name="T83" fmla="*/ 46 h 78"/>
                  <a:gd name="T84" fmla="*/ 50 w 52"/>
                  <a:gd name="T85" fmla="*/ 39 h 78"/>
                  <a:gd name="T86" fmla="*/ 51 w 52"/>
                  <a:gd name="T87" fmla="*/ 47 h 78"/>
                  <a:gd name="T88" fmla="*/ 50 w 52"/>
                  <a:gd name="T89" fmla="*/ 54 h 78"/>
                  <a:gd name="T90" fmla="*/ 49 w 52"/>
                  <a:gd name="T91" fmla="*/ 62 h 78"/>
                  <a:gd name="T92" fmla="*/ 48 w 52"/>
                  <a:gd name="T93" fmla="*/ 66 h 78"/>
                  <a:gd name="T94" fmla="*/ 47 w 52"/>
                  <a:gd name="T95" fmla="*/ 74 h 78"/>
                  <a:gd name="T96" fmla="*/ 43 w 52"/>
                  <a:gd name="T97" fmla="*/ 77 h 78"/>
                  <a:gd name="T98" fmla="*/ 38 w 52"/>
                  <a:gd name="T99" fmla="*/ 75 h 78"/>
                  <a:gd name="T100" fmla="*/ 35 w 52"/>
                  <a:gd name="T101" fmla="*/ 73 h 78"/>
                  <a:gd name="T102" fmla="*/ 31 w 52"/>
                  <a:gd name="T103" fmla="*/ 71 h 78"/>
                  <a:gd name="T104" fmla="*/ 26 w 52"/>
                  <a:gd name="T105" fmla="*/ 73 h 78"/>
                  <a:gd name="T106" fmla="*/ 23 w 52"/>
                  <a:gd name="T107" fmla="*/ 70 h 78"/>
                  <a:gd name="T108" fmla="*/ 18 w 52"/>
                  <a:gd name="T109" fmla="*/ 74 h 78"/>
                  <a:gd name="T110" fmla="*/ 11 w 52"/>
                  <a:gd name="T111" fmla="*/ 73 h 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2"/>
                  <a:gd name="T169" fmla="*/ 0 h 78"/>
                  <a:gd name="T170" fmla="*/ 52 w 52"/>
                  <a:gd name="T171" fmla="*/ 78 h 7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2" h="78">
                    <a:moveTo>
                      <a:pt x="9" y="71"/>
                    </a:moveTo>
                    <a:lnTo>
                      <a:pt x="7" y="69"/>
                    </a:lnTo>
                    <a:lnTo>
                      <a:pt x="5" y="65"/>
                    </a:lnTo>
                    <a:lnTo>
                      <a:pt x="4" y="59"/>
                    </a:lnTo>
                    <a:lnTo>
                      <a:pt x="2" y="57"/>
                    </a:lnTo>
                    <a:lnTo>
                      <a:pt x="3" y="53"/>
                    </a:lnTo>
                    <a:lnTo>
                      <a:pt x="5" y="50"/>
                    </a:lnTo>
                    <a:lnTo>
                      <a:pt x="4" y="47"/>
                    </a:lnTo>
                    <a:lnTo>
                      <a:pt x="3" y="45"/>
                    </a:lnTo>
                    <a:lnTo>
                      <a:pt x="3" y="42"/>
                    </a:lnTo>
                    <a:lnTo>
                      <a:pt x="2" y="38"/>
                    </a:lnTo>
                    <a:lnTo>
                      <a:pt x="1" y="34"/>
                    </a:lnTo>
                    <a:lnTo>
                      <a:pt x="0" y="30"/>
                    </a:lnTo>
                    <a:lnTo>
                      <a:pt x="2" y="33"/>
                    </a:lnTo>
                    <a:lnTo>
                      <a:pt x="6" y="37"/>
                    </a:lnTo>
                    <a:lnTo>
                      <a:pt x="7" y="38"/>
                    </a:lnTo>
                    <a:lnTo>
                      <a:pt x="5" y="27"/>
                    </a:lnTo>
                    <a:lnTo>
                      <a:pt x="2" y="19"/>
                    </a:lnTo>
                    <a:lnTo>
                      <a:pt x="0" y="11"/>
                    </a:lnTo>
                    <a:lnTo>
                      <a:pt x="1" y="13"/>
                    </a:lnTo>
                    <a:lnTo>
                      <a:pt x="3" y="13"/>
                    </a:lnTo>
                    <a:lnTo>
                      <a:pt x="4" y="15"/>
                    </a:lnTo>
                    <a:lnTo>
                      <a:pt x="6" y="17"/>
                    </a:lnTo>
                    <a:lnTo>
                      <a:pt x="5" y="13"/>
                    </a:lnTo>
                    <a:lnTo>
                      <a:pt x="5" y="11"/>
                    </a:lnTo>
                    <a:lnTo>
                      <a:pt x="5" y="9"/>
                    </a:lnTo>
                    <a:lnTo>
                      <a:pt x="5" y="6"/>
                    </a:lnTo>
                    <a:lnTo>
                      <a:pt x="6" y="1"/>
                    </a:lnTo>
                    <a:lnTo>
                      <a:pt x="8" y="5"/>
                    </a:lnTo>
                    <a:lnTo>
                      <a:pt x="10" y="7"/>
                    </a:lnTo>
                    <a:lnTo>
                      <a:pt x="11" y="10"/>
                    </a:lnTo>
                    <a:lnTo>
                      <a:pt x="12" y="10"/>
                    </a:lnTo>
                    <a:lnTo>
                      <a:pt x="14" y="14"/>
                    </a:lnTo>
                    <a:lnTo>
                      <a:pt x="15" y="14"/>
                    </a:lnTo>
                    <a:lnTo>
                      <a:pt x="16" y="15"/>
                    </a:lnTo>
                    <a:lnTo>
                      <a:pt x="18" y="14"/>
                    </a:lnTo>
                    <a:lnTo>
                      <a:pt x="19" y="14"/>
                    </a:lnTo>
                    <a:lnTo>
                      <a:pt x="21" y="11"/>
                    </a:lnTo>
                    <a:lnTo>
                      <a:pt x="21" y="10"/>
                    </a:lnTo>
                    <a:lnTo>
                      <a:pt x="23" y="9"/>
                    </a:lnTo>
                    <a:lnTo>
                      <a:pt x="21" y="6"/>
                    </a:lnTo>
                    <a:lnTo>
                      <a:pt x="22" y="3"/>
                    </a:lnTo>
                    <a:lnTo>
                      <a:pt x="22" y="1"/>
                    </a:lnTo>
                    <a:lnTo>
                      <a:pt x="23" y="0"/>
                    </a:lnTo>
                    <a:lnTo>
                      <a:pt x="24" y="2"/>
                    </a:lnTo>
                    <a:lnTo>
                      <a:pt x="26" y="6"/>
                    </a:lnTo>
                    <a:lnTo>
                      <a:pt x="26" y="9"/>
                    </a:lnTo>
                    <a:lnTo>
                      <a:pt x="26" y="14"/>
                    </a:lnTo>
                    <a:lnTo>
                      <a:pt x="26" y="18"/>
                    </a:lnTo>
                    <a:lnTo>
                      <a:pt x="25" y="22"/>
                    </a:lnTo>
                    <a:lnTo>
                      <a:pt x="23" y="25"/>
                    </a:lnTo>
                    <a:lnTo>
                      <a:pt x="22" y="27"/>
                    </a:lnTo>
                    <a:lnTo>
                      <a:pt x="21" y="31"/>
                    </a:lnTo>
                    <a:lnTo>
                      <a:pt x="23" y="29"/>
                    </a:lnTo>
                    <a:lnTo>
                      <a:pt x="25" y="23"/>
                    </a:lnTo>
                    <a:lnTo>
                      <a:pt x="27" y="23"/>
                    </a:lnTo>
                    <a:lnTo>
                      <a:pt x="29" y="21"/>
                    </a:lnTo>
                    <a:lnTo>
                      <a:pt x="31" y="21"/>
                    </a:lnTo>
                    <a:lnTo>
                      <a:pt x="34" y="18"/>
                    </a:lnTo>
                    <a:lnTo>
                      <a:pt x="35" y="22"/>
                    </a:lnTo>
                    <a:lnTo>
                      <a:pt x="34" y="27"/>
                    </a:lnTo>
                    <a:lnTo>
                      <a:pt x="33" y="30"/>
                    </a:lnTo>
                    <a:lnTo>
                      <a:pt x="33" y="33"/>
                    </a:lnTo>
                    <a:lnTo>
                      <a:pt x="32" y="35"/>
                    </a:lnTo>
                    <a:lnTo>
                      <a:pt x="33" y="37"/>
                    </a:lnTo>
                    <a:lnTo>
                      <a:pt x="33" y="38"/>
                    </a:lnTo>
                    <a:lnTo>
                      <a:pt x="34" y="38"/>
                    </a:lnTo>
                    <a:lnTo>
                      <a:pt x="36" y="39"/>
                    </a:lnTo>
                    <a:lnTo>
                      <a:pt x="38" y="39"/>
                    </a:lnTo>
                    <a:lnTo>
                      <a:pt x="39" y="39"/>
                    </a:lnTo>
                    <a:lnTo>
                      <a:pt x="39" y="37"/>
                    </a:lnTo>
                    <a:lnTo>
                      <a:pt x="39" y="34"/>
                    </a:lnTo>
                    <a:lnTo>
                      <a:pt x="38" y="31"/>
                    </a:lnTo>
                    <a:lnTo>
                      <a:pt x="39" y="26"/>
                    </a:lnTo>
                    <a:lnTo>
                      <a:pt x="40" y="30"/>
                    </a:lnTo>
                    <a:lnTo>
                      <a:pt x="43" y="34"/>
                    </a:lnTo>
                    <a:lnTo>
                      <a:pt x="43" y="38"/>
                    </a:lnTo>
                    <a:lnTo>
                      <a:pt x="42" y="41"/>
                    </a:lnTo>
                    <a:lnTo>
                      <a:pt x="43" y="46"/>
                    </a:lnTo>
                    <a:lnTo>
                      <a:pt x="44" y="51"/>
                    </a:lnTo>
                    <a:lnTo>
                      <a:pt x="46" y="50"/>
                    </a:lnTo>
                    <a:lnTo>
                      <a:pt x="48" y="49"/>
                    </a:lnTo>
                    <a:lnTo>
                      <a:pt x="48" y="46"/>
                    </a:lnTo>
                    <a:lnTo>
                      <a:pt x="49" y="45"/>
                    </a:lnTo>
                    <a:lnTo>
                      <a:pt x="50" y="39"/>
                    </a:lnTo>
                    <a:lnTo>
                      <a:pt x="51" y="42"/>
                    </a:lnTo>
                    <a:lnTo>
                      <a:pt x="51" y="47"/>
                    </a:lnTo>
                    <a:lnTo>
                      <a:pt x="51" y="51"/>
                    </a:lnTo>
                    <a:lnTo>
                      <a:pt x="50" y="54"/>
                    </a:lnTo>
                    <a:lnTo>
                      <a:pt x="51" y="57"/>
                    </a:lnTo>
                    <a:lnTo>
                      <a:pt x="49" y="62"/>
                    </a:lnTo>
                    <a:lnTo>
                      <a:pt x="49" y="63"/>
                    </a:lnTo>
                    <a:lnTo>
                      <a:pt x="48" y="66"/>
                    </a:lnTo>
                    <a:lnTo>
                      <a:pt x="49" y="73"/>
                    </a:lnTo>
                    <a:lnTo>
                      <a:pt x="47" y="74"/>
                    </a:lnTo>
                    <a:lnTo>
                      <a:pt x="45" y="75"/>
                    </a:lnTo>
                    <a:lnTo>
                      <a:pt x="43" y="77"/>
                    </a:lnTo>
                    <a:lnTo>
                      <a:pt x="41" y="75"/>
                    </a:lnTo>
                    <a:lnTo>
                      <a:pt x="38" y="75"/>
                    </a:lnTo>
                    <a:lnTo>
                      <a:pt x="36" y="75"/>
                    </a:lnTo>
                    <a:lnTo>
                      <a:pt x="35" y="73"/>
                    </a:lnTo>
                    <a:lnTo>
                      <a:pt x="33" y="70"/>
                    </a:lnTo>
                    <a:lnTo>
                      <a:pt x="31" y="71"/>
                    </a:lnTo>
                    <a:lnTo>
                      <a:pt x="29" y="73"/>
                    </a:lnTo>
                    <a:lnTo>
                      <a:pt x="26" y="73"/>
                    </a:lnTo>
                    <a:lnTo>
                      <a:pt x="25" y="70"/>
                    </a:lnTo>
                    <a:lnTo>
                      <a:pt x="23" y="70"/>
                    </a:lnTo>
                    <a:lnTo>
                      <a:pt x="20" y="73"/>
                    </a:lnTo>
                    <a:lnTo>
                      <a:pt x="18" y="74"/>
                    </a:lnTo>
                    <a:lnTo>
                      <a:pt x="14" y="74"/>
                    </a:lnTo>
                    <a:lnTo>
                      <a:pt x="11" y="73"/>
                    </a:lnTo>
                    <a:lnTo>
                      <a:pt x="9" y="71"/>
                    </a:lnTo>
                  </a:path>
                </a:pathLst>
              </a:custGeom>
              <a:solidFill>
                <a:srgbClr val="FF0000"/>
              </a:solidFill>
              <a:ln w="9525" cap="rnd">
                <a:noFill/>
                <a:round/>
                <a:headEnd/>
                <a:tailEnd/>
              </a:ln>
            </p:spPr>
            <p:txBody>
              <a:bodyPr/>
              <a:lstStyle/>
              <a:p>
                <a:endParaRPr lang="de-DE"/>
              </a:p>
            </p:txBody>
          </p:sp>
        </p:grpSp>
        <p:grpSp>
          <p:nvGrpSpPr>
            <p:cNvPr id="10" name="Group 53"/>
            <p:cNvGrpSpPr>
              <a:grpSpLocks/>
            </p:cNvGrpSpPr>
            <p:nvPr/>
          </p:nvGrpSpPr>
          <p:grpSpPr bwMode="auto">
            <a:xfrm>
              <a:off x="2099" y="2670"/>
              <a:ext cx="393" cy="259"/>
              <a:chOff x="2099" y="2670"/>
              <a:chExt cx="393" cy="259"/>
            </a:xfrm>
          </p:grpSpPr>
          <p:sp>
            <p:nvSpPr>
              <p:cNvPr id="50221" name="Freeform 54"/>
              <p:cNvSpPr>
                <a:spLocks/>
              </p:cNvSpPr>
              <p:nvPr/>
            </p:nvSpPr>
            <p:spPr bwMode="auto">
              <a:xfrm>
                <a:off x="2401" y="2697"/>
                <a:ext cx="88" cy="109"/>
              </a:xfrm>
              <a:custGeom>
                <a:avLst/>
                <a:gdLst>
                  <a:gd name="T0" fmla="*/ 7 w 88"/>
                  <a:gd name="T1" fmla="*/ 54 h 109"/>
                  <a:gd name="T2" fmla="*/ 13 w 88"/>
                  <a:gd name="T3" fmla="*/ 69 h 109"/>
                  <a:gd name="T4" fmla="*/ 20 w 88"/>
                  <a:gd name="T5" fmla="*/ 81 h 109"/>
                  <a:gd name="T6" fmla="*/ 28 w 88"/>
                  <a:gd name="T7" fmla="*/ 88 h 109"/>
                  <a:gd name="T8" fmla="*/ 37 w 88"/>
                  <a:gd name="T9" fmla="*/ 88 h 109"/>
                  <a:gd name="T10" fmla="*/ 45 w 88"/>
                  <a:gd name="T11" fmla="*/ 92 h 109"/>
                  <a:gd name="T12" fmla="*/ 51 w 88"/>
                  <a:gd name="T13" fmla="*/ 96 h 109"/>
                  <a:gd name="T14" fmla="*/ 54 w 88"/>
                  <a:gd name="T15" fmla="*/ 100 h 109"/>
                  <a:gd name="T16" fmla="*/ 58 w 88"/>
                  <a:gd name="T17" fmla="*/ 104 h 109"/>
                  <a:gd name="T18" fmla="*/ 58 w 88"/>
                  <a:gd name="T19" fmla="*/ 96 h 109"/>
                  <a:gd name="T20" fmla="*/ 56 w 88"/>
                  <a:gd name="T21" fmla="*/ 88 h 109"/>
                  <a:gd name="T22" fmla="*/ 62 w 88"/>
                  <a:gd name="T23" fmla="*/ 92 h 109"/>
                  <a:gd name="T24" fmla="*/ 66 w 88"/>
                  <a:gd name="T25" fmla="*/ 100 h 109"/>
                  <a:gd name="T26" fmla="*/ 69 w 88"/>
                  <a:gd name="T27" fmla="*/ 104 h 109"/>
                  <a:gd name="T28" fmla="*/ 71 w 88"/>
                  <a:gd name="T29" fmla="*/ 96 h 109"/>
                  <a:gd name="T30" fmla="*/ 69 w 88"/>
                  <a:gd name="T31" fmla="*/ 84 h 109"/>
                  <a:gd name="T32" fmla="*/ 64 w 88"/>
                  <a:gd name="T33" fmla="*/ 77 h 109"/>
                  <a:gd name="T34" fmla="*/ 69 w 88"/>
                  <a:gd name="T35" fmla="*/ 81 h 109"/>
                  <a:gd name="T36" fmla="*/ 79 w 88"/>
                  <a:gd name="T37" fmla="*/ 81 h 109"/>
                  <a:gd name="T38" fmla="*/ 85 w 88"/>
                  <a:gd name="T39" fmla="*/ 77 h 109"/>
                  <a:gd name="T40" fmla="*/ 85 w 88"/>
                  <a:gd name="T41" fmla="*/ 69 h 109"/>
                  <a:gd name="T42" fmla="*/ 79 w 88"/>
                  <a:gd name="T43" fmla="*/ 69 h 109"/>
                  <a:gd name="T44" fmla="*/ 71 w 88"/>
                  <a:gd name="T45" fmla="*/ 65 h 109"/>
                  <a:gd name="T46" fmla="*/ 71 w 88"/>
                  <a:gd name="T47" fmla="*/ 57 h 109"/>
                  <a:gd name="T48" fmla="*/ 75 w 88"/>
                  <a:gd name="T49" fmla="*/ 50 h 109"/>
                  <a:gd name="T50" fmla="*/ 81 w 88"/>
                  <a:gd name="T51" fmla="*/ 50 h 109"/>
                  <a:gd name="T52" fmla="*/ 83 w 88"/>
                  <a:gd name="T53" fmla="*/ 54 h 109"/>
                  <a:gd name="T54" fmla="*/ 85 w 88"/>
                  <a:gd name="T55" fmla="*/ 54 h 109"/>
                  <a:gd name="T56" fmla="*/ 87 w 88"/>
                  <a:gd name="T57" fmla="*/ 46 h 109"/>
                  <a:gd name="T58" fmla="*/ 83 w 88"/>
                  <a:gd name="T59" fmla="*/ 38 h 109"/>
                  <a:gd name="T60" fmla="*/ 75 w 88"/>
                  <a:gd name="T61" fmla="*/ 27 h 109"/>
                  <a:gd name="T62" fmla="*/ 69 w 88"/>
                  <a:gd name="T63" fmla="*/ 23 h 109"/>
                  <a:gd name="T64" fmla="*/ 62 w 88"/>
                  <a:gd name="T65" fmla="*/ 23 h 109"/>
                  <a:gd name="T66" fmla="*/ 56 w 88"/>
                  <a:gd name="T67" fmla="*/ 19 h 109"/>
                  <a:gd name="T68" fmla="*/ 49 w 88"/>
                  <a:gd name="T69" fmla="*/ 11 h 109"/>
                  <a:gd name="T70" fmla="*/ 43 w 88"/>
                  <a:gd name="T71" fmla="*/ 0 h 109"/>
                  <a:gd name="T72" fmla="*/ 37 w 88"/>
                  <a:gd name="T73" fmla="*/ 0 h 109"/>
                  <a:gd name="T74" fmla="*/ 28 w 88"/>
                  <a:gd name="T75" fmla="*/ 0 h 109"/>
                  <a:gd name="T76" fmla="*/ 18 w 88"/>
                  <a:gd name="T77" fmla="*/ 3 h 109"/>
                  <a:gd name="T78" fmla="*/ 5 w 88"/>
                  <a:gd name="T79" fmla="*/ 11 h 109"/>
                  <a:gd name="T80" fmla="*/ 0 w 88"/>
                  <a:gd name="T81" fmla="*/ 19 h 109"/>
                  <a:gd name="T82" fmla="*/ 0 w 88"/>
                  <a:gd name="T83" fmla="*/ 30 h 1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8"/>
                  <a:gd name="T127" fmla="*/ 0 h 109"/>
                  <a:gd name="T128" fmla="*/ 88 w 88"/>
                  <a:gd name="T129" fmla="*/ 109 h 10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8" h="109">
                    <a:moveTo>
                      <a:pt x="3" y="42"/>
                    </a:moveTo>
                    <a:lnTo>
                      <a:pt x="5" y="46"/>
                    </a:lnTo>
                    <a:lnTo>
                      <a:pt x="7" y="54"/>
                    </a:lnTo>
                    <a:lnTo>
                      <a:pt x="9" y="61"/>
                    </a:lnTo>
                    <a:lnTo>
                      <a:pt x="11" y="65"/>
                    </a:lnTo>
                    <a:lnTo>
                      <a:pt x="13" y="69"/>
                    </a:lnTo>
                    <a:lnTo>
                      <a:pt x="17" y="73"/>
                    </a:lnTo>
                    <a:lnTo>
                      <a:pt x="18" y="77"/>
                    </a:lnTo>
                    <a:lnTo>
                      <a:pt x="20" y="81"/>
                    </a:lnTo>
                    <a:lnTo>
                      <a:pt x="22" y="81"/>
                    </a:lnTo>
                    <a:lnTo>
                      <a:pt x="26" y="84"/>
                    </a:lnTo>
                    <a:lnTo>
                      <a:pt x="28" y="88"/>
                    </a:lnTo>
                    <a:lnTo>
                      <a:pt x="32" y="88"/>
                    </a:lnTo>
                    <a:lnTo>
                      <a:pt x="35" y="88"/>
                    </a:lnTo>
                    <a:lnTo>
                      <a:pt x="37" y="88"/>
                    </a:lnTo>
                    <a:lnTo>
                      <a:pt x="41" y="92"/>
                    </a:lnTo>
                    <a:lnTo>
                      <a:pt x="43" y="92"/>
                    </a:lnTo>
                    <a:lnTo>
                      <a:pt x="45" y="92"/>
                    </a:lnTo>
                    <a:lnTo>
                      <a:pt x="49" y="92"/>
                    </a:lnTo>
                    <a:lnTo>
                      <a:pt x="51" y="92"/>
                    </a:lnTo>
                    <a:lnTo>
                      <a:pt x="51" y="96"/>
                    </a:lnTo>
                    <a:lnTo>
                      <a:pt x="52" y="96"/>
                    </a:lnTo>
                    <a:lnTo>
                      <a:pt x="54" y="100"/>
                    </a:lnTo>
                    <a:lnTo>
                      <a:pt x="56" y="104"/>
                    </a:lnTo>
                    <a:lnTo>
                      <a:pt x="58" y="108"/>
                    </a:lnTo>
                    <a:lnTo>
                      <a:pt x="58" y="104"/>
                    </a:lnTo>
                    <a:lnTo>
                      <a:pt x="58" y="100"/>
                    </a:lnTo>
                    <a:lnTo>
                      <a:pt x="58" y="96"/>
                    </a:lnTo>
                    <a:lnTo>
                      <a:pt x="56" y="92"/>
                    </a:lnTo>
                    <a:lnTo>
                      <a:pt x="54" y="92"/>
                    </a:lnTo>
                    <a:lnTo>
                      <a:pt x="56" y="88"/>
                    </a:lnTo>
                    <a:lnTo>
                      <a:pt x="60" y="92"/>
                    </a:lnTo>
                    <a:lnTo>
                      <a:pt x="62" y="92"/>
                    </a:lnTo>
                    <a:lnTo>
                      <a:pt x="66" y="92"/>
                    </a:lnTo>
                    <a:lnTo>
                      <a:pt x="66" y="96"/>
                    </a:lnTo>
                    <a:lnTo>
                      <a:pt x="66" y="100"/>
                    </a:lnTo>
                    <a:lnTo>
                      <a:pt x="68" y="104"/>
                    </a:lnTo>
                    <a:lnTo>
                      <a:pt x="69" y="104"/>
                    </a:lnTo>
                    <a:lnTo>
                      <a:pt x="71" y="100"/>
                    </a:lnTo>
                    <a:lnTo>
                      <a:pt x="71" y="96"/>
                    </a:lnTo>
                    <a:lnTo>
                      <a:pt x="69" y="92"/>
                    </a:lnTo>
                    <a:lnTo>
                      <a:pt x="69" y="88"/>
                    </a:lnTo>
                    <a:lnTo>
                      <a:pt x="69" y="84"/>
                    </a:lnTo>
                    <a:lnTo>
                      <a:pt x="66" y="81"/>
                    </a:lnTo>
                    <a:lnTo>
                      <a:pt x="64" y="77"/>
                    </a:lnTo>
                    <a:lnTo>
                      <a:pt x="66" y="77"/>
                    </a:lnTo>
                    <a:lnTo>
                      <a:pt x="68" y="81"/>
                    </a:lnTo>
                    <a:lnTo>
                      <a:pt x="69" y="81"/>
                    </a:lnTo>
                    <a:lnTo>
                      <a:pt x="73" y="81"/>
                    </a:lnTo>
                    <a:lnTo>
                      <a:pt x="75" y="81"/>
                    </a:lnTo>
                    <a:lnTo>
                      <a:pt x="79" y="81"/>
                    </a:lnTo>
                    <a:lnTo>
                      <a:pt x="81" y="81"/>
                    </a:lnTo>
                    <a:lnTo>
                      <a:pt x="83" y="81"/>
                    </a:lnTo>
                    <a:lnTo>
                      <a:pt x="85" y="77"/>
                    </a:lnTo>
                    <a:lnTo>
                      <a:pt x="87" y="77"/>
                    </a:lnTo>
                    <a:lnTo>
                      <a:pt x="87" y="69"/>
                    </a:lnTo>
                    <a:lnTo>
                      <a:pt x="85" y="69"/>
                    </a:lnTo>
                    <a:lnTo>
                      <a:pt x="81" y="73"/>
                    </a:lnTo>
                    <a:lnTo>
                      <a:pt x="79" y="69"/>
                    </a:lnTo>
                    <a:lnTo>
                      <a:pt x="75" y="69"/>
                    </a:lnTo>
                    <a:lnTo>
                      <a:pt x="73" y="65"/>
                    </a:lnTo>
                    <a:lnTo>
                      <a:pt x="71" y="65"/>
                    </a:lnTo>
                    <a:lnTo>
                      <a:pt x="69" y="61"/>
                    </a:lnTo>
                    <a:lnTo>
                      <a:pt x="71" y="57"/>
                    </a:lnTo>
                    <a:lnTo>
                      <a:pt x="73" y="54"/>
                    </a:lnTo>
                    <a:lnTo>
                      <a:pt x="75" y="50"/>
                    </a:lnTo>
                    <a:lnTo>
                      <a:pt x="77" y="50"/>
                    </a:lnTo>
                    <a:lnTo>
                      <a:pt x="79" y="50"/>
                    </a:lnTo>
                    <a:lnTo>
                      <a:pt x="81" y="50"/>
                    </a:lnTo>
                    <a:lnTo>
                      <a:pt x="83" y="50"/>
                    </a:lnTo>
                    <a:lnTo>
                      <a:pt x="83" y="54"/>
                    </a:lnTo>
                    <a:lnTo>
                      <a:pt x="85" y="57"/>
                    </a:lnTo>
                    <a:lnTo>
                      <a:pt x="85" y="54"/>
                    </a:lnTo>
                    <a:lnTo>
                      <a:pt x="87" y="50"/>
                    </a:lnTo>
                    <a:lnTo>
                      <a:pt x="87" y="46"/>
                    </a:lnTo>
                    <a:lnTo>
                      <a:pt x="87" y="42"/>
                    </a:lnTo>
                    <a:lnTo>
                      <a:pt x="85" y="38"/>
                    </a:lnTo>
                    <a:lnTo>
                      <a:pt x="83" y="38"/>
                    </a:lnTo>
                    <a:lnTo>
                      <a:pt x="81" y="30"/>
                    </a:lnTo>
                    <a:lnTo>
                      <a:pt x="79" y="27"/>
                    </a:lnTo>
                    <a:lnTo>
                      <a:pt x="75" y="27"/>
                    </a:lnTo>
                    <a:lnTo>
                      <a:pt x="73" y="23"/>
                    </a:lnTo>
                    <a:lnTo>
                      <a:pt x="71" y="23"/>
                    </a:lnTo>
                    <a:lnTo>
                      <a:pt x="69" y="23"/>
                    </a:lnTo>
                    <a:lnTo>
                      <a:pt x="68" y="23"/>
                    </a:lnTo>
                    <a:lnTo>
                      <a:pt x="64" y="23"/>
                    </a:lnTo>
                    <a:lnTo>
                      <a:pt x="62" y="23"/>
                    </a:lnTo>
                    <a:lnTo>
                      <a:pt x="60" y="19"/>
                    </a:lnTo>
                    <a:lnTo>
                      <a:pt x="58" y="19"/>
                    </a:lnTo>
                    <a:lnTo>
                      <a:pt x="56" y="19"/>
                    </a:lnTo>
                    <a:lnTo>
                      <a:pt x="54" y="15"/>
                    </a:lnTo>
                    <a:lnTo>
                      <a:pt x="52" y="15"/>
                    </a:lnTo>
                    <a:lnTo>
                      <a:pt x="49" y="11"/>
                    </a:lnTo>
                    <a:lnTo>
                      <a:pt x="49" y="7"/>
                    </a:lnTo>
                    <a:lnTo>
                      <a:pt x="45" y="3"/>
                    </a:lnTo>
                    <a:lnTo>
                      <a:pt x="43" y="0"/>
                    </a:lnTo>
                    <a:lnTo>
                      <a:pt x="39" y="0"/>
                    </a:lnTo>
                    <a:lnTo>
                      <a:pt x="37" y="0"/>
                    </a:lnTo>
                    <a:lnTo>
                      <a:pt x="34" y="0"/>
                    </a:lnTo>
                    <a:lnTo>
                      <a:pt x="32" y="0"/>
                    </a:lnTo>
                    <a:lnTo>
                      <a:pt x="28" y="0"/>
                    </a:lnTo>
                    <a:lnTo>
                      <a:pt x="24" y="0"/>
                    </a:lnTo>
                    <a:lnTo>
                      <a:pt x="22" y="3"/>
                    </a:lnTo>
                    <a:lnTo>
                      <a:pt x="18" y="3"/>
                    </a:lnTo>
                    <a:lnTo>
                      <a:pt x="13" y="3"/>
                    </a:lnTo>
                    <a:lnTo>
                      <a:pt x="9" y="7"/>
                    </a:lnTo>
                    <a:lnTo>
                      <a:pt x="5" y="11"/>
                    </a:lnTo>
                    <a:lnTo>
                      <a:pt x="3" y="15"/>
                    </a:lnTo>
                    <a:lnTo>
                      <a:pt x="1" y="19"/>
                    </a:lnTo>
                    <a:lnTo>
                      <a:pt x="0" y="19"/>
                    </a:lnTo>
                    <a:lnTo>
                      <a:pt x="0" y="23"/>
                    </a:lnTo>
                    <a:lnTo>
                      <a:pt x="0" y="27"/>
                    </a:lnTo>
                    <a:lnTo>
                      <a:pt x="0" y="30"/>
                    </a:lnTo>
                    <a:lnTo>
                      <a:pt x="1" y="34"/>
                    </a:lnTo>
                    <a:lnTo>
                      <a:pt x="3" y="42"/>
                    </a:lnTo>
                  </a:path>
                </a:pathLst>
              </a:custGeom>
              <a:solidFill>
                <a:srgbClr val="FF0000"/>
              </a:solidFill>
              <a:ln w="9525" cap="rnd">
                <a:noFill/>
                <a:round/>
                <a:headEnd/>
                <a:tailEnd/>
              </a:ln>
            </p:spPr>
            <p:txBody>
              <a:bodyPr/>
              <a:lstStyle/>
              <a:p>
                <a:endParaRPr lang="de-DE"/>
              </a:p>
            </p:txBody>
          </p:sp>
          <p:sp>
            <p:nvSpPr>
              <p:cNvPr id="50222" name="Freeform 55"/>
              <p:cNvSpPr>
                <a:spLocks/>
              </p:cNvSpPr>
              <p:nvPr/>
            </p:nvSpPr>
            <p:spPr bwMode="auto">
              <a:xfrm>
                <a:off x="2349" y="2697"/>
                <a:ext cx="143" cy="174"/>
              </a:xfrm>
              <a:custGeom>
                <a:avLst/>
                <a:gdLst>
                  <a:gd name="T0" fmla="*/ 65 w 143"/>
                  <a:gd name="T1" fmla="*/ 3 h 174"/>
                  <a:gd name="T2" fmla="*/ 82 w 143"/>
                  <a:gd name="T3" fmla="*/ 19 h 174"/>
                  <a:gd name="T4" fmla="*/ 92 w 143"/>
                  <a:gd name="T5" fmla="*/ 38 h 174"/>
                  <a:gd name="T6" fmla="*/ 101 w 143"/>
                  <a:gd name="T7" fmla="*/ 57 h 174"/>
                  <a:gd name="T8" fmla="*/ 105 w 143"/>
                  <a:gd name="T9" fmla="*/ 76 h 174"/>
                  <a:gd name="T10" fmla="*/ 105 w 143"/>
                  <a:gd name="T11" fmla="*/ 92 h 174"/>
                  <a:gd name="T12" fmla="*/ 113 w 143"/>
                  <a:gd name="T13" fmla="*/ 111 h 174"/>
                  <a:gd name="T14" fmla="*/ 118 w 143"/>
                  <a:gd name="T15" fmla="*/ 119 h 174"/>
                  <a:gd name="T16" fmla="*/ 128 w 143"/>
                  <a:gd name="T17" fmla="*/ 130 h 174"/>
                  <a:gd name="T18" fmla="*/ 128 w 143"/>
                  <a:gd name="T19" fmla="*/ 134 h 174"/>
                  <a:gd name="T20" fmla="*/ 118 w 143"/>
                  <a:gd name="T21" fmla="*/ 130 h 174"/>
                  <a:gd name="T22" fmla="*/ 113 w 143"/>
                  <a:gd name="T23" fmla="*/ 126 h 174"/>
                  <a:gd name="T24" fmla="*/ 120 w 143"/>
                  <a:gd name="T25" fmla="*/ 146 h 174"/>
                  <a:gd name="T26" fmla="*/ 134 w 143"/>
                  <a:gd name="T27" fmla="*/ 161 h 174"/>
                  <a:gd name="T28" fmla="*/ 138 w 143"/>
                  <a:gd name="T29" fmla="*/ 169 h 174"/>
                  <a:gd name="T30" fmla="*/ 126 w 143"/>
                  <a:gd name="T31" fmla="*/ 173 h 174"/>
                  <a:gd name="T32" fmla="*/ 113 w 143"/>
                  <a:gd name="T33" fmla="*/ 165 h 174"/>
                  <a:gd name="T34" fmla="*/ 99 w 143"/>
                  <a:gd name="T35" fmla="*/ 149 h 174"/>
                  <a:gd name="T36" fmla="*/ 92 w 143"/>
                  <a:gd name="T37" fmla="*/ 146 h 174"/>
                  <a:gd name="T38" fmla="*/ 90 w 143"/>
                  <a:gd name="T39" fmla="*/ 161 h 174"/>
                  <a:gd name="T40" fmla="*/ 80 w 143"/>
                  <a:gd name="T41" fmla="*/ 173 h 174"/>
                  <a:gd name="T42" fmla="*/ 71 w 143"/>
                  <a:gd name="T43" fmla="*/ 173 h 174"/>
                  <a:gd name="T44" fmla="*/ 63 w 143"/>
                  <a:gd name="T45" fmla="*/ 165 h 174"/>
                  <a:gd name="T46" fmla="*/ 71 w 143"/>
                  <a:gd name="T47" fmla="*/ 161 h 174"/>
                  <a:gd name="T48" fmla="*/ 72 w 143"/>
                  <a:gd name="T49" fmla="*/ 157 h 174"/>
                  <a:gd name="T50" fmla="*/ 71 w 143"/>
                  <a:gd name="T51" fmla="*/ 146 h 174"/>
                  <a:gd name="T52" fmla="*/ 67 w 143"/>
                  <a:gd name="T53" fmla="*/ 138 h 174"/>
                  <a:gd name="T54" fmla="*/ 59 w 143"/>
                  <a:gd name="T55" fmla="*/ 138 h 174"/>
                  <a:gd name="T56" fmla="*/ 51 w 143"/>
                  <a:gd name="T57" fmla="*/ 138 h 174"/>
                  <a:gd name="T58" fmla="*/ 55 w 143"/>
                  <a:gd name="T59" fmla="*/ 153 h 174"/>
                  <a:gd name="T60" fmla="*/ 46 w 143"/>
                  <a:gd name="T61" fmla="*/ 146 h 174"/>
                  <a:gd name="T62" fmla="*/ 36 w 143"/>
                  <a:gd name="T63" fmla="*/ 134 h 174"/>
                  <a:gd name="T64" fmla="*/ 30 w 143"/>
                  <a:gd name="T65" fmla="*/ 123 h 174"/>
                  <a:gd name="T66" fmla="*/ 30 w 143"/>
                  <a:gd name="T67" fmla="*/ 107 h 174"/>
                  <a:gd name="T68" fmla="*/ 32 w 143"/>
                  <a:gd name="T69" fmla="*/ 96 h 174"/>
                  <a:gd name="T70" fmla="*/ 32 w 143"/>
                  <a:gd name="T71" fmla="*/ 84 h 174"/>
                  <a:gd name="T72" fmla="*/ 24 w 143"/>
                  <a:gd name="T73" fmla="*/ 73 h 174"/>
                  <a:gd name="T74" fmla="*/ 15 w 143"/>
                  <a:gd name="T75" fmla="*/ 69 h 174"/>
                  <a:gd name="T76" fmla="*/ 11 w 143"/>
                  <a:gd name="T77" fmla="*/ 76 h 174"/>
                  <a:gd name="T78" fmla="*/ 5 w 143"/>
                  <a:gd name="T79" fmla="*/ 65 h 174"/>
                  <a:gd name="T80" fmla="*/ 1 w 143"/>
                  <a:gd name="T81" fmla="*/ 46 h 174"/>
                  <a:gd name="T82" fmla="*/ 0 w 143"/>
                  <a:gd name="T83" fmla="*/ 30 h 174"/>
                  <a:gd name="T84" fmla="*/ 3 w 143"/>
                  <a:gd name="T85" fmla="*/ 19 h 174"/>
                  <a:gd name="T86" fmla="*/ 9 w 143"/>
                  <a:gd name="T87" fmla="*/ 7 h 174"/>
                  <a:gd name="T88" fmla="*/ 21 w 143"/>
                  <a:gd name="T89" fmla="*/ 3 h 174"/>
                  <a:gd name="T90" fmla="*/ 36 w 143"/>
                  <a:gd name="T91" fmla="*/ 3 h 174"/>
                  <a:gd name="T92" fmla="*/ 57 w 143"/>
                  <a:gd name="T93" fmla="*/ 0 h 17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43"/>
                  <a:gd name="T142" fmla="*/ 0 h 174"/>
                  <a:gd name="T143" fmla="*/ 143 w 143"/>
                  <a:gd name="T144" fmla="*/ 174 h 17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43" h="174">
                    <a:moveTo>
                      <a:pt x="57" y="0"/>
                    </a:moveTo>
                    <a:lnTo>
                      <a:pt x="59" y="3"/>
                    </a:lnTo>
                    <a:lnTo>
                      <a:pt x="65" y="3"/>
                    </a:lnTo>
                    <a:lnTo>
                      <a:pt x="71" y="7"/>
                    </a:lnTo>
                    <a:lnTo>
                      <a:pt x="76" y="15"/>
                    </a:lnTo>
                    <a:lnTo>
                      <a:pt x="82" y="19"/>
                    </a:lnTo>
                    <a:lnTo>
                      <a:pt x="86" y="23"/>
                    </a:lnTo>
                    <a:lnTo>
                      <a:pt x="90" y="30"/>
                    </a:lnTo>
                    <a:lnTo>
                      <a:pt x="92" y="38"/>
                    </a:lnTo>
                    <a:lnTo>
                      <a:pt x="95" y="46"/>
                    </a:lnTo>
                    <a:lnTo>
                      <a:pt x="99" y="49"/>
                    </a:lnTo>
                    <a:lnTo>
                      <a:pt x="101" y="57"/>
                    </a:lnTo>
                    <a:lnTo>
                      <a:pt x="103" y="61"/>
                    </a:lnTo>
                    <a:lnTo>
                      <a:pt x="105" y="69"/>
                    </a:lnTo>
                    <a:lnTo>
                      <a:pt x="105" y="76"/>
                    </a:lnTo>
                    <a:lnTo>
                      <a:pt x="107" y="84"/>
                    </a:lnTo>
                    <a:lnTo>
                      <a:pt x="107" y="88"/>
                    </a:lnTo>
                    <a:lnTo>
                      <a:pt x="105" y="92"/>
                    </a:lnTo>
                    <a:lnTo>
                      <a:pt x="107" y="99"/>
                    </a:lnTo>
                    <a:lnTo>
                      <a:pt x="111" y="107"/>
                    </a:lnTo>
                    <a:lnTo>
                      <a:pt x="113" y="111"/>
                    </a:lnTo>
                    <a:lnTo>
                      <a:pt x="115" y="115"/>
                    </a:lnTo>
                    <a:lnTo>
                      <a:pt x="117" y="115"/>
                    </a:lnTo>
                    <a:lnTo>
                      <a:pt x="118" y="119"/>
                    </a:lnTo>
                    <a:lnTo>
                      <a:pt x="122" y="123"/>
                    </a:lnTo>
                    <a:lnTo>
                      <a:pt x="126" y="126"/>
                    </a:lnTo>
                    <a:lnTo>
                      <a:pt x="128" y="130"/>
                    </a:lnTo>
                    <a:lnTo>
                      <a:pt x="130" y="130"/>
                    </a:lnTo>
                    <a:lnTo>
                      <a:pt x="134" y="134"/>
                    </a:lnTo>
                    <a:lnTo>
                      <a:pt x="128" y="134"/>
                    </a:lnTo>
                    <a:lnTo>
                      <a:pt x="124" y="134"/>
                    </a:lnTo>
                    <a:lnTo>
                      <a:pt x="120" y="130"/>
                    </a:lnTo>
                    <a:lnTo>
                      <a:pt x="118" y="130"/>
                    </a:lnTo>
                    <a:lnTo>
                      <a:pt x="115" y="126"/>
                    </a:lnTo>
                    <a:lnTo>
                      <a:pt x="111" y="123"/>
                    </a:lnTo>
                    <a:lnTo>
                      <a:pt x="113" y="126"/>
                    </a:lnTo>
                    <a:lnTo>
                      <a:pt x="117" y="134"/>
                    </a:lnTo>
                    <a:lnTo>
                      <a:pt x="117" y="138"/>
                    </a:lnTo>
                    <a:lnTo>
                      <a:pt x="120" y="146"/>
                    </a:lnTo>
                    <a:lnTo>
                      <a:pt x="126" y="153"/>
                    </a:lnTo>
                    <a:lnTo>
                      <a:pt x="130" y="157"/>
                    </a:lnTo>
                    <a:lnTo>
                      <a:pt x="134" y="161"/>
                    </a:lnTo>
                    <a:lnTo>
                      <a:pt x="140" y="165"/>
                    </a:lnTo>
                    <a:lnTo>
                      <a:pt x="142" y="169"/>
                    </a:lnTo>
                    <a:lnTo>
                      <a:pt x="138" y="169"/>
                    </a:lnTo>
                    <a:lnTo>
                      <a:pt x="134" y="169"/>
                    </a:lnTo>
                    <a:lnTo>
                      <a:pt x="130" y="173"/>
                    </a:lnTo>
                    <a:lnTo>
                      <a:pt x="126" y="173"/>
                    </a:lnTo>
                    <a:lnTo>
                      <a:pt x="122" y="169"/>
                    </a:lnTo>
                    <a:lnTo>
                      <a:pt x="117" y="169"/>
                    </a:lnTo>
                    <a:lnTo>
                      <a:pt x="113" y="165"/>
                    </a:lnTo>
                    <a:lnTo>
                      <a:pt x="107" y="161"/>
                    </a:lnTo>
                    <a:lnTo>
                      <a:pt x="103" y="157"/>
                    </a:lnTo>
                    <a:lnTo>
                      <a:pt x="99" y="149"/>
                    </a:lnTo>
                    <a:lnTo>
                      <a:pt x="94" y="146"/>
                    </a:lnTo>
                    <a:lnTo>
                      <a:pt x="90" y="138"/>
                    </a:lnTo>
                    <a:lnTo>
                      <a:pt x="92" y="146"/>
                    </a:lnTo>
                    <a:lnTo>
                      <a:pt x="92" y="149"/>
                    </a:lnTo>
                    <a:lnTo>
                      <a:pt x="90" y="157"/>
                    </a:lnTo>
                    <a:lnTo>
                      <a:pt x="90" y="161"/>
                    </a:lnTo>
                    <a:lnTo>
                      <a:pt x="88" y="165"/>
                    </a:lnTo>
                    <a:lnTo>
                      <a:pt x="84" y="169"/>
                    </a:lnTo>
                    <a:lnTo>
                      <a:pt x="80" y="173"/>
                    </a:lnTo>
                    <a:lnTo>
                      <a:pt x="76" y="173"/>
                    </a:lnTo>
                    <a:lnTo>
                      <a:pt x="74" y="173"/>
                    </a:lnTo>
                    <a:lnTo>
                      <a:pt x="71" y="173"/>
                    </a:lnTo>
                    <a:lnTo>
                      <a:pt x="67" y="173"/>
                    </a:lnTo>
                    <a:lnTo>
                      <a:pt x="65" y="169"/>
                    </a:lnTo>
                    <a:lnTo>
                      <a:pt x="63" y="165"/>
                    </a:lnTo>
                    <a:lnTo>
                      <a:pt x="65" y="165"/>
                    </a:lnTo>
                    <a:lnTo>
                      <a:pt x="67" y="161"/>
                    </a:lnTo>
                    <a:lnTo>
                      <a:pt x="71" y="161"/>
                    </a:lnTo>
                    <a:lnTo>
                      <a:pt x="72" y="157"/>
                    </a:lnTo>
                    <a:lnTo>
                      <a:pt x="72" y="153"/>
                    </a:lnTo>
                    <a:lnTo>
                      <a:pt x="72" y="149"/>
                    </a:lnTo>
                    <a:lnTo>
                      <a:pt x="71" y="146"/>
                    </a:lnTo>
                    <a:lnTo>
                      <a:pt x="69" y="146"/>
                    </a:lnTo>
                    <a:lnTo>
                      <a:pt x="67" y="142"/>
                    </a:lnTo>
                    <a:lnTo>
                      <a:pt x="67" y="138"/>
                    </a:lnTo>
                    <a:lnTo>
                      <a:pt x="65" y="138"/>
                    </a:lnTo>
                    <a:lnTo>
                      <a:pt x="61" y="138"/>
                    </a:lnTo>
                    <a:lnTo>
                      <a:pt x="59" y="138"/>
                    </a:lnTo>
                    <a:lnTo>
                      <a:pt x="55" y="134"/>
                    </a:lnTo>
                    <a:lnTo>
                      <a:pt x="53" y="138"/>
                    </a:lnTo>
                    <a:lnTo>
                      <a:pt x="51" y="138"/>
                    </a:lnTo>
                    <a:lnTo>
                      <a:pt x="51" y="142"/>
                    </a:lnTo>
                    <a:lnTo>
                      <a:pt x="53" y="149"/>
                    </a:lnTo>
                    <a:lnTo>
                      <a:pt x="55" y="153"/>
                    </a:lnTo>
                    <a:lnTo>
                      <a:pt x="53" y="149"/>
                    </a:lnTo>
                    <a:lnTo>
                      <a:pt x="47" y="149"/>
                    </a:lnTo>
                    <a:lnTo>
                      <a:pt x="46" y="146"/>
                    </a:lnTo>
                    <a:lnTo>
                      <a:pt x="42" y="142"/>
                    </a:lnTo>
                    <a:lnTo>
                      <a:pt x="38" y="138"/>
                    </a:lnTo>
                    <a:lnTo>
                      <a:pt x="36" y="134"/>
                    </a:lnTo>
                    <a:lnTo>
                      <a:pt x="32" y="130"/>
                    </a:lnTo>
                    <a:lnTo>
                      <a:pt x="32" y="126"/>
                    </a:lnTo>
                    <a:lnTo>
                      <a:pt x="30" y="123"/>
                    </a:lnTo>
                    <a:lnTo>
                      <a:pt x="30" y="115"/>
                    </a:lnTo>
                    <a:lnTo>
                      <a:pt x="28" y="111"/>
                    </a:lnTo>
                    <a:lnTo>
                      <a:pt x="30" y="107"/>
                    </a:lnTo>
                    <a:lnTo>
                      <a:pt x="30" y="103"/>
                    </a:lnTo>
                    <a:lnTo>
                      <a:pt x="32" y="99"/>
                    </a:lnTo>
                    <a:lnTo>
                      <a:pt x="32" y="96"/>
                    </a:lnTo>
                    <a:lnTo>
                      <a:pt x="34" y="92"/>
                    </a:lnTo>
                    <a:lnTo>
                      <a:pt x="34" y="88"/>
                    </a:lnTo>
                    <a:lnTo>
                      <a:pt x="32" y="84"/>
                    </a:lnTo>
                    <a:lnTo>
                      <a:pt x="30" y="80"/>
                    </a:lnTo>
                    <a:lnTo>
                      <a:pt x="28" y="80"/>
                    </a:lnTo>
                    <a:lnTo>
                      <a:pt x="24" y="73"/>
                    </a:lnTo>
                    <a:lnTo>
                      <a:pt x="21" y="73"/>
                    </a:lnTo>
                    <a:lnTo>
                      <a:pt x="19" y="69"/>
                    </a:lnTo>
                    <a:lnTo>
                      <a:pt x="15" y="69"/>
                    </a:lnTo>
                    <a:lnTo>
                      <a:pt x="13" y="73"/>
                    </a:lnTo>
                    <a:lnTo>
                      <a:pt x="15" y="76"/>
                    </a:lnTo>
                    <a:lnTo>
                      <a:pt x="11" y="76"/>
                    </a:lnTo>
                    <a:lnTo>
                      <a:pt x="9" y="73"/>
                    </a:lnTo>
                    <a:lnTo>
                      <a:pt x="7" y="69"/>
                    </a:lnTo>
                    <a:lnTo>
                      <a:pt x="5" y="65"/>
                    </a:lnTo>
                    <a:lnTo>
                      <a:pt x="1" y="57"/>
                    </a:lnTo>
                    <a:lnTo>
                      <a:pt x="1" y="53"/>
                    </a:lnTo>
                    <a:lnTo>
                      <a:pt x="1" y="46"/>
                    </a:lnTo>
                    <a:lnTo>
                      <a:pt x="0" y="42"/>
                    </a:lnTo>
                    <a:lnTo>
                      <a:pt x="0" y="38"/>
                    </a:lnTo>
                    <a:lnTo>
                      <a:pt x="0" y="30"/>
                    </a:lnTo>
                    <a:lnTo>
                      <a:pt x="1" y="26"/>
                    </a:lnTo>
                    <a:lnTo>
                      <a:pt x="1" y="23"/>
                    </a:lnTo>
                    <a:lnTo>
                      <a:pt x="3" y="19"/>
                    </a:lnTo>
                    <a:lnTo>
                      <a:pt x="5" y="15"/>
                    </a:lnTo>
                    <a:lnTo>
                      <a:pt x="7" y="15"/>
                    </a:lnTo>
                    <a:lnTo>
                      <a:pt x="9" y="7"/>
                    </a:lnTo>
                    <a:lnTo>
                      <a:pt x="13" y="7"/>
                    </a:lnTo>
                    <a:lnTo>
                      <a:pt x="17" y="3"/>
                    </a:lnTo>
                    <a:lnTo>
                      <a:pt x="21" y="3"/>
                    </a:lnTo>
                    <a:lnTo>
                      <a:pt x="24" y="7"/>
                    </a:lnTo>
                    <a:lnTo>
                      <a:pt x="30" y="7"/>
                    </a:lnTo>
                    <a:lnTo>
                      <a:pt x="36" y="3"/>
                    </a:lnTo>
                    <a:lnTo>
                      <a:pt x="44" y="3"/>
                    </a:lnTo>
                    <a:lnTo>
                      <a:pt x="51" y="0"/>
                    </a:lnTo>
                    <a:lnTo>
                      <a:pt x="57" y="0"/>
                    </a:lnTo>
                  </a:path>
                </a:pathLst>
              </a:custGeom>
              <a:solidFill>
                <a:srgbClr val="E00000"/>
              </a:solidFill>
              <a:ln w="9525" cap="rnd">
                <a:noFill/>
                <a:round/>
                <a:headEnd/>
                <a:tailEnd/>
              </a:ln>
            </p:spPr>
            <p:txBody>
              <a:bodyPr/>
              <a:lstStyle/>
              <a:p>
                <a:endParaRPr lang="de-DE"/>
              </a:p>
            </p:txBody>
          </p:sp>
          <p:sp>
            <p:nvSpPr>
              <p:cNvPr id="50223" name="Freeform 56"/>
              <p:cNvSpPr>
                <a:spLocks/>
              </p:cNvSpPr>
              <p:nvPr/>
            </p:nvSpPr>
            <p:spPr bwMode="auto">
              <a:xfrm>
                <a:off x="2099" y="2697"/>
                <a:ext cx="325" cy="232"/>
              </a:xfrm>
              <a:custGeom>
                <a:avLst/>
                <a:gdLst>
                  <a:gd name="T0" fmla="*/ 316 w 325"/>
                  <a:gd name="T1" fmla="*/ 50 h 232"/>
                  <a:gd name="T2" fmla="*/ 322 w 325"/>
                  <a:gd name="T3" fmla="*/ 77 h 232"/>
                  <a:gd name="T4" fmla="*/ 320 w 325"/>
                  <a:gd name="T5" fmla="*/ 96 h 232"/>
                  <a:gd name="T6" fmla="*/ 304 w 325"/>
                  <a:gd name="T7" fmla="*/ 111 h 232"/>
                  <a:gd name="T8" fmla="*/ 289 w 325"/>
                  <a:gd name="T9" fmla="*/ 123 h 232"/>
                  <a:gd name="T10" fmla="*/ 280 w 325"/>
                  <a:gd name="T11" fmla="*/ 138 h 232"/>
                  <a:gd name="T12" fmla="*/ 280 w 325"/>
                  <a:gd name="T13" fmla="*/ 161 h 232"/>
                  <a:gd name="T14" fmla="*/ 289 w 325"/>
                  <a:gd name="T15" fmla="*/ 184 h 232"/>
                  <a:gd name="T16" fmla="*/ 293 w 325"/>
                  <a:gd name="T17" fmla="*/ 207 h 232"/>
                  <a:gd name="T18" fmla="*/ 289 w 325"/>
                  <a:gd name="T19" fmla="*/ 223 h 232"/>
                  <a:gd name="T20" fmla="*/ 282 w 325"/>
                  <a:gd name="T21" fmla="*/ 219 h 232"/>
                  <a:gd name="T22" fmla="*/ 276 w 325"/>
                  <a:gd name="T23" fmla="*/ 207 h 232"/>
                  <a:gd name="T24" fmla="*/ 264 w 325"/>
                  <a:gd name="T25" fmla="*/ 200 h 232"/>
                  <a:gd name="T26" fmla="*/ 253 w 325"/>
                  <a:gd name="T27" fmla="*/ 204 h 232"/>
                  <a:gd name="T28" fmla="*/ 245 w 325"/>
                  <a:gd name="T29" fmla="*/ 204 h 232"/>
                  <a:gd name="T30" fmla="*/ 236 w 325"/>
                  <a:gd name="T31" fmla="*/ 196 h 232"/>
                  <a:gd name="T32" fmla="*/ 226 w 325"/>
                  <a:gd name="T33" fmla="*/ 180 h 232"/>
                  <a:gd name="T34" fmla="*/ 224 w 325"/>
                  <a:gd name="T35" fmla="*/ 204 h 232"/>
                  <a:gd name="T36" fmla="*/ 217 w 325"/>
                  <a:gd name="T37" fmla="*/ 204 h 232"/>
                  <a:gd name="T38" fmla="*/ 202 w 325"/>
                  <a:gd name="T39" fmla="*/ 192 h 232"/>
                  <a:gd name="T40" fmla="*/ 188 w 325"/>
                  <a:gd name="T41" fmla="*/ 173 h 232"/>
                  <a:gd name="T42" fmla="*/ 182 w 325"/>
                  <a:gd name="T43" fmla="*/ 150 h 232"/>
                  <a:gd name="T44" fmla="*/ 177 w 325"/>
                  <a:gd name="T45" fmla="*/ 169 h 232"/>
                  <a:gd name="T46" fmla="*/ 175 w 325"/>
                  <a:gd name="T47" fmla="*/ 192 h 232"/>
                  <a:gd name="T48" fmla="*/ 162 w 325"/>
                  <a:gd name="T49" fmla="*/ 200 h 232"/>
                  <a:gd name="T50" fmla="*/ 154 w 325"/>
                  <a:gd name="T51" fmla="*/ 192 h 232"/>
                  <a:gd name="T52" fmla="*/ 152 w 325"/>
                  <a:gd name="T53" fmla="*/ 180 h 232"/>
                  <a:gd name="T54" fmla="*/ 142 w 325"/>
                  <a:gd name="T55" fmla="*/ 173 h 232"/>
                  <a:gd name="T56" fmla="*/ 129 w 325"/>
                  <a:gd name="T57" fmla="*/ 177 h 232"/>
                  <a:gd name="T58" fmla="*/ 125 w 325"/>
                  <a:gd name="T59" fmla="*/ 188 h 232"/>
                  <a:gd name="T60" fmla="*/ 129 w 325"/>
                  <a:gd name="T61" fmla="*/ 207 h 232"/>
                  <a:gd name="T62" fmla="*/ 142 w 325"/>
                  <a:gd name="T63" fmla="*/ 223 h 232"/>
                  <a:gd name="T64" fmla="*/ 131 w 325"/>
                  <a:gd name="T65" fmla="*/ 223 h 232"/>
                  <a:gd name="T66" fmla="*/ 110 w 325"/>
                  <a:gd name="T67" fmla="*/ 211 h 232"/>
                  <a:gd name="T68" fmla="*/ 95 w 325"/>
                  <a:gd name="T69" fmla="*/ 196 h 232"/>
                  <a:gd name="T70" fmla="*/ 78 w 325"/>
                  <a:gd name="T71" fmla="*/ 173 h 232"/>
                  <a:gd name="T72" fmla="*/ 68 w 325"/>
                  <a:gd name="T73" fmla="*/ 150 h 232"/>
                  <a:gd name="T74" fmla="*/ 62 w 325"/>
                  <a:gd name="T75" fmla="*/ 115 h 232"/>
                  <a:gd name="T76" fmla="*/ 57 w 325"/>
                  <a:gd name="T77" fmla="*/ 92 h 232"/>
                  <a:gd name="T78" fmla="*/ 49 w 325"/>
                  <a:gd name="T79" fmla="*/ 92 h 232"/>
                  <a:gd name="T80" fmla="*/ 40 w 325"/>
                  <a:gd name="T81" fmla="*/ 111 h 232"/>
                  <a:gd name="T82" fmla="*/ 30 w 325"/>
                  <a:gd name="T83" fmla="*/ 92 h 232"/>
                  <a:gd name="T84" fmla="*/ 19 w 325"/>
                  <a:gd name="T85" fmla="*/ 77 h 232"/>
                  <a:gd name="T86" fmla="*/ 13 w 325"/>
                  <a:gd name="T87" fmla="*/ 84 h 232"/>
                  <a:gd name="T88" fmla="*/ 3 w 325"/>
                  <a:gd name="T89" fmla="*/ 65 h 232"/>
                  <a:gd name="T90" fmla="*/ 1 w 325"/>
                  <a:gd name="T91" fmla="*/ 46 h 232"/>
                  <a:gd name="T92" fmla="*/ 1 w 325"/>
                  <a:gd name="T93" fmla="*/ 23 h 232"/>
                  <a:gd name="T94" fmla="*/ 13 w 325"/>
                  <a:gd name="T95" fmla="*/ 3 h 232"/>
                  <a:gd name="T96" fmla="*/ 41 w 325"/>
                  <a:gd name="T97" fmla="*/ 0 h 232"/>
                  <a:gd name="T98" fmla="*/ 64 w 325"/>
                  <a:gd name="T99" fmla="*/ 3 h 232"/>
                  <a:gd name="T100" fmla="*/ 87 w 325"/>
                  <a:gd name="T101" fmla="*/ 7 h 232"/>
                  <a:gd name="T102" fmla="*/ 118 w 325"/>
                  <a:gd name="T103" fmla="*/ 19 h 232"/>
                  <a:gd name="T104" fmla="*/ 154 w 325"/>
                  <a:gd name="T105" fmla="*/ 19 h 232"/>
                  <a:gd name="T106" fmla="*/ 257 w 325"/>
                  <a:gd name="T107" fmla="*/ 15 h 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5"/>
                  <a:gd name="T163" fmla="*/ 0 h 232"/>
                  <a:gd name="T164" fmla="*/ 325 w 325"/>
                  <a:gd name="T165" fmla="*/ 232 h 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5" h="232">
                    <a:moveTo>
                      <a:pt x="303" y="23"/>
                    </a:moveTo>
                    <a:lnTo>
                      <a:pt x="310" y="30"/>
                    </a:lnTo>
                    <a:lnTo>
                      <a:pt x="314" y="42"/>
                    </a:lnTo>
                    <a:lnTo>
                      <a:pt x="316" y="50"/>
                    </a:lnTo>
                    <a:lnTo>
                      <a:pt x="320" y="57"/>
                    </a:lnTo>
                    <a:lnTo>
                      <a:pt x="320" y="65"/>
                    </a:lnTo>
                    <a:lnTo>
                      <a:pt x="322" y="73"/>
                    </a:lnTo>
                    <a:lnTo>
                      <a:pt x="322" y="77"/>
                    </a:lnTo>
                    <a:lnTo>
                      <a:pt x="322" y="84"/>
                    </a:lnTo>
                    <a:lnTo>
                      <a:pt x="324" y="88"/>
                    </a:lnTo>
                    <a:lnTo>
                      <a:pt x="322" y="92"/>
                    </a:lnTo>
                    <a:lnTo>
                      <a:pt x="320" y="96"/>
                    </a:lnTo>
                    <a:lnTo>
                      <a:pt x="318" y="100"/>
                    </a:lnTo>
                    <a:lnTo>
                      <a:pt x="314" y="103"/>
                    </a:lnTo>
                    <a:lnTo>
                      <a:pt x="310" y="107"/>
                    </a:lnTo>
                    <a:lnTo>
                      <a:pt x="304" y="111"/>
                    </a:lnTo>
                    <a:lnTo>
                      <a:pt x="301" y="111"/>
                    </a:lnTo>
                    <a:lnTo>
                      <a:pt x="297" y="119"/>
                    </a:lnTo>
                    <a:lnTo>
                      <a:pt x="291" y="123"/>
                    </a:lnTo>
                    <a:lnTo>
                      <a:pt x="289" y="123"/>
                    </a:lnTo>
                    <a:lnTo>
                      <a:pt x="287" y="127"/>
                    </a:lnTo>
                    <a:lnTo>
                      <a:pt x="283" y="130"/>
                    </a:lnTo>
                    <a:lnTo>
                      <a:pt x="282" y="134"/>
                    </a:lnTo>
                    <a:lnTo>
                      <a:pt x="280" y="138"/>
                    </a:lnTo>
                    <a:lnTo>
                      <a:pt x="280" y="142"/>
                    </a:lnTo>
                    <a:lnTo>
                      <a:pt x="280" y="150"/>
                    </a:lnTo>
                    <a:lnTo>
                      <a:pt x="278" y="154"/>
                    </a:lnTo>
                    <a:lnTo>
                      <a:pt x="280" y="161"/>
                    </a:lnTo>
                    <a:lnTo>
                      <a:pt x="282" y="165"/>
                    </a:lnTo>
                    <a:lnTo>
                      <a:pt x="283" y="173"/>
                    </a:lnTo>
                    <a:lnTo>
                      <a:pt x="287" y="177"/>
                    </a:lnTo>
                    <a:lnTo>
                      <a:pt x="289" y="184"/>
                    </a:lnTo>
                    <a:lnTo>
                      <a:pt x="291" y="188"/>
                    </a:lnTo>
                    <a:lnTo>
                      <a:pt x="293" y="196"/>
                    </a:lnTo>
                    <a:lnTo>
                      <a:pt x="293" y="204"/>
                    </a:lnTo>
                    <a:lnTo>
                      <a:pt x="293" y="207"/>
                    </a:lnTo>
                    <a:lnTo>
                      <a:pt x="295" y="211"/>
                    </a:lnTo>
                    <a:lnTo>
                      <a:pt x="293" y="215"/>
                    </a:lnTo>
                    <a:lnTo>
                      <a:pt x="291" y="219"/>
                    </a:lnTo>
                    <a:lnTo>
                      <a:pt x="289" y="223"/>
                    </a:lnTo>
                    <a:lnTo>
                      <a:pt x="287" y="227"/>
                    </a:lnTo>
                    <a:lnTo>
                      <a:pt x="283" y="231"/>
                    </a:lnTo>
                    <a:lnTo>
                      <a:pt x="283" y="223"/>
                    </a:lnTo>
                    <a:lnTo>
                      <a:pt x="282" y="219"/>
                    </a:lnTo>
                    <a:lnTo>
                      <a:pt x="282" y="215"/>
                    </a:lnTo>
                    <a:lnTo>
                      <a:pt x="280" y="211"/>
                    </a:lnTo>
                    <a:lnTo>
                      <a:pt x="278" y="207"/>
                    </a:lnTo>
                    <a:lnTo>
                      <a:pt x="276" y="207"/>
                    </a:lnTo>
                    <a:lnTo>
                      <a:pt x="272" y="204"/>
                    </a:lnTo>
                    <a:lnTo>
                      <a:pt x="270" y="204"/>
                    </a:lnTo>
                    <a:lnTo>
                      <a:pt x="266" y="200"/>
                    </a:lnTo>
                    <a:lnTo>
                      <a:pt x="264" y="200"/>
                    </a:lnTo>
                    <a:lnTo>
                      <a:pt x="261" y="200"/>
                    </a:lnTo>
                    <a:lnTo>
                      <a:pt x="257" y="200"/>
                    </a:lnTo>
                    <a:lnTo>
                      <a:pt x="255" y="200"/>
                    </a:lnTo>
                    <a:lnTo>
                      <a:pt x="253" y="204"/>
                    </a:lnTo>
                    <a:lnTo>
                      <a:pt x="251" y="207"/>
                    </a:lnTo>
                    <a:lnTo>
                      <a:pt x="253" y="207"/>
                    </a:lnTo>
                    <a:lnTo>
                      <a:pt x="249" y="207"/>
                    </a:lnTo>
                    <a:lnTo>
                      <a:pt x="245" y="204"/>
                    </a:lnTo>
                    <a:lnTo>
                      <a:pt x="242" y="204"/>
                    </a:lnTo>
                    <a:lnTo>
                      <a:pt x="240" y="200"/>
                    </a:lnTo>
                    <a:lnTo>
                      <a:pt x="238" y="196"/>
                    </a:lnTo>
                    <a:lnTo>
                      <a:pt x="236" y="196"/>
                    </a:lnTo>
                    <a:lnTo>
                      <a:pt x="232" y="192"/>
                    </a:lnTo>
                    <a:lnTo>
                      <a:pt x="230" y="188"/>
                    </a:lnTo>
                    <a:lnTo>
                      <a:pt x="228" y="184"/>
                    </a:lnTo>
                    <a:lnTo>
                      <a:pt x="226" y="180"/>
                    </a:lnTo>
                    <a:lnTo>
                      <a:pt x="226" y="188"/>
                    </a:lnTo>
                    <a:lnTo>
                      <a:pt x="226" y="192"/>
                    </a:lnTo>
                    <a:lnTo>
                      <a:pt x="224" y="200"/>
                    </a:lnTo>
                    <a:lnTo>
                      <a:pt x="224" y="204"/>
                    </a:lnTo>
                    <a:lnTo>
                      <a:pt x="222" y="211"/>
                    </a:lnTo>
                    <a:lnTo>
                      <a:pt x="219" y="215"/>
                    </a:lnTo>
                    <a:lnTo>
                      <a:pt x="219" y="211"/>
                    </a:lnTo>
                    <a:lnTo>
                      <a:pt x="217" y="204"/>
                    </a:lnTo>
                    <a:lnTo>
                      <a:pt x="211" y="200"/>
                    </a:lnTo>
                    <a:lnTo>
                      <a:pt x="209" y="196"/>
                    </a:lnTo>
                    <a:lnTo>
                      <a:pt x="205" y="196"/>
                    </a:lnTo>
                    <a:lnTo>
                      <a:pt x="202" y="192"/>
                    </a:lnTo>
                    <a:lnTo>
                      <a:pt x="198" y="188"/>
                    </a:lnTo>
                    <a:lnTo>
                      <a:pt x="194" y="184"/>
                    </a:lnTo>
                    <a:lnTo>
                      <a:pt x="190" y="177"/>
                    </a:lnTo>
                    <a:lnTo>
                      <a:pt x="188" y="173"/>
                    </a:lnTo>
                    <a:lnTo>
                      <a:pt x="186" y="169"/>
                    </a:lnTo>
                    <a:lnTo>
                      <a:pt x="182" y="161"/>
                    </a:lnTo>
                    <a:lnTo>
                      <a:pt x="182" y="157"/>
                    </a:lnTo>
                    <a:lnTo>
                      <a:pt x="182" y="150"/>
                    </a:lnTo>
                    <a:lnTo>
                      <a:pt x="179" y="157"/>
                    </a:lnTo>
                    <a:lnTo>
                      <a:pt x="177" y="161"/>
                    </a:lnTo>
                    <a:lnTo>
                      <a:pt x="177" y="165"/>
                    </a:lnTo>
                    <a:lnTo>
                      <a:pt x="177" y="169"/>
                    </a:lnTo>
                    <a:lnTo>
                      <a:pt x="177" y="177"/>
                    </a:lnTo>
                    <a:lnTo>
                      <a:pt x="177" y="180"/>
                    </a:lnTo>
                    <a:lnTo>
                      <a:pt x="177" y="184"/>
                    </a:lnTo>
                    <a:lnTo>
                      <a:pt x="175" y="192"/>
                    </a:lnTo>
                    <a:lnTo>
                      <a:pt x="171" y="196"/>
                    </a:lnTo>
                    <a:lnTo>
                      <a:pt x="169" y="196"/>
                    </a:lnTo>
                    <a:lnTo>
                      <a:pt x="165" y="196"/>
                    </a:lnTo>
                    <a:lnTo>
                      <a:pt x="162" y="200"/>
                    </a:lnTo>
                    <a:lnTo>
                      <a:pt x="158" y="200"/>
                    </a:lnTo>
                    <a:lnTo>
                      <a:pt x="150" y="196"/>
                    </a:lnTo>
                    <a:lnTo>
                      <a:pt x="152" y="192"/>
                    </a:lnTo>
                    <a:lnTo>
                      <a:pt x="154" y="192"/>
                    </a:lnTo>
                    <a:lnTo>
                      <a:pt x="156" y="188"/>
                    </a:lnTo>
                    <a:lnTo>
                      <a:pt x="156" y="184"/>
                    </a:lnTo>
                    <a:lnTo>
                      <a:pt x="154" y="180"/>
                    </a:lnTo>
                    <a:lnTo>
                      <a:pt x="152" y="180"/>
                    </a:lnTo>
                    <a:lnTo>
                      <a:pt x="150" y="177"/>
                    </a:lnTo>
                    <a:lnTo>
                      <a:pt x="144" y="173"/>
                    </a:lnTo>
                    <a:lnTo>
                      <a:pt x="142" y="173"/>
                    </a:lnTo>
                    <a:lnTo>
                      <a:pt x="139" y="173"/>
                    </a:lnTo>
                    <a:lnTo>
                      <a:pt x="137" y="173"/>
                    </a:lnTo>
                    <a:lnTo>
                      <a:pt x="133" y="177"/>
                    </a:lnTo>
                    <a:lnTo>
                      <a:pt x="129" y="177"/>
                    </a:lnTo>
                    <a:lnTo>
                      <a:pt x="127" y="180"/>
                    </a:lnTo>
                    <a:lnTo>
                      <a:pt x="127" y="184"/>
                    </a:lnTo>
                    <a:lnTo>
                      <a:pt x="125" y="184"/>
                    </a:lnTo>
                    <a:lnTo>
                      <a:pt x="125" y="188"/>
                    </a:lnTo>
                    <a:lnTo>
                      <a:pt x="125" y="192"/>
                    </a:lnTo>
                    <a:lnTo>
                      <a:pt x="127" y="200"/>
                    </a:lnTo>
                    <a:lnTo>
                      <a:pt x="129" y="204"/>
                    </a:lnTo>
                    <a:lnTo>
                      <a:pt x="129" y="207"/>
                    </a:lnTo>
                    <a:lnTo>
                      <a:pt x="135" y="211"/>
                    </a:lnTo>
                    <a:lnTo>
                      <a:pt x="137" y="215"/>
                    </a:lnTo>
                    <a:lnTo>
                      <a:pt x="139" y="219"/>
                    </a:lnTo>
                    <a:lnTo>
                      <a:pt x="142" y="223"/>
                    </a:lnTo>
                    <a:lnTo>
                      <a:pt x="144" y="223"/>
                    </a:lnTo>
                    <a:lnTo>
                      <a:pt x="141" y="223"/>
                    </a:lnTo>
                    <a:lnTo>
                      <a:pt x="137" y="223"/>
                    </a:lnTo>
                    <a:lnTo>
                      <a:pt x="131" y="223"/>
                    </a:lnTo>
                    <a:lnTo>
                      <a:pt x="125" y="223"/>
                    </a:lnTo>
                    <a:lnTo>
                      <a:pt x="120" y="219"/>
                    </a:lnTo>
                    <a:lnTo>
                      <a:pt x="116" y="215"/>
                    </a:lnTo>
                    <a:lnTo>
                      <a:pt x="110" y="211"/>
                    </a:lnTo>
                    <a:lnTo>
                      <a:pt x="106" y="207"/>
                    </a:lnTo>
                    <a:lnTo>
                      <a:pt x="101" y="204"/>
                    </a:lnTo>
                    <a:lnTo>
                      <a:pt x="97" y="200"/>
                    </a:lnTo>
                    <a:lnTo>
                      <a:pt x="95" y="196"/>
                    </a:lnTo>
                    <a:lnTo>
                      <a:pt x="91" y="192"/>
                    </a:lnTo>
                    <a:lnTo>
                      <a:pt x="87" y="188"/>
                    </a:lnTo>
                    <a:lnTo>
                      <a:pt x="81" y="180"/>
                    </a:lnTo>
                    <a:lnTo>
                      <a:pt x="78" y="173"/>
                    </a:lnTo>
                    <a:lnTo>
                      <a:pt x="74" y="165"/>
                    </a:lnTo>
                    <a:lnTo>
                      <a:pt x="74" y="161"/>
                    </a:lnTo>
                    <a:lnTo>
                      <a:pt x="70" y="157"/>
                    </a:lnTo>
                    <a:lnTo>
                      <a:pt x="68" y="150"/>
                    </a:lnTo>
                    <a:lnTo>
                      <a:pt x="66" y="142"/>
                    </a:lnTo>
                    <a:lnTo>
                      <a:pt x="64" y="134"/>
                    </a:lnTo>
                    <a:lnTo>
                      <a:pt x="62" y="127"/>
                    </a:lnTo>
                    <a:lnTo>
                      <a:pt x="62" y="115"/>
                    </a:lnTo>
                    <a:lnTo>
                      <a:pt x="60" y="107"/>
                    </a:lnTo>
                    <a:lnTo>
                      <a:pt x="59" y="100"/>
                    </a:lnTo>
                    <a:lnTo>
                      <a:pt x="59" y="96"/>
                    </a:lnTo>
                    <a:lnTo>
                      <a:pt x="57" y="92"/>
                    </a:lnTo>
                    <a:lnTo>
                      <a:pt x="53" y="84"/>
                    </a:lnTo>
                    <a:lnTo>
                      <a:pt x="49" y="84"/>
                    </a:lnTo>
                    <a:lnTo>
                      <a:pt x="49" y="88"/>
                    </a:lnTo>
                    <a:lnTo>
                      <a:pt x="49" y="92"/>
                    </a:lnTo>
                    <a:lnTo>
                      <a:pt x="47" y="96"/>
                    </a:lnTo>
                    <a:lnTo>
                      <a:pt x="45" y="103"/>
                    </a:lnTo>
                    <a:lnTo>
                      <a:pt x="41" y="107"/>
                    </a:lnTo>
                    <a:lnTo>
                      <a:pt x="40" y="111"/>
                    </a:lnTo>
                    <a:lnTo>
                      <a:pt x="36" y="111"/>
                    </a:lnTo>
                    <a:lnTo>
                      <a:pt x="32" y="115"/>
                    </a:lnTo>
                    <a:lnTo>
                      <a:pt x="32" y="100"/>
                    </a:lnTo>
                    <a:lnTo>
                      <a:pt x="30" y="92"/>
                    </a:lnTo>
                    <a:lnTo>
                      <a:pt x="26" y="84"/>
                    </a:lnTo>
                    <a:lnTo>
                      <a:pt x="22" y="77"/>
                    </a:lnTo>
                    <a:lnTo>
                      <a:pt x="19" y="73"/>
                    </a:lnTo>
                    <a:lnTo>
                      <a:pt x="19" y="77"/>
                    </a:lnTo>
                    <a:lnTo>
                      <a:pt x="19" y="80"/>
                    </a:lnTo>
                    <a:lnTo>
                      <a:pt x="17" y="84"/>
                    </a:lnTo>
                    <a:lnTo>
                      <a:pt x="19" y="92"/>
                    </a:lnTo>
                    <a:lnTo>
                      <a:pt x="13" y="84"/>
                    </a:lnTo>
                    <a:lnTo>
                      <a:pt x="11" y="80"/>
                    </a:lnTo>
                    <a:lnTo>
                      <a:pt x="7" y="77"/>
                    </a:lnTo>
                    <a:lnTo>
                      <a:pt x="5" y="69"/>
                    </a:lnTo>
                    <a:lnTo>
                      <a:pt x="3" y="65"/>
                    </a:lnTo>
                    <a:lnTo>
                      <a:pt x="0" y="61"/>
                    </a:lnTo>
                    <a:lnTo>
                      <a:pt x="0" y="53"/>
                    </a:lnTo>
                    <a:lnTo>
                      <a:pt x="0" y="50"/>
                    </a:lnTo>
                    <a:lnTo>
                      <a:pt x="1" y="46"/>
                    </a:lnTo>
                    <a:lnTo>
                      <a:pt x="1" y="38"/>
                    </a:lnTo>
                    <a:lnTo>
                      <a:pt x="1" y="34"/>
                    </a:lnTo>
                    <a:lnTo>
                      <a:pt x="1" y="30"/>
                    </a:lnTo>
                    <a:lnTo>
                      <a:pt x="1" y="23"/>
                    </a:lnTo>
                    <a:lnTo>
                      <a:pt x="0" y="15"/>
                    </a:lnTo>
                    <a:lnTo>
                      <a:pt x="0" y="7"/>
                    </a:lnTo>
                    <a:lnTo>
                      <a:pt x="5" y="7"/>
                    </a:lnTo>
                    <a:lnTo>
                      <a:pt x="13" y="3"/>
                    </a:lnTo>
                    <a:lnTo>
                      <a:pt x="22" y="0"/>
                    </a:lnTo>
                    <a:lnTo>
                      <a:pt x="30" y="0"/>
                    </a:lnTo>
                    <a:lnTo>
                      <a:pt x="36" y="0"/>
                    </a:lnTo>
                    <a:lnTo>
                      <a:pt x="41" y="0"/>
                    </a:lnTo>
                    <a:lnTo>
                      <a:pt x="47" y="3"/>
                    </a:lnTo>
                    <a:lnTo>
                      <a:pt x="53" y="3"/>
                    </a:lnTo>
                    <a:lnTo>
                      <a:pt x="59" y="3"/>
                    </a:lnTo>
                    <a:lnTo>
                      <a:pt x="64" y="3"/>
                    </a:lnTo>
                    <a:lnTo>
                      <a:pt x="68" y="3"/>
                    </a:lnTo>
                    <a:lnTo>
                      <a:pt x="76" y="3"/>
                    </a:lnTo>
                    <a:lnTo>
                      <a:pt x="81" y="3"/>
                    </a:lnTo>
                    <a:lnTo>
                      <a:pt x="87" y="7"/>
                    </a:lnTo>
                    <a:lnTo>
                      <a:pt x="93" y="7"/>
                    </a:lnTo>
                    <a:lnTo>
                      <a:pt x="101" y="11"/>
                    </a:lnTo>
                    <a:lnTo>
                      <a:pt x="110" y="15"/>
                    </a:lnTo>
                    <a:lnTo>
                      <a:pt x="118" y="19"/>
                    </a:lnTo>
                    <a:lnTo>
                      <a:pt x="125" y="19"/>
                    </a:lnTo>
                    <a:lnTo>
                      <a:pt x="135" y="19"/>
                    </a:lnTo>
                    <a:lnTo>
                      <a:pt x="144" y="19"/>
                    </a:lnTo>
                    <a:lnTo>
                      <a:pt x="154" y="19"/>
                    </a:lnTo>
                    <a:lnTo>
                      <a:pt x="182" y="11"/>
                    </a:lnTo>
                    <a:lnTo>
                      <a:pt x="209" y="19"/>
                    </a:lnTo>
                    <a:lnTo>
                      <a:pt x="230" y="23"/>
                    </a:lnTo>
                    <a:lnTo>
                      <a:pt x="257" y="15"/>
                    </a:lnTo>
                    <a:lnTo>
                      <a:pt x="283" y="11"/>
                    </a:lnTo>
                    <a:lnTo>
                      <a:pt x="303" y="23"/>
                    </a:lnTo>
                  </a:path>
                </a:pathLst>
              </a:custGeom>
              <a:solidFill>
                <a:srgbClr val="FF0000"/>
              </a:solidFill>
              <a:ln w="9525" cap="rnd">
                <a:noFill/>
                <a:round/>
                <a:headEnd/>
                <a:tailEnd/>
              </a:ln>
            </p:spPr>
            <p:txBody>
              <a:bodyPr/>
              <a:lstStyle/>
              <a:p>
                <a:endParaRPr lang="de-DE"/>
              </a:p>
            </p:txBody>
          </p:sp>
          <p:sp>
            <p:nvSpPr>
              <p:cNvPr id="50224" name="Freeform 57"/>
              <p:cNvSpPr>
                <a:spLocks/>
              </p:cNvSpPr>
              <p:nvPr/>
            </p:nvSpPr>
            <p:spPr bwMode="auto">
              <a:xfrm>
                <a:off x="2371" y="2703"/>
                <a:ext cx="57" cy="76"/>
              </a:xfrm>
              <a:custGeom>
                <a:avLst/>
                <a:gdLst>
                  <a:gd name="T0" fmla="*/ 24 w 57"/>
                  <a:gd name="T1" fmla="*/ 3 h 76"/>
                  <a:gd name="T2" fmla="*/ 31 w 57"/>
                  <a:gd name="T3" fmla="*/ 11 h 76"/>
                  <a:gd name="T4" fmla="*/ 35 w 57"/>
                  <a:gd name="T5" fmla="*/ 19 h 76"/>
                  <a:gd name="T6" fmla="*/ 39 w 57"/>
                  <a:gd name="T7" fmla="*/ 27 h 76"/>
                  <a:gd name="T8" fmla="*/ 41 w 57"/>
                  <a:gd name="T9" fmla="*/ 35 h 76"/>
                  <a:gd name="T10" fmla="*/ 41 w 57"/>
                  <a:gd name="T11" fmla="*/ 43 h 76"/>
                  <a:gd name="T12" fmla="*/ 44 w 57"/>
                  <a:gd name="T13" fmla="*/ 51 h 76"/>
                  <a:gd name="T14" fmla="*/ 46 w 57"/>
                  <a:gd name="T15" fmla="*/ 55 h 76"/>
                  <a:gd name="T16" fmla="*/ 50 w 57"/>
                  <a:gd name="T17" fmla="*/ 59 h 76"/>
                  <a:gd name="T18" fmla="*/ 50 w 57"/>
                  <a:gd name="T19" fmla="*/ 59 h 76"/>
                  <a:gd name="T20" fmla="*/ 46 w 57"/>
                  <a:gd name="T21" fmla="*/ 59 h 76"/>
                  <a:gd name="T22" fmla="*/ 44 w 57"/>
                  <a:gd name="T23" fmla="*/ 59 h 76"/>
                  <a:gd name="T24" fmla="*/ 48 w 57"/>
                  <a:gd name="T25" fmla="*/ 67 h 76"/>
                  <a:gd name="T26" fmla="*/ 54 w 57"/>
                  <a:gd name="T27" fmla="*/ 71 h 76"/>
                  <a:gd name="T28" fmla="*/ 54 w 57"/>
                  <a:gd name="T29" fmla="*/ 75 h 76"/>
                  <a:gd name="T30" fmla="*/ 50 w 57"/>
                  <a:gd name="T31" fmla="*/ 75 h 76"/>
                  <a:gd name="T32" fmla="*/ 44 w 57"/>
                  <a:gd name="T33" fmla="*/ 75 h 76"/>
                  <a:gd name="T34" fmla="*/ 39 w 57"/>
                  <a:gd name="T35" fmla="*/ 67 h 76"/>
                  <a:gd name="T36" fmla="*/ 37 w 57"/>
                  <a:gd name="T37" fmla="*/ 67 h 76"/>
                  <a:gd name="T38" fmla="*/ 35 w 57"/>
                  <a:gd name="T39" fmla="*/ 71 h 76"/>
                  <a:gd name="T40" fmla="*/ 31 w 57"/>
                  <a:gd name="T41" fmla="*/ 75 h 76"/>
                  <a:gd name="T42" fmla="*/ 29 w 57"/>
                  <a:gd name="T43" fmla="*/ 75 h 76"/>
                  <a:gd name="T44" fmla="*/ 26 w 57"/>
                  <a:gd name="T45" fmla="*/ 71 h 76"/>
                  <a:gd name="T46" fmla="*/ 28 w 57"/>
                  <a:gd name="T47" fmla="*/ 71 h 76"/>
                  <a:gd name="T48" fmla="*/ 29 w 57"/>
                  <a:gd name="T49" fmla="*/ 67 h 76"/>
                  <a:gd name="T50" fmla="*/ 28 w 57"/>
                  <a:gd name="T51" fmla="*/ 63 h 76"/>
                  <a:gd name="T52" fmla="*/ 28 w 57"/>
                  <a:gd name="T53" fmla="*/ 59 h 76"/>
                  <a:gd name="T54" fmla="*/ 24 w 57"/>
                  <a:gd name="T55" fmla="*/ 59 h 76"/>
                  <a:gd name="T56" fmla="*/ 20 w 57"/>
                  <a:gd name="T57" fmla="*/ 63 h 76"/>
                  <a:gd name="T58" fmla="*/ 24 w 57"/>
                  <a:gd name="T59" fmla="*/ 67 h 76"/>
                  <a:gd name="T60" fmla="*/ 18 w 57"/>
                  <a:gd name="T61" fmla="*/ 63 h 76"/>
                  <a:gd name="T62" fmla="*/ 14 w 57"/>
                  <a:gd name="T63" fmla="*/ 59 h 76"/>
                  <a:gd name="T64" fmla="*/ 13 w 57"/>
                  <a:gd name="T65" fmla="*/ 51 h 76"/>
                  <a:gd name="T66" fmla="*/ 11 w 57"/>
                  <a:gd name="T67" fmla="*/ 47 h 76"/>
                  <a:gd name="T68" fmla="*/ 13 w 57"/>
                  <a:gd name="T69" fmla="*/ 43 h 76"/>
                  <a:gd name="T70" fmla="*/ 13 w 57"/>
                  <a:gd name="T71" fmla="*/ 39 h 76"/>
                  <a:gd name="T72" fmla="*/ 11 w 57"/>
                  <a:gd name="T73" fmla="*/ 31 h 76"/>
                  <a:gd name="T74" fmla="*/ 5 w 57"/>
                  <a:gd name="T75" fmla="*/ 31 h 76"/>
                  <a:gd name="T76" fmla="*/ 5 w 57"/>
                  <a:gd name="T77" fmla="*/ 31 h 76"/>
                  <a:gd name="T78" fmla="*/ 1 w 57"/>
                  <a:gd name="T79" fmla="*/ 27 h 76"/>
                  <a:gd name="T80" fmla="*/ 0 w 57"/>
                  <a:gd name="T81" fmla="*/ 19 h 76"/>
                  <a:gd name="T82" fmla="*/ 0 w 57"/>
                  <a:gd name="T83" fmla="*/ 11 h 76"/>
                  <a:gd name="T84" fmla="*/ 1 w 57"/>
                  <a:gd name="T85" fmla="*/ 7 h 76"/>
                  <a:gd name="T86" fmla="*/ 3 w 57"/>
                  <a:gd name="T87" fmla="*/ 3 h 76"/>
                  <a:gd name="T88" fmla="*/ 5 w 57"/>
                  <a:gd name="T89" fmla="*/ 3 h 76"/>
                  <a:gd name="T90" fmla="*/ 13 w 57"/>
                  <a:gd name="T91" fmla="*/ 3 h 76"/>
                  <a:gd name="T92" fmla="*/ 20 w 57"/>
                  <a:gd name="T93" fmla="*/ 3 h 7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7"/>
                  <a:gd name="T142" fmla="*/ 0 h 76"/>
                  <a:gd name="T143" fmla="*/ 57 w 57"/>
                  <a:gd name="T144" fmla="*/ 76 h 7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7" h="76">
                    <a:moveTo>
                      <a:pt x="20" y="3"/>
                    </a:moveTo>
                    <a:lnTo>
                      <a:pt x="22" y="3"/>
                    </a:lnTo>
                    <a:lnTo>
                      <a:pt x="24" y="3"/>
                    </a:lnTo>
                    <a:lnTo>
                      <a:pt x="26" y="3"/>
                    </a:lnTo>
                    <a:lnTo>
                      <a:pt x="28" y="7"/>
                    </a:lnTo>
                    <a:lnTo>
                      <a:pt x="31" y="11"/>
                    </a:lnTo>
                    <a:lnTo>
                      <a:pt x="33" y="15"/>
                    </a:lnTo>
                    <a:lnTo>
                      <a:pt x="35" y="19"/>
                    </a:lnTo>
                    <a:lnTo>
                      <a:pt x="37" y="19"/>
                    </a:lnTo>
                    <a:lnTo>
                      <a:pt x="37" y="23"/>
                    </a:lnTo>
                    <a:lnTo>
                      <a:pt x="39" y="27"/>
                    </a:lnTo>
                    <a:lnTo>
                      <a:pt x="39" y="31"/>
                    </a:lnTo>
                    <a:lnTo>
                      <a:pt x="41" y="35"/>
                    </a:lnTo>
                    <a:lnTo>
                      <a:pt x="41" y="39"/>
                    </a:lnTo>
                    <a:lnTo>
                      <a:pt x="41" y="43"/>
                    </a:lnTo>
                    <a:lnTo>
                      <a:pt x="42" y="47"/>
                    </a:lnTo>
                    <a:lnTo>
                      <a:pt x="44" y="51"/>
                    </a:lnTo>
                    <a:lnTo>
                      <a:pt x="46" y="55"/>
                    </a:lnTo>
                    <a:lnTo>
                      <a:pt x="48" y="55"/>
                    </a:lnTo>
                    <a:lnTo>
                      <a:pt x="50" y="59"/>
                    </a:lnTo>
                    <a:lnTo>
                      <a:pt x="52" y="59"/>
                    </a:lnTo>
                    <a:lnTo>
                      <a:pt x="50" y="59"/>
                    </a:lnTo>
                    <a:lnTo>
                      <a:pt x="48" y="59"/>
                    </a:lnTo>
                    <a:lnTo>
                      <a:pt x="46" y="59"/>
                    </a:lnTo>
                    <a:lnTo>
                      <a:pt x="44" y="55"/>
                    </a:lnTo>
                    <a:lnTo>
                      <a:pt x="44" y="59"/>
                    </a:lnTo>
                    <a:lnTo>
                      <a:pt x="46" y="63"/>
                    </a:lnTo>
                    <a:lnTo>
                      <a:pt x="48" y="67"/>
                    </a:lnTo>
                    <a:lnTo>
                      <a:pt x="50" y="67"/>
                    </a:lnTo>
                    <a:lnTo>
                      <a:pt x="52" y="71"/>
                    </a:lnTo>
                    <a:lnTo>
                      <a:pt x="54" y="71"/>
                    </a:lnTo>
                    <a:lnTo>
                      <a:pt x="54" y="75"/>
                    </a:lnTo>
                    <a:lnTo>
                      <a:pt x="56" y="75"/>
                    </a:lnTo>
                    <a:lnTo>
                      <a:pt x="54" y="75"/>
                    </a:lnTo>
                    <a:lnTo>
                      <a:pt x="52" y="75"/>
                    </a:lnTo>
                    <a:lnTo>
                      <a:pt x="50" y="75"/>
                    </a:lnTo>
                    <a:lnTo>
                      <a:pt x="48" y="75"/>
                    </a:lnTo>
                    <a:lnTo>
                      <a:pt x="46" y="75"/>
                    </a:lnTo>
                    <a:lnTo>
                      <a:pt x="44" y="75"/>
                    </a:lnTo>
                    <a:lnTo>
                      <a:pt x="42" y="71"/>
                    </a:lnTo>
                    <a:lnTo>
                      <a:pt x="41" y="67"/>
                    </a:lnTo>
                    <a:lnTo>
                      <a:pt x="39" y="67"/>
                    </a:lnTo>
                    <a:lnTo>
                      <a:pt x="37" y="63"/>
                    </a:lnTo>
                    <a:lnTo>
                      <a:pt x="35" y="59"/>
                    </a:lnTo>
                    <a:lnTo>
                      <a:pt x="37" y="67"/>
                    </a:lnTo>
                    <a:lnTo>
                      <a:pt x="35" y="71"/>
                    </a:lnTo>
                    <a:lnTo>
                      <a:pt x="35" y="75"/>
                    </a:lnTo>
                    <a:lnTo>
                      <a:pt x="33" y="75"/>
                    </a:lnTo>
                    <a:lnTo>
                      <a:pt x="31" y="75"/>
                    </a:lnTo>
                    <a:lnTo>
                      <a:pt x="29" y="75"/>
                    </a:lnTo>
                    <a:lnTo>
                      <a:pt x="28" y="75"/>
                    </a:lnTo>
                    <a:lnTo>
                      <a:pt x="26" y="71"/>
                    </a:lnTo>
                    <a:lnTo>
                      <a:pt x="28" y="71"/>
                    </a:lnTo>
                    <a:lnTo>
                      <a:pt x="29" y="71"/>
                    </a:lnTo>
                    <a:lnTo>
                      <a:pt x="29" y="67"/>
                    </a:lnTo>
                    <a:lnTo>
                      <a:pt x="28" y="63"/>
                    </a:lnTo>
                    <a:lnTo>
                      <a:pt x="28" y="59"/>
                    </a:lnTo>
                    <a:lnTo>
                      <a:pt x="26" y="59"/>
                    </a:lnTo>
                    <a:lnTo>
                      <a:pt x="24" y="59"/>
                    </a:lnTo>
                    <a:lnTo>
                      <a:pt x="22" y="59"/>
                    </a:lnTo>
                    <a:lnTo>
                      <a:pt x="20" y="59"/>
                    </a:lnTo>
                    <a:lnTo>
                      <a:pt x="20" y="63"/>
                    </a:lnTo>
                    <a:lnTo>
                      <a:pt x="22" y="63"/>
                    </a:lnTo>
                    <a:lnTo>
                      <a:pt x="24" y="67"/>
                    </a:lnTo>
                    <a:lnTo>
                      <a:pt x="22" y="67"/>
                    </a:lnTo>
                    <a:lnTo>
                      <a:pt x="20" y="63"/>
                    </a:lnTo>
                    <a:lnTo>
                      <a:pt x="18" y="63"/>
                    </a:lnTo>
                    <a:lnTo>
                      <a:pt x="16" y="59"/>
                    </a:lnTo>
                    <a:lnTo>
                      <a:pt x="14" y="59"/>
                    </a:lnTo>
                    <a:lnTo>
                      <a:pt x="14" y="55"/>
                    </a:lnTo>
                    <a:lnTo>
                      <a:pt x="13" y="55"/>
                    </a:lnTo>
                    <a:lnTo>
                      <a:pt x="13" y="51"/>
                    </a:lnTo>
                    <a:lnTo>
                      <a:pt x="11" y="47"/>
                    </a:lnTo>
                    <a:lnTo>
                      <a:pt x="13" y="47"/>
                    </a:lnTo>
                    <a:lnTo>
                      <a:pt x="13" y="43"/>
                    </a:lnTo>
                    <a:lnTo>
                      <a:pt x="14" y="39"/>
                    </a:lnTo>
                    <a:lnTo>
                      <a:pt x="13" y="39"/>
                    </a:lnTo>
                    <a:lnTo>
                      <a:pt x="13" y="35"/>
                    </a:lnTo>
                    <a:lnTo>
                      <a:pt x="11" y="35"/>
                    </a:lnTo>
                    <a:lnTo>
                      <a:pt x="11" y="31"/>
                    </a:lnTo>
                    <a:lnTo>
                      <a:pt x="9" y="31"/>
                    </a:lnTo>
                    <a:lnTo>
                      <a:pt x="7" y="31"/>
                    </a:lnTo>
                    <a:lnTo>
                      <a:pt x="5" y="31"/>
                    </a:lnTo>
                    <a:lnTo>
                      <a:pt x="5" y="35"/>
                    </a:lnTo>
                    <a:lnTo>
                      <a:pt x="5" y="31"/>
                    </a:lnTo>
                    <a:lnTo>
                      <a:pt x="3" y="31"/>
                    </a:lnTo>
                    <a:lnTo>
                      <a:pt x="1" y="31"/>
                    </a:lnTo>
                    <a:lnTo>
                      <a:pt x="1" y="27"/>
                    </a:lnTo>
                    <a:lnTo>
                      <a:pt x="1" y="23"/>
                    </a:lnTo>
                    <a:lnTo>
                      <a:pt x="0" y="19"/>
                    </a:lnTo>
                    <a:lnTo>
                      <a:pt x="0" y="15"/>
                    </a:lnTo>
                    <a:lnTo>
                      <a:pt x="0" y="11"/>
                    </a:lnTo>
                    <a:lnTo>
                      <a:pt x="1" y="7"/>
                    </a:lnTo>
                    <a:lnTo>
                      <a:pt x="3" y="3"/>
                    </a:lnTo>
                    <a:lnTo>
                      <a:pt x="5" y="3"/>
                    </a:lnTo>
                    <a:lnTo>
                      <a:pt x="9" y="3"/>
                    </a:lnTo>
                    <a:lnTo>
                      <a:pt x="11" y="3"/>
                    </a:lnTo>
                    <a:lnTo>
                      <a:pt x="13" y="3"/>
                    </a:lnTo>
                    <a:lnTo>
                      <a:pt x="14" y="3"/>
                    </a:lnTo>
                    <a:lnTo>
                      <a:pt x="18" y="0"/>
                    </a:lnTo>
                    <a:lnTo>
                      <a:pt x="20" y="3"/>
                    </a:lnTo>
                  </a:path>
                </a:pathLst>
              </a:custGeom>
              <a:solidFill>
                <a:srgbClr val="FF8000"/>
              </a:solidFill>
              <a:ln w="9525" cap="rnd">
                <a:noFill/>
                <a:round/>
                <a:headEnd/>
                <a:tailEnd/>
              </a:ln>
            </p:spPr>
            <p:txBody>
              <a:bodyPr/>
              <a:lstStyle/>
              <a:p>
                <a:endParaRPr lang="de-DE"/>
              </a:p>
            </p:txBody>
          </p:sp>
          <p:sp>
            <p:nvSpPr>
              <p:cNvPr id="50225" name="Freeform 58"/>
              <p:cNvSpPr>
                <a:spLocks/>
              </p:cNvSpPr>
              <p:nvPr/>
            </p:nvSpPr>
            <p:spPr bwMode="auto">
              <a:xfrm>
                <a:off x="2201" y="2693"/>
                <a:ext cx="195" cy="205"/>
              </a:xfrm>
              <a:custGeom>
                <a:avLst/>
                <a:gdLst>
                  <a:gd name="T0" fmla="*/ 170 w 195"/>
                  <a:gd name="T1" fmla="*/ 30 h 205"/>
                  <a:gd name="T2" fmla="*/ 178 w 195"/>
                  <a:gd name="T3" fmla="*/ 65 h 205"/>
                  <a:gd name="T4" fmla="*/ 178 w 195"/>
                  <a:gd name="T5" fmla="*/ 88 h 205"/>
                  <a:gd name="T6" fmla="*/ 190 w 195"/>
                  <a:gd name="T7" fmla="*/ 111 h 205"/>
                  <a:gd name="T8" fmla="*/ 169 w 195"/>
                  <a:gd name="T9" fmla="*/ 100 h 205"/>
                  <a:gd name="T10" fmla="*/ 182 w 195"/>
                  <a:gd name="T11" fmla="*/ 150 h 205"/>
                  <a:gd name="T12" fmla="*/ 182 w 195"/>
                  <a:gd name="T13" fmla="*/ 169 h 205"/>
                  <a:gd name="T14" fmla="*/ 170 w 195"/>
                  <a:gd name="T15" fmla="*/ 165 h 205"/>
                  <a:gd name="T16" fmla="*/ 170 w 195"/>
                  <a:gd name="T17" fmla="*/ 184 h 205"/>
                  <a:gd name="T18" fmla="*/ 153 w 195"/>
                  <a:gd name="T19" fmla="*/ 180 h 205"/>
                  <a:gd name="T20" fmla="*/ 140 w 195"/>
                  <a:gd name="T21" fmla="*/ 165 h 205"/>
                  <a:gd name="T22" fmla="*/ 122 w 195"/>
                  <a:gd name="T23" fmla="*/ 161 h 205"/>
                  <a:gd name="T24" fmla="*/ 111 w 195"/>
                  <a:gd name="T25" fmla="*/ 177 h 205"/>
                  <a:gd name="T26" fmla="*/ 107 w 195"/>
                  <a:gd name="T27" fmla="*/ 192 h 205"/>
                  <a:gd name="T28" fmla="*/ 99 w 195"/>
                  <a:gd name="T29" fmla="*/ 196 h 205"/>
                  <a:gd name="T30" fmla="*/ 94 w 195"/>
                  <a:gd name="T31" fmla="*/ 165 h 205"/>
                  <a:gd name="T32" fmla="*/ 107 w 195"/>
                  <a:gd name="T33" fmla="*/ 138 h 205"/>
                  <a:gd name="T34" fmla="*/ 103 w 195"/>
                  <a:gd name="T35" fmla="*/ 130 h 205"/>
                  <a:gd name="T36" fmla="*/ 80 w 195"/>
                  <a:gd name="T37" fmla="*/ 146 h 205"/>
                  <a:gd name="T38" fmla="*/ 63 w 195"/>
                  <a:gd name="T39" fmla="*/ 150 h 205"/>
                  <a:gd name="T40" fmla="*/ 61 w 195"/>
                  <a:gd name="T41" fmla="*/ 134 h 205"/>
                  <a:gd name="T42" fmla="*/ 67 w 195"/>
                  <a:gd name="T43" fmla="*/ 119 h 205"/>
                  <a:gd name="T44" fmla="*/ 63 w 195"/>
                  <a:gd name="T45" fmla="*/ 107 h 205"/>
                  <a:gd name="T46" fmla="*/ 57 w 195"/>
                  <a:gd name="T47" fmla="*/ 100 h 205"/>
                  <a:gd name="T48" fmla="*/ 48 w 195"/>
                  <a:gd name="T49" fmla="*/ 100 h 205"/>
                  <a:gd name="T50" fmla="*/ 48 w 195"/>
                  <a:gd name="T51" fmla="*/ 115 h 205"/>
                  <a:gd name="T52" fmla="*/ 48 w 195"/>
                  <a:gd name="T53" fmla="*/ 127 h 205"/>
                  <a:gd name="T54" fmla="*/ 40 w 195"/>
                  <a:gd name="T55" fmla="*/ 123 h 205"/>
                  <a:gd name="T56" fmla="*/ 34 w 195"/>
                  <a:gd name="T57" fmla="*/ 111 h 205"/>
                  <a:gd name="T58" fmla="*/ 32 w 195"/>
                  <a:gd name="T59" fmla="*/ 100 h 205"/>
                  <a:gd name="T60" fmla="*/ 32 w 195"/>
                  <a:gd name="T61" fmla="*/ 88 h 205"/>
                  <a:gd name="T62" fmla="*/ 28 w 195"/>
                  <a:gd name="T63" fmla="*/ 73 h 205"/>
                  <a:gd name="T64" fmla="*/ 23 w 195"/>
                  <a:gd name="T65" fmla="*/ 69 h 205"/>
                  <a:gd name="T66" fmla="*/ 15 w 195"/>
                  <a:gd name="T67" fmla="*/ 73 h 205"/>
                  <a:gd name="T68" fmla="*/ 9 w 195"/>
                  <a:gd name="T69" fmla="*/ 80 h 205"/>
                  <a:gd name="T70" fmla="*/ 7 w 195"/>
                  <a:gd name="T71" fmla="*/ 92 h 205"/>
                  <a:gd name="T72" fmla="*/ 3 w 195"/>
                  <a:gd name="T73" fmla="*/ 88 h 205"/>
                  <a:gd name="T74" fmla="*/ 0 w 195"/>
                  <a:gd name="T75" fmla="*/ 73 h 205"/>
                  <a:gd name="T76" fmla="*/ 3 w 195"/>
                  <a:gd name="T77" fmla="*/ 50 h 205"/>
                  <a:gd name="T78" fmla="*/ 13 w 195"/>
                  <a:gd name="T79" fmla="*/ 23 h 205"/>
                  <a:gd name="T80" fmla="*/ 23 w 195"/>
                  <a:gd name="T81" fmla="*/ 3 h 205"/>
                  <a:gd name="T82" fmla="*/ 48 w 195"/>
                  <a:gd name="T83" fmla="*/ 3 h 205"/>
                  <a:gd name="T84" fmla="*/ 67 w 195"/>
                  <a:gd name="T85" fmla="*/ 19 h 205"/>
                  <a:gd name="T86" fmla="*/ 94 w 195"/>
                  <a:gd name="T87" fmla="*/ 11 h 205"/>
                  <a:gd name="T88" fmla="*/ 113 w 195"/>
                  <a:gd name="T89" fmla="*/ 11 h 205"/>
                  <a:gd name="T90" fmla="*/ 149 w 195"/>
                  <a:gd name="T91" fmla="*/ 7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5"/>
                  <a:gd name="T139" fmla="*/ 0 h 205"/>
                  <a:gd name="T140" fmla="*/ 195 w 195"/>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5" h="205">
                    <a:moveTo>
                      <a:pt x="159" y="11"/>
                    </a:moveTo>
                    <a:lnTo>
                      <a:pt x="165" y="19"/>
                    </a:lnTo>
                    <a:lnTo>
                      <a:pt x="170" y="30"/>
                    </a:lnTo>
                    <a:lnTo>
                      <a:pt x="176" y="46"/>
                    </a:lnTo>
                    <a:lnTo>
                      <a:pt x="180" y="57"/>
                    </a:lnTo>
                    <a:lnTo>
                      <a:pt x="178" y="65"/>
                    </a:lnTo>
                    <a:lnTo>
                      <a:pt x="169" y="73"/>
                    </a:lnTo>
                    <a:lnTo>
                      <a:pt x="174" y="80"/>
                    </a:lnTo>
                    <a:lnTo>
                      <a:pt x="178" y="88"/>
                    </a:lnTo>
                    <a:lnTo>
                      <a:pt x="184" y="92"/>
                    </a:lnTo>
                    <a:lnTo>
                      <a:pt x="186" y="103"/>
                    </a:lnTo>
                    <a:lnTo>
                      <a:pt x="190" y="111"/>
                    </a:lnTo>
                    <a:lnTo>
                      <a:pt x="190" y="123"/>
                    </a:lnTo>
                    <a:lnTo>
                      <a:pt x="180" y="115"/>
                    </a:lnTo>
                    <a:lnTo>
                      <a:pt x="169" y="100"/>
                    </a:lnTo>
                    <a:lnTo>
                      <a:pt x="163" y="100"/>
                    </a:lnTo>
                    <a:lnTo>
                      <a:pt x="170" y="127"/>
                    </a:lnTo>
                    <a:lnTo>
                      <a:pt x="182" y="150"/>
                    </a:lnTo>
                    <a:lnTo>
                      <a:pt x="194" y="169"/>
                    </a:lnTo>
                    <a:lnTo>
                      <a:pt x="190" y="169"/>
                    </a:lnTo>
                    <a:lnTo>
                      <a:pt x="182" y="169"/>
                    </a:lnTo>
                    <a:lnTo>
                      <a:pt x="174" y="161"/>
                    </a:lnTo>
                    <a:lnTo>
                      <a:pt x="167" y="153"/>
                    </a:lnTo>
                    <a:lnTo>
                      <a:pt x="170" y="165"/>
                    </a:lnTo>
                    <a:lnTo>
                      <a:pt x="170" y="173"/>
                    </a:lnTo>
                    <a:lnTo>
                      <a:pt x="170" y="177"/>
                    </a:lnTo>
                    <a:lnTo>
                      <a:pt x="170" y="184"/>
                    </a:lnTo>
                    <a:lnTo>
                      <a:pt x="163" y="196"/>
                    </a:lnTo>
                    <a:lnTo>
                      <a:pt x="157" y="188"/>
                    </a:lnTo>
                    <a:lnTo>
                      <a:pt x="153" y="180"/>
                    </a:lnTo>
                    <a:lnTo>
                      <a:pt x="149" y="177"/>
                    </a:lnTo>
                    <a:lnTo>
                      <a:pt x="147" y="173"/>
                    </a:lnTo>
                    <a:lnTo>
                      <a:pt x="140" y="165"/>
                    </a:lnTo>
                    <a:lnTo>
                      <a:pt x="134" y="161"/>
                    </a:lnTo>
                    <a:lnTo>
                      <a:pt x="130" y="161"/>
                    </a:lnTo>
                    <a:lnTo>
                      <a:pt x="122" y="161"/>
                    </a:lnTo>
                    <a:lnTo>
                      <a:pt x="119" y="165"/>
                    </a:lnTo>
                    <a:lnTo>
                      <a:pt x="113" y="169"/>
                    </a:lnTo>
                    <a:lnTo>
                      <a:pt x="111" y="177"/>
                    </a:lnTo>
                    <a:lnTo>
                      <a:pt x="107" y="180"/>
                    </a:lnTo>
                    <a:lnTo>
                      <a:pt x="107" y="188"/>
                    </a:lnTo>
                    <a:lnTo>
                      <a:pt x="107" y="192"/>
                    </a:lnTo>
                    <a:lnTo>
                      <a:pt x="105" y="200"/>
                    </a:lnTo>
                    <a:lnTo>
                      <a:pt x="103" y="204"/>
                    </a:lnTo>
                    <a:lnTo>
                      <a:pt x="99" y="196"/>
                    </a:lnTo>
                    <a:lnTo>
                      <a:pt x="97" y="184"/>
                    </a:lnTo>
                    <a:lnTo>
                      <a:pt x="94" y="177"/>
                    </a:lnTo>
                    <a:lnTo>
                      <a:pt x="94" y="165"/>
                    </a:lnTo>
                    <a:lnTo>
                      <a:pt x="96" y="153"/>
                    </a:lnTo>
                    <a:lnTo>
                      <a:pt x="99" y="142"/>
                    </a:lnTo>
                    <a:lnTo>
                      <a:pt x="107" y="138"/>
                    </a:lnTo>
                    <a:lnTo>
                      <a:pt x="107" y="130"/>
                    </a:lnTo>
                    <a:lnTo>
                      <a:pt x="111" y="123"/>
                    </a:lnTo>
                    <a:lnTo>
                      <a:pt x="103" y="130"/>
                    </a:lnTo>
                    <a:lnTo>
                      <a:pt x="94" y="134"/>
                    </a:lnTo>
                    <a:lnTo>
                      <a:pt x="88" y="142"/>
                    </a:lnTo>
                    <a:lnTo>
                      <a:pt x="80" y="146"/>
                    </a:lnTo>
                    <a:lnTo>
                      <a:pt x="74" y="146"/>
                    </a:lnTo>
                    <a:lnTo>
                      <a:pt x="67" y="150"/>
                    </a:lnTo>
                    <a:lnTo>
                      <a:pt x="63" y="150"/>
                    </a:lnTo>
                    <a:lnTo>
                      <a:pt x="61" y="146"/>
                    </a:lnTo>
                    <a:lnTo>
                      <a:pt x="61" y="138"/>
                    </a:lnTo>
                    <a:lnTo>
                      <a:pt x="61" y="134"/>
                    </a:lnTo>
                    <a:lnTo>
                      <a:pt x="63" y="130"/>
                    </a:lnTo>
                    <a:lnTo>
                      <a:pt x="65" y="127"/>
                    </a:lnTo>
                    <a:lnTo>
                      <a:pt x="67" y="119"/>
                    </a:lnTo>
                    <a:lnTo>
                      <a:pt x="67" y="115"/>
                    </a:lnTo>
                    <a:lnTo>
                      <a:pt x="65" y="111"/>
                    </a:lnTo>
                    <a:lnTo>
                      <a:pt x="63" y="107"/>
                    </a:lnTo>
                    <a:lnTo>
                      <a:pt x="61" y="103"/>
                    </a:lnTo>
                    <a:lnTo>
                      <a:pt x="61" y="100"/>
                    </a:lnTo>
                    <a:lnTo>
                      <a:pt x="57" y="100"/>
                    </a:lnTo>
                    <a:lnTo>
                      <a:pt x="55" y="96"/>
                    </a:lnTo>
                    <a:lnTo>
                      <a:pt x="49" y="96"/>
                    </a:lnTo>
                    <a:lnTo>
                      <a:pt x="48" y="100"/>
                    </a:lnTo>
                    <a:lnTo>
                      <a:pt x="46" y="103"/>
                    </a:lnTo>
                    <a:lnTo>
                      <a:pt x="48" y="111"/>
                    </a:lnTo>
                    <a:lnTo>
                      <a:pt x="48" y="115"/>
                    </a:lnTo>
                    <a:lnTo>
                      <a:pt x="48" y="119"/>
                    </a:lnTo>
                    <a:lnTo>
                      <a:pt x="48" y="123"/>
                    </a:lnTo>
                    <a:lnTo>
                      <a:pt x="48" y="127"/>
                    </a:lnTo>
                    <a:lnTo>
                      <a:pt x="46" y="130"/>
                    </a:lnTo>
                    <a:lnTo>
                      <a:pt x="44" y="127"/>
                    </a:lnTo>
                    <a:lnTo>
                      <a:pt x="40" y="123"/>
                    </a:lnTo>
                    <a:lnTo>
                      <a:pt x="38" y="119"/>
                    </a:lnTo>
                    <a:lnTo>
                      <a:pt x="34" y="115"/>
                    </a:lnTo>
                    <a:lnTo>
                      <a:pt x="34" y="111"/>
                    </a:lnTo>
                    <a:lnTo>
                      <a:pt x="32" y="103"/>
                    </a:lnTo>
                    <a:lnTo>
                      <a:pt x="32" y="100"/>
                    </a:lnTo>
                    <a:lnTo>
                      <a:pt x="32" y="96"/>
                    </a:lnTo>
                    <a:lnTo>
                      <a:pt x="32" y="92"/>
                    </a:lnTo>
                    <a:lnTo>
                      <a:pt x="32" y="88"/>
                    </a:lnTo>
                    <a:lnTo>
                      <a:pt x="30" y="80"/>
                    </a:lnTo>
                    <a:lnTo>
                      <a:pt x="30" y="76"/>
                    </a:lnTo>
                    <a:lnTo>
                      <a:pt x="28" y="73"/>
                    </a:lnTo>
                    <a:lnTo>
                      <a:pt x="26" y="69"/>
                    </a:lnTo>
                    <a:lnTo>
                      <a:pt x="24" y="65"/>
                    </a:lnTo>
                    <a:lnTo>
                      <a:pt x="23" y="69"/>
                    </a:lnTo>
                    <a:lnTo>
                      <a:pt x="19" y="69"/>
                    </a:lnTo>
                    <a:lnTo>
                      <a:pt x="17" y="69"/>
                    </a:lnTo>
                    <a:lnTo>
                      <a:pt x="15" y="73"/>
                    </a:lnTo>
                    <a:lnTo>
                      <a:pt x="13" y="73"/>
                    </a:lnTo>
                    <a:lnTo>
                      <a:pt x="11" y="76"/>
                    </a:lnTo>
                    <a:lnTo>
                      <a:pt x="9" y="80"/>
                    </a:lnTo>
                    <a:lnTo>
                      <a:pt x="9" y="84"/>
                    </a:lnTo>
                    <a:lnTo>
                      <a:pt x="9" y="88"/>
                    </a:lnTo>
                    <a:lnTo>
                      <a:pt x="7" y="92"/>
                    </a:lnTo>
                    <a:lnTo>
                      <a:pt x="9" y="96"/>
                    </a:lnTo>
                    <a:lnTo>
                      <a:pt x="5" y="92"/>
                    </a:lnTo>
                    <a:lnTo>
                      <a:pt x="3" y="88"/>
                    </a:lnTo>
                    <a:lnTo>
                      <a:pt x="3" y="84"/>
                    </a:lnTo>
                    <a:lnTo>
                      <a:pt x="0" y="76"/>
                    </a:lnTo>
                    <a:lnTo>
                      <a:pt x="0" y="73"/>
                    </a:lnTo>
                    <a:lnTo>
                      <a:pt x="1" y="65"/>
                    </a:lnTo>
                    <a:lnTo>
                      <a:pt x="3" y="61"/>
                    </a:lnTo>
                    <a:lnTo>
                      <a:pt x="3" y="50"/>
                    </a:lnTo>
                    <a:lnTo>
                      <a:pt x="9" y="38"/>
                    </a:lnTo>
                    <a:lnTo>
                      <a:pt x="13" y="30"/>
                    </a:lnTo>
                    <a:lnTo>
                      <a:pt x="13" y="23"/>
                    </a:lnTo>
                    <a:lnTo>
                      <a:pt x="9" y="11"/>
                    </a:lnTo>
                    <a:lnTo>
                      <a:pt x="15" y="7"/>
                    </a:lnTo>
                    <a:lnTo>
                      <a:pt x="23" y="3"/>
                    </a:lnTo>
                    <a:lnTo>
                      <a:pt x="30" y="3"/>
                    </a:lnTo>
                    <a:lnTo>
                      <a:pt x="40" y="0"/>
                    </a:lnTo>
                    <a:lnTo>
                      <a:pt x="48" y="3"/>
                    </a:lnTo>
                    <a:lnTo>
                      <a:pt x="55" y="7"/>
                    </a:lnTo>
                    <a:lnTo>
                      <a:pt x="63" y="11"/>
                    </a:lnTo>
                    <a:lnTo>
                      <a:pt x="67" y="19"/>
                    </a:lnTo>
                    <a:lnTo>
                      <a:pt x="74" y="11"/>
                    </a:lnTo>
                    <a:lnTo>
                      <a:pt x="84" y="11"/>
                    </a:lnTo>
                    <a:lnTo>
                      <a:pt x="94" y="11"/>
                    </a:lnTo>
                    <a:lnTo>
                      <a:pt x="99" y="15"/>
                    </a:lnTo>
                    <a:lnTo>
                      <a:pt x="105" y="19"/>
                    </a:lnTo>
                    <a:lnTo>
                      <a:pt x="113" y="11"/>
                    </a:lnTo>
                    <a:lnTo>
                      <a:pt x="124" y="7"/>
                    </a:lnTo>
                    <a:lnTo>
                      <a:pt x="138" y="7"/>
                    </a:lnTo>
                    <a:lnTo>
                      <a:pt x="149" y="7"/>
                    </a:lnTo>
                    <a:lnTo>
                      <a:pt x="159" y="11"/>
                    </a:lnTo>
                  </a:path>
                </a:pathLst>
              </a:custGeom>
              <a:solidFill>
                <a:srgbClr val="E00000"/>
              </a:solidFill>
              <a:ln w="9525" cap="rnd">
                <a:noFill/>
                <a:round/>
                <a:headEnd/>
                <a:tailEnd/>
              </a:ln>
            </p:spPr>
            <p:txBody>
              <a:bodyPr/>
              <a:lstStyle/>
              <a:p>
                <a:endParaRPr lang="de-DE"/>
              </a:p>
            </p:txBody>
          </p:sp>
          <p:sp>
            <p:nvSpPr>
              <p:cNvPr id="50226" name="Freeform 59"/>
              <p:cNvSpPr>
                <a:spLocks/>
              </p:cNvSpPr>
              <p:nvPr/>
            </p:nvSpPr>
            <p:spPr bwMode="auto">
              <a:xfrm>
                <a:off x="2241" y="2693"/>
                <a:ext cx="145" cy="151"/>
              </a:xfrm>
              <a:custGeom>
                <a:avLst/>
                <a:gdLst>
                  <a:gd name="T0" fmla="*/ 120 w 145"/>
                  <a:gd name="T1" fmla="*/ 15 h 151"/>
                  <a:gd name="T2" fmla="*/ 130 w 145"/>
                  <a:gd name="T3" fmla="*/ 34 h 151"/>
                  <a:gd name="T4" fmla="*/ 130 w 145"/>
                  <a:gd name="T5" fmla="*/ 46 h 151"/>
                  <a:gd name="T6" fmla="*/ 126 w 145"/>
                  <a:gd name="T7" fmla="*/ 57 h 151"/>
                  <a:gd name="T8" fmla="*/ 134 w 145"/>
                  <a:gd name="T9" fmla="*/ 69 h 151"/>
                  <a:gd name="T10" fmla="*/ 140 w 145"/>
                  <a:gd name="T11" fmla="*/ 80 h 151"/>
                  <a:gd name="T12" fmla="*/ 132 w 145"/>
                  <a:gd name="T13" fmla="*/ 84 h 151"/>
                  <a:gd name="T14" fmla="*/ 119 w 145"/>
                  <a:gd name="T15" fmla="*/ 73 h 151"/>
                  <a:gd name="T16" fmla="*/ 134 w 145"/>
                  <a:gd name="T17" fmla="*/ 111 h 151"/>
                  <a:gd name="T18" fmla="*/ 140 w 145"/>
                  <a:gd name="T19" fmla="*/ 126 h 151"/>
                  <a:gd name="T20" fmla="*/ 128 w 145"/>
                  <a:gd name="T21" fmla="*/ 119 h 151"/>
                  <a:gd name="T22" fmla="*/ 124 w 145"/>
                  <a:gd name="T23" fmla="*/ 123 h 151"/>
                  <a:gd name="T24" fmla="*/ 124 w 145"/>
                  <a:gd name="T25" fmla="*/ 130 h 151"/>
                  <a:gd name="T26" fmla="*/ 120 w 145"/>
                  <a:gd name="T27" fmla="*/ 146 h 151"/>
                  <a:gd name="T28" fmla="*/ 113 w 145"/>
                  <a:gd name="T29" fmla="*/ 134 h 151"/>
                  <a:gd name="T30" fmla="*/ 107 w 145"/>
                  <a:gd name="T31" fmla="*/ 126 h 151"/>
                  <a:gd name="T32" fmla="*/ 97 w 145"/>
                  <a:gd name="T33" fmla="*/ 119 h 151"/>
                  <a:gd name="T34" fmla="*/ 90 w 145"/>
                  <a:gd name="T35" fmla="*/ 119 h 151"/>
                  <a:gd name="T36" fmla="*/ 82 w 145"/>
                  <a:gd name="T37" fmla="*/ 126 h 151"/>
                  <a:gd name="T38" fmla="*/ 78 w 145"/>
                  <a:gd name="T39" fmla="*/ 134 h 151"/>
                  <a:gd name="T40" fmla="*/ 76 w 145"/>
                  <a:gd name="T41" fmla="*/ 142 h 151"/>
                  <a:gd name="T42" fmla="*/ 76 w 145"/>
                  <a:gd name="T43" fmla="*/ 150 h 151"/>
                  <a:gd name="T44" fmla="*/ 71 w 145"/>
                  <a:gd name="T45" fmla="*/ 138 h 151"/>
                  <a:gd name="T46" fmla="*/ 67 w 145"/>
                  <a:gd name="T47" fmla="*/ 119 h 151"/>
                  <a:gd name="T48" fmla="*/ 71 w 145"/>
                  <a:gd name="T49" fmla="*/ 107 h 151"/>
                  <a:gd name="T50" fmla="*/ 78 w 145"/>
                  <a:gd name="T51" fmla="*/ 96 h 151"/>
                  <a:gd name="T52" fmla="*/ 74 w 145"/>
                  <a:gd name="T53" fmla="*/ 96 h 151"/>
                  <a:gd name="T54" fmla="*/ 63 w 145"/>
                  <a:gd name="T55" fmla="*/ 103 h 151"/>
                  <a:gd name="T56" fmla="*/ 53 w 145"/>
                  <a:gd name="T57" fmla="*/ 107 h 151"/>
                  <a:gd name="T58" fmla="*/ 44 w 145"/>
                  <a:gd name="T59" fmla="*/ 103 h 151"/>
                  <a:gd name="T60" fmla="*/ 48 w 145"/>
                  <a:gd name="T61" fmla="*/ 88 h 151"/>
                  <a:gd name="T62" fmla="*/ 51 w 145"/>
                  <a:gd name="T63" fmla="*/ 80 h 151"/>
                  <a:gd name="T64" fmla="*/ 51 w 145"/>
                  <a:gd name="T65" fmla="*/ 76 h 151"/>
                  <a:gd name="T66" fmla="*/ 46 w 145"/>
                  <a:gd name="T67" fmla="*/ 73 h 151"/>
                  <a:gd name="T68" fmla="*/ 36 w 145"/>
                  <a:gd name="T69" fmla="*/ 73 h 151"/>
                  <a:gd name="T70" fmla="*/ 32 w 145"/>
                  <a:gd name="T71" fmla="*/ 76 h 151"/>
                  <a:gd name="T72" fmla="*/ 32 w 145"/>
                  <a:gd name="T73" fmla="*/ 88 h 151"/>
                  <a:gd name="T74" fmla="*/ 28 w 145"/>
                  <a:gd name="T75" fmla="*/ 88 h 151"/>
                  <a:gd name="T76" fmla="*/ 23 w 145"/>
                  <a:gd name="T77" fmla="*/ 76 h 151"/>
                  <a:gd name="T78" fmla="*/ 21 w 145"/>
                  <a:gd name="T79" fmla="*/ 57 h 151"/>
                  <a:gd name="T80" fmla="*/ 11 w 145"/>
                  <a:gd name="T81" fmla="*/ 50 h 151"/>
                  <a:gd name="T82" fmla="*/ 5 w 145"/>
                  <a:gd name="T83" fmla="*/ 57 h 151"/>
                  <a:gd name="T84" fmla="*/ 5 w 145"/>
                  <a:gd name="T85" fmla="*/ 69 h 151"/>
                  <a:gd name="T86" fmla="*/ 0 w 145"/>
                  <a:gd name="T87" fmla="*/ 57 h 151"/>
                  <a:gd name="T88" fmla="*/ 0 w 145"/>
                  <a:gd name="T89" fmla="*/ 46 h 151"/>
                  <a:gd name="T90" fmla="*/ 5 w 145"/>
                  <a:gd name="T91" fmla="*/ 30 h 151"/>
                  <a:gd name="T92" fmla="*/ 7 w 145"/>
                  <a:gd name="T93" fmla="*/ 19 h 151"/>
                  <a:gd name="T94" fmla="*/ 11 w 145"/>
                  <a:gd name="T95" fmla="*/ 3 h 151"/>
                  <a:gd name="T96" fmla="*/ 21 w 145"/>
                  <a:gd name="T97" fmla="*/ 0 h 151"/>
                  <a:gd name="T98" fmla="*/ 32 w 145"/>
                  <a:gd name="T99" fmla="*/ 3 h 151"/>
                  <a:gd name="T100" fmla="*/ 44 w 145"/>
                  <a:gd name="T101" fmla="*/ 7 h 151"/>
                  <a:gd name="T102" fmla="*/ 53 w 145"/>
                  <a:gd name="T103" fmla="*/ 11 h 151"/>
                  <a:gd name="T104" fmla="*/ 67 w 145"/>
                  <a:gd name="T105" fmla="*/ 7 h 151"/>
                  <a:gd name="T106" fmla="*/ 76 w 145"/>
                  <a:gd name="T107" fmla="*/ 15 h 151"/>
                  <a:gd name="T108" fmla="*/ 92 w 145"/>
                  <a:gd name="T109" fmla="*/ 7 h 151"/>
                  <a:gd name="T110" fmla="*/ 109 w 145"/>
                  <a:gd name="T111" fmla="*/ 7 h 15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5"/>
                  <a:gd name="T169" fmla="*/ 0 h 151"/>
                  <a:gd name="T170" fmla="*/ 145 w 145"/>
                  <a:gd name="T171" fmla="*/ 151 h 15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5" h="151">
                    <a:moveTo>
                      <a:pt x="117" y="7"/>
                    </a:moveTo>
                    <a:lnTo>
                      <a:pt x="120" y="15"/>
                    </a:lnTo>
                    <a:lnTo>
                      <a:pt x="126" y="23"/>
                    </a:lnTo>
                    <a:lnTo>
                      <a:pt x="130" y="34"/>
                    </a:lnTo>
                    <a:lnTo>
                      <a:pt x="132" y="42"/>
                    </a:lnTo>
                    <a:lnTo>
                      <a:pt x="130" y="46"/>
                    </a:lnTo>
                    <a:lnTo>
                      <a:pt x="124" y="53"/>
                    </a:lnTo>
                    <a:lnTo>
                      <a:pt x="126" y="57"/>
                    </a:lnTo>
                    <a:lnTo>
                      <a:pt x="132" y="65"/>
                    </a:lnTo>
                    <a:lnTo>
                      <a:pt x="134" y="69"/>
                    </a:lnTo>
                    <a:lnTo>
                      <a:pt x="136" y="76"/>
                    </a:lnTo>
                    <a:lnTo>
                      <a:pt x="140" y="80"/>
                    </a:lnTo>
                    <a:lnTo>
                      <a:pt x="138" y="92"/>
                    </a:lnTo>
                    <a:lnTo>
                      <a:pt x="132" y="84"/>
                    </a:lnTo>
                    <a:lnTo>
                      <a:pt x="122" y="73"/>
                    </a:lnTo>
                    <a:lnTo>
                      <a:pt x="119" y="73"/>
                    </a:lnTo>
                    <a:lnTo>
                      <a:pt x="126" y="92"/>
                    </a:lnTo>
                    <a:lnTo>
                      <a:pt x="134" y="111"/>
                    </a:lnTo>
                    <a:lnTo>
                      <a:pt x="144" y="126"/>
                    </a:lnTo>
                    <a:lnTo>
                      <a:pt x="140" y="126"/>
                    </a:lnTo>
                    <a:lnTo>
                      <a:pt x="134" y="123"/>
                    </a:lnTo>
                    <a:lnTo>
                      <a:pt x="128" y="119"/>
                    </a:lnTo>
                    <a:lnTo>
                      <a:pt x="122" y="115"/>
                    </a:lnTo>
                    <a:lnTo>
                      <a:pt x="124" y="123"/>
                    </a:lnTo>
                    <a:lnTo>
                      <a:pt x="126" y="126"/>
                    </a:lnTo>
                    <a:lnTo>
                      <a:pt x="124" y="130"/>
                    </a:lnTo>
                    <a:lnTo>
                      <a:pt x="122" y="138"/>
                    </a:lnTo>
                    <a:lnTo>
                      <a:pt x="120" y="146"/>
                    </a:lnTo>
                    <a:lnTo>
                      <a:pt x="117" y="138"/>
                    </a:lnTo>
                    <a:lnTo>
                      <a:pt x="113" y="134"/>
                    </a:lnTo>
                    <a:lnTo>
                      <a:pt x="109" y="130"/>
                    </a:lnTo>
                    <a:lnTo>
                      <a:pt x="107" y="126"/>
                    </a:lnTo>
                    <a:lnTo>
                      <a:pt x="103" y="119"/>
                    </a:lnTo>
                    <a:lnTo>
                      <a:pt x="97" y="119"/>
                    </a:lnTo>
                    <a:lnTo>
                      <a:pt x="96" y="119"/>
                    </a:lnTo>
                    <a:lnTo>
                      <a:pt x="90" y="119"/>
                    </a:lnTo>
                    <a:lnTo>
                      <a:pt x="86" y="123"/>
                    </a:lnTo>
                    <a:lnTo>
                      <a:pt x="82" y="126"/>
                    </a:lnTo>
                    <a:lnTo>
                      <a:pt x="80" y="130"/>
                    </a:lnTo>
                    <a:lnTo>
                      <a:pt x="78" y="134"/>
                    </a:lnTo>
                    <a:lnTo>
                      <a:pt x="76" y="138"/>
                    </a:lnTo>
                    <a:lnTo>
                      <a:pt x="76" y="142"/>
                    </a:lnTo>
                    <a:lnTo>
                      <a:pt x="76" y="146"/>
                    </a:lnTo>
                    <a:lnTo>
                      <a:pt x="76" y="150"/>
                    </a:lnTo>
                    <a:lnTo>
                      <a:pt x="72" y="142"/>
                    </a:lnTo>
                    <a:lnTo>
                      <a:pt x="71" y="138"/>
                    </a:lnTo>
                    <a:lnTo>
                      <a:pt x="69" y="130"/>
                    </a:lnTo>
                    <a:lnTo>
                      <a:pt x="67" y="119"/>
                    </a:lnTo>
                    <a:lnTo>
                      <a:pt x="69" y="111"/>
                    </a:lnTo>
                    <a:lnTo>
                      <a:pt x="71" y="107"/>
                    </a:lnTo>
                    <a:lnTo>
                      <a:pt x="76" y="103"/>
                    </a:lnTo>
                    <a:lnTo>
                      <a:pt x="78" y="96"/>
                    </a:lnTo>
                    <a:lnTo>
                      <a:pt x="80" y="88"/>
                    </a:lnTo>
                    <a:lnTo>
                      <a:pt x="74" y="96"/>
                    </a:lnTo>
                    <a:lnTo>
                      <a:pt x="67" y="100"/>
                    </a:lnTo>
                    <a:lnTo>
                      <a:pt x="63" y="103"/>
                    </a:lnTo>
                    <a:lnTo>
                      <a:pt x="57" y="107"/>
                    </a:lnTo>
                    <a:lnTo>
                      <a:pt x="53" y="107"/>
                    </a:lnTo>
                    <a:lnTo>
                      <a:pt x="46" y="111"/>
                    </a:lnTo>
                    <a:lnTo>
                      <a:pt x="44" y="103"/>
                    </a:lnTo>
                    <a:lnTo>
                      <a:pt x="46" y="96"/>
                    </a:lnTo>
                    <a:lnTo>
                      <a:pt x="48" y="88"/>
                    </a:lnTo>
                    <a:lnTo>
                      <a:pt x="49" y="84"/>
                    </a:lnTo>
                    <a:lnTo>
                      <a:pt x="51" y="80"/>
                    </a:lnTo>
                    <a:lnTo>
                      <a:pt x="51" y="76"/>
                    </a:lnTo>
                    <a:lnTo>
                      <a:pt x="49" y="73"/>
                    </a:lnTo>
                    <a:lnTo>
                      <a:pt x="46" y="73"/>
                    </a:lnTo>
                    <a:lnTo>
                      <a:pt x="40" y="73"/>
                    </a:lnTo>
                    <a:lnTo>
                      <a:pt x="36" y="73"/>
                    </a:lnTo>
                    <a:lnTo>
                      <a:pt x="32" y="73"/>
                    </a:lnTo>
                    <a:lnTo>
                      <a:pt x="32" y="76"/>
                    </a:lnTo>
                    <a:lnTo>
                      <a:pt x="32" y="84"/>
                    </a:lnTo>
                    <a:lnTo>
                      <a:pt x="32" y="88"/>
                    </a:lnTo>
                    <a:lnTo>
                      <a:pt x="32" y="96"/>
                    </a:lnTo>
                    <a:lnTo>
                      <a:pt x="28" y="88"/>
                    </a:lnTo>
                    <a:lnTo>
                      <a:pt x="24" y="84"/>
                    </a:lnTo>
                    <a:lnTo>
                      <a:pt x="23" y="76"/>
                    </a:lnTo>
                    <a:lnTo>
                      <a:pt x="23" y="69"/>
                    </a:lnTo>
                    <a:lnTo>
                      <a:pt x="21" y="57"/>
                    </a:lnTo>
                    <a:lnTo>
                      <a:pt x="17" y="50"/>
                    </a:lnTo>
                    <a:lnTo>
                      <a:pt x="11" y="50"/>
                    </a:lnTo>
                    <a:lnTo>
                      <a:pt x="9" y="53"/>
                    </a:lnTo>
                    <a:lnTo>
                      <a:pt x="5" y="57"/>
                    </a:lnTo>
                    <a:lnTo>
                      <a:pt x="5" y="61"/>
                    </a:lnTo>
                    <a:lnTo>
                      <a:pt x="5" y="69"/>
                    </a:lnTo>
                    <a:lnTo>
                      <a:pt x="0" y="65"/>
                    </a:lnTo>
                    <a:lnTo>
                      <a:pt x="0" y="57"/>
                    </a:lnTo>
                    <a:lnTo>
                      <a:pt x="0" y="50"/>
                    </a:lnTo>
                    <a:lnTo>
                      <a:pt x="0" y="46"/>
                    </a:lnTo>
                    <a:lnTo>
                      <a:pt x="1" y="38"/>
                    </a:lnTo>
                    <a:lnTo>
                      <a:pt x="5" y="30"/>
                    </a:lnTo>
                    <a:lnTo>
                      <a:pt x="9" y="23"/>
                    </a:lnTo>
                    <a:lnTo>
                      <a:pt x="7" y="19"/>
                    </a:lnTo>
                    <a:lnTo>
                      <a:pt x="5" y="7"/>
                    </a:lnTo>
                    <a:lnTo>
                      <a:pt x="11" y="3"/>
                    </a:lnTo>
                    <a:lnTo>
                      <a:pt x="15" y="0"/>
                    </a:lnTo>
                    <a:lnTo>
                      <a:pt x="21" y="0"/>
                    </a:lnTo>
                    <a:lnTo>
                      <a:pt x="26" y="0"/>
                    </a:lnTo>
                    <a:lnTo>
                      <a:pt x="32" y="3"/>
                    </a:lnTo>
                    <a:lnTo>
                      <a:pt x="38" y="3"/>
                    </a:lnTo>
                    <a:lnTo>
                      <a:pt x="44" y="7"/>
                    </a:lnTo>
                    <a:lnTo>
                      <a:pt x="48" y="11"/>
                    </a:lnTo>
                    <a:lnTo>
                      <a:pt x="53" y="11"/>
                    </a:lnTo>
                    <a:lnTo>
                      <a:pt x="61" y="7"/>
                    </a:lnTo>
                    <a:lnTo>
                      <a:pt x="67" y="7"/>
                    </a:lnTo>
                    <a:lnTo>
                      <a:pt x="71" y="11"/>
                    </a:lnTo>
                    <a:lnTo>
                      <a:pt x="76" y="15"/>
                    </a:lnTo>
                    <a:lnTo>
                      <a:pt x="82" y="7"/>
                    </a:lnTo>
                    <a:lnTo>
                      <a:pt x="92" y="7"/>
                    </a:lnTo>
                    <a:lnTo>
                      <a:pt x="101" y="7"/>
                    </a:lnTo>
                    <a:lnTo>
                      <a:pt x="109" y="7"/>
                    </a:lnTo>
                    <a:lnTo>
                      <a:pt x="117" y="7"/>
                    </a:lnTo>
                  </a:path>
                </a:pathLst>
              </a:custGeom>
              <a:solidFill>
                <a:srgbClr val="FF8000"/>
              </a:solidFill>
              <a:ln w="9525" cap="rnd">
                <a:noFill/>
                <a:round/>
                <a:headEnd/>
                <a:tailEnd/>
              </a:ln>
            </p:spPr>
            <p:txBody>
              <a:bodyPr/>
              <a:lstStyle/>
              <a:p>
                <a:endParaRPr lang="de-DE"/>
              </a:p>
            </p:txBody>
          </p:sp>
          <p:sp>
            <p:nvSpPr>
              <p:cNvPr id="50227" name="Freeform 60"/>
              <p:cNvSpPr>
                <a:spLocks/>
              </p:cNvSpPr>
              <p:nvPr/>
            </p:nvSpPr>
            <p:spPr bwMode="auto">
              <a:xfrm>
                <a:off x="2265" y="2702"/>
                <a:ext cx="87" cy="88"/>
              </a:xfrm>
              <a:custGeom>
                <a:avLst/>
                <a:gdLst>
                  <a:gd name="T0" fmla="*/ 72 w 87"/>
                  <a:gd name="T1" fmla="*/ 7 h 88"/>
                  <a:gd name="T2" fmla="*/ 78 w 87"/>
                  <a:gd name="T3" fmla="*/ 18 h 88"/>
                  <a:gd name="T4" fmla="*/ 78 w 87"/>
                  <a:gd name="T5" fmla="*/ 26 h 88"/>
                  <a:gd name="T6" fmla="*/ 76 w 87"/>
                  <a:gd name="T7" fmla="*/ 34 h 88"/>
                  <a:gd name="T8" fmla="*/ 80 w 87"/>
                  <a:gd name="T9" fmla="*/ 41 h 88"/>
                  <a:gd name="T10" fmla="*/ 84 w 87"/>
                  <a:gd name="T11" fmla="*/ 49 h 88"/>
                  <a:gd name="T12" fmla="*/ 78 w 87"/>
                  <a:gd name="T13" fmla="*/ 49 h 88"/>
                  <a:gd name="T14" fmla="*/ 72 w 87"/>
                  <a:gd name="T15" fmla="*/ 41 h 88"/>
                  <a:gd name="T16" fmla="*/ 80 w 87"/>
                  <a:gd name="T17" fmla="*/ 64 h 88"/>
                  <a:gd name="T18" fmla="*/ 84 w 87"/>
                  <a:gd name="T19" fmla="*/ 75 h 88"/>
                  <a:gd name="T20" fmla="*/ 78 w 87"/>
                  <a:gd name="T21" fmla="*/ 71 h 88"/>
                  <a:gd name="T22" fmla="*/ 76 w 87"/>
                  <a:gd name="T23" fmla="*/ 71 h 88"/>
                  <a:gd name="T24" fmla="*/ 74 w 87"/>
                  <a:gd name="T25" fmla="*/ 75 h 88"/>
                  <a:gd name="T26" fmla="*/ 72 w 87"/>
                  <a:gd name="T27" fmla="*/ 87 h 88"/>
                  <a:gd name="T28" fmla="*/ 66 w 87"/>
                  <a:gd name="T29" fmla="*/ 79 h 88"/>
                  <a:gd name="T30" fmla="*/ 64 w 87"/>
                  <a:gd name="T31" fmla="*/ 75 h 88"/>
                  <a:gd name="T32" fmla="*/ 61 w 87"/>
                  <a:gd name="T33" fmla="*/ 68 h 88"/>
                  <a:gd name="T34" fmla="*/ 55 w 87"/>
                  <a:gd name="T35" fmla="*/ 71 h 88"/>
                  <a:gd name="T36" fmla="*/ 49 w 87"/>
                  <a:gd name="T37" fmla="*/ 75 h 88"/>
                  <a:gd name="T38" fmla="*/ 47 w 87"/>
                  <a:gd name="T39" fmla="*/ 79 h 88"/>
                  <a:gd name="T40" fmla="*/ 47 w 87"/>
                  <a:gd name="T41" fmla="*/ 83 h 88"/>
                  <a:gd name="T42" fmla="*/ 45 w 87"/>
                  <a:gd name="T43" fmla="*/ 87 h 88"/>
                  <a:gd name="T44" fmla="*/ 43 w 87"/>
                  <a:gd name="T45" fmla="*/ 79 h 88"/>
                  <a:gd name="T46" fmla="*/ 42 w 87"/>
                  <a:gd name="T47" fmla="*/ 71 h 88"/>
                  <a:gd name="T48" fmla="*/ 43 w 87"/>
                  <a:gd name="T49" fmla="*/ 60 h 88"/>
                  <a:gd name="T50" fmla="*/ 47 w 87"/>
                  <a:gd name="T51" fmla="*/ 56 h 88"/>
                  <a:gd name="T52" fmla="*/ 45 w 87"/>
                  <a:gd name="T53" fmla="*/ 56 h 88"/>
                  <a:gd name="T54" fmla="*/ 38 w 87"/>
                  <a:gd name="T55" fmla="*/ 60 h 88"/>
                  <a:gd name="T56" fmla="*/ 32 w 87"/>
                  <a:gd name="T57" fmla="*/ 64 h 88"/>
                  <a:gd name="T58" fmla="*/ 26 w 87"/>
                  <a:gd name="T59" fmla="*/ 60 h 88"/>
                  <a:gd name="T60" fmla="*/ 28 w 87"/>
                  <a:gd name="T61" fmla="*/ 52 h 88"/>
                  <a:gd name="T62" fmla="*/ 32 w 87"/>
                  <a:gd name="T63" fmla="*/ 49 h 88"/>
                  <a:gd name="T64" fmla="*/ 30 w 87"/>
                  <a:gd name="T65" fmla="*/ 45 h 88"/>
                  <a:gd name="T66" fmla="*/ 28 w 87"/>
                  <a:gd name="T67" fmla="*/ 41 h 88"/>
                  <a:gd name="T68" fmla="*/ 22 w 87"/>
                  <a:gd name="T69" fmla="*/ 41 h 88"/>
                  <a:gd name="T70" fmla="*/ 21 w 87"/>
                  <a:gd name="T71" fmla="*/ 45 h 88"/>
                  <a:gd name="T72" fmla="*/ 21 w 87"/>
                  <a:gd name="T73" fmla="*/ 52 h 88"/>
                  <a:gd name="T74" fmla="*/ 17 w 87"/>
                  <a:gd name="T75" fmla="*/ 52 h 88"/>
                  <a:gd name="T76" fmla="*/ 15 w 87"/>
                  <a:gd name="T77" fmla="*/ 45 h 88"/>
                  <a:gd name="T78" fmla="*/ 13 w 87"/>
                  <a:gd name="T79" fmla="*/ 34 h 88"/>
                  <a:gd name="T80" fmla="*/ 7 w 87"/>
                  <a:gd name="T81" fmla="*/ 30 h 88"/>
                  <a:gd name="T82" fmla="*/ 3 w 87"/>
                  <a:gd name="T83" fmla="*/ 34 h 88"/>
                  <a:gd name="T84" fmla="*/ 3 w 87"/>
                  <a:gd name="T85" fmla="*/ 41 h 88"/>
                  <a:gd name="T86" fmla="*/ 0 w 87"/>
                  <a:gd name="T87" fmla="*/ 34 h 88"/>
                  <a:gd name="T88" fmla="*/ 1 w 87"/>
                  <a:gd name="T89" fmla="*/ 26 h 88"/>
                  <a:gd name="T90" fmla="*/ 3 w 87"/>
                  <a:gd name="T91" fmla="*/ 18 h 88"/>
                  <a:gd name="T92" fmla="*/ 5 w 87"/>
                  <a:gd name="T93" fmla="*/ 11 h 88"/>
                  <a:gd name="T94" fmla="*/ 7 w 87"/>
                  <a:gd name="T95" fmla="*/ 3 h 88"/>
                  <a:gd name="T96" fmla="*/ 13 w 87"/>
                  <a:gd name="T97" fmla="*/ 0 h 88"/>
                  <a:gd name="T98" fmla="*/ 21 w 87"/>
                  <a:gd name="T99" fmla="*/ 3 h 88"/>
                  <a:gd name="T100" fmla="*/ 26 w 87"/>
                  <a:gd name="T101" fmla="*/ 3 h 88"/>
                  <a:gd name="T102" fmla="*/ 32 w 87"/>
                  <a:gd name="T103" fmla="*/ 7 h 88"/>
                  <a:gd name="T104" fmla="*/ 42 w 87"/>
                  <a:gd name="T105" fmla="*/ 3 h 88"/>
                  <a:gd name="T106" fmla="*/ 45 w 87"/>
                  <a:gd name="T107" fmla="*/ 7 h 88"/>
                  <a:gd name="T108" fmla="*/ 55 w 87"/>
                  <a:gd name="T109" fmla="*/ 3 h 88"/>
                  <a:gd name="T110" fmla="*/ 64 w 87"/>
                  <a:gd name="T111" fmla="*/ 3 h 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7"/>
                  <a:gd name="T169" fmla="*/ 0 h 88"/>
                  <a:gd name="T170" fmla="*/ 87 w 87"/>
                  <a:gd name="T171" fmla="*/ 88 h 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7" h="88">
                    <a:moveTo>
                      <a:pt x="68" y="7"/>
                    </a:moveTo>
                    <a:lnTo>
                      <a:pt x="72" y="7"/>
                    </a:lnTo>
                    <a:lnTo>
                      <a:pt x="76" y="15"/>
                    </a:lnTo>
                    <a:lnTo>
                      <a:pt x="78" y="18"/>
                    </a:lnTo>
                    <a:lnTo>
                      <a:pt x="78" y="26"/>
                    </a:lnTo>
                    <a:lnTo>
                      <a:pt x="74" y="30"/>
                    </a:lnTo>
                    <a:lnTo>
                      <a:pt x="76" y="34"/>
                    </a:lnTo>
                    <a:lnTo>
                      <a:pt x="78" y="37"/>
                    </a:lnTo>
                    <a:lnTo>
                      <a:pt x="80" y="41"/>
                    </a:lnTo>
                    <a:lnTo>
                      <a:pt x="82" y="45"/>
                    </a:lnTo>
                    <a:lnTo>
                      <a:pt x="84" y="49"/>
                    </a:lnTo>
                    <a:lnTo>
                      <a:pt x="84" y="52"/>
                    </a:lnTo>
                    <a:lnTo>
                      <a:pt x="78" y="49"/>
                    </a:lnTo>
                    <a:lnTo>
                      <a:pt x="74" y="45"/>
                    </a:lnTo>
                    <a:lnTo>
                      <a:pt x="72" y="41"/>
                    </a:lnTo>
                    <a:lnTo>
                      <a:pt x="76" y="52"/>
                    </a:lnTo>
                    <a:lnTo>
                      <a:pt x="80" y="64"/>
                    </a:lnTo>
                    <a:lnTo>
                      <a:pt x="86" y="75"/>
                    </a:lnTo>
                    <a:lnTo>
                      <a:pt x="84" y="75"/>
                    </a:lnTo>
                    <a:lnTo>
                      <a:pt x="80" y="71"/>
                    </a:lnTo>
                    <a:lnTo>
                      <a:pt x="78" y="71"/>
                    </a:lnTo>
                    <a:lnTo>
                      <a:pt x="72" y="68"/>
                    </a:lnTo>
                    <a:lnTo>
                      <a:pt x="76" y="71"/>
                    </a:lnTo>
                    <a:lnTo>
                      <a:pt x="76" y="75"/>
                    </a:lnTo>
                    <a:lnTo>
                      <a:pt x="74" y="75"/>
                    </a:lnTo>
                    <a:lnTo>
                      <a:pt x="74" y="79"/>
                    </a:lnTo>
                    <a:lnTo>
                      <a:pt x="72" y="87"/>
                    </a:lnTo>
                    <a:lnTo>
                      <a:pt x="68" y="83"/>
                    </a:lnTo>
                    <a:lnTo>
                      <a:pt x="66" y="79"/>
                    </a:lnTo>
                    <a:lnTo>
                      <a:pt x="66" y="75"/>
                    </a:lnTo>
                    <a:lnTo>
                      <a:pt x="64" y="75"/>
                    </a:lnTo>
                    <a:lnTo>
                      <a:pt x="63" y="71"/>
                    </a:lnTo>
                    <a:lnTo>
                      <a:pt x="61" y="68"/>
                    </a:lnTo>
                    <a:lnTo>
                      <a:pt x="57" y="68"/>
                    </a:lnTo>
                    <a:lnTo>
                      <a:pt x="55" y="71"/>
                    </a:lnTo>
                    <a:lnTo>
                      <a:pt x="53" y="71"/>
                    </a:lnTo>
                    <a:lnTo>
                      <a:pt x="49" y="75"/>
                    </a:lnTo>
                    <a:lnTo>
                      <a:pt x="47" y="79"/>
                    </a:lnTo>
                    <a:lnTo>
                      <a:pt x="47" y="83"/>
                    </a:lnTo>
                    <a:lnTo>
                      <a:pt x="45" y="87"/>
                    </a:lnTo>
                    <a:lnTo>
                      <a:pt x="43" y="83"/>
                    </a:lnTo>
                    <a:lnTo>
                      <a:pt x="43" y="79"/>
                    </a:lnTo>
                    <a:lnTo>
                      <a:pt x="42" y="75"/>
                    </a:lnTo>
                    <a:lnTo>
                      <a:pt x="42" y="71"/>
                    </a:lnTo>
                    <a:lnTo>
                      <a:pt x="42" y="64"/>
                    </a:lnTo>
                    <a:lnTo>
                      <a:pt x="43" y="60"/>
                    </a:lnTo>
                    <a:lnTo>
                      <a:pt x="45" y="60"/>
                    </a:lnTo>
                    <a:lnTo>
                      <a:pt x="47" y="56"/>
                    </a:lnTo>
                    <a:lnTo>
                      <a:pt x="47" y="52"/>
                    </a:lnTo>
                    <a:lnTo>
                      <a:pt x="45" y="56"/>
                    </a:lnTo>
                    <a:lnTo>
                      <a:pt x="42" y="60"/>
                    </a:lnTo>
                    <a:lnTo>
                      <a:pt x="38" y="60"/>
                    </a:lnTo>
                    <a:lnTo>
                      <a:pt x="34" y="64"/>
                    </a:lnTo>
                    <a:lnTo>
                      <a:pt x="32" y="64"/>
                    </a:lnTo>
                    <a:lnTo>
                      <a:pt x="26" y="64"/>
                    </a:lnTo>
                    <a:lnTo>
                      <a:pt x="26" y="60"/>
                    </a:lnTo>
                    <a:lnTo>
                      <a:pt x="26" y="56"/>
                    </a:lnTo>
                    <a:lnTo>
                      <a:pt x="28" y="52"/>
                    </a:lnTo>
                    <a:lnTo>
                      <a:pt x="30" y="49"/>
                    </a:lnTo>
                    <a:lnTo>
                      <a:pt x="32" y="49"/>
                    </a:lnTo>
                    <a:lnTo>
                      <a:pt x="32" y="45"/>
                    </a:lnTo>
                    <a:lnTo>
                      <a:pt x="30" y="45"/>
                    </a:lnTo>
                    <a:lnTo>
                      <a:pt x="28" y="41"/>
                    </a:lnTo>
                    <a:lnTo>
                      <a:pt x="24" y="41"/>
                    </a:lnTo>
                    <a:lnTo>
                      <a:pt x="22" y="41"/>
                    </a:lnTo>
                    <a:lnTo>
                      <a:pt x="21" y="45"/>
                    </a:lnTo>
                    <a:lnTo>
                      <a:pt x="21" y="49"/>
                    </a:lnTo>
                    <a:lnTo>
                      <a:pt x="21" y="52"/>
                    </a:lnTo>
                    <a:lnTo>
                      <a:pt x="21" y="56"/>
                    </a:lnTo>
                    <a:lnTo>
                      <a:pt x="17" y="52"/>
                    </a:lnTo>
                    <a:lnTo>
                      <a:pt x="15" y="49"/>
                    </a:lnTo>
                    <a:lnTo>
                      <a:pt x="15" y="45"/>
                    </a:lnTo>
                    <a:lnTo>
                      <a:pt x="15" y="41"/>
                    </a:lnTo>
                    <a:lnTo>
                      <a:pt x="13" y="34"/>
                    </a:lnTo>
                    <a:lnTo>
                      <a:pt x="11" y="30"/>
                    </a:lnTo>
                    <a:lnTo>
                      <a:pt x="7" y="30"/>
                    </a:lnTo>
                    <a:lnTo>
                      <a:pt x="5" y="30"/>
                    </a:lnTo>
                    <a:lnTo>
                      <a:pt x="3" y="34"/>
                    </a:lnTo>
                    <a:lnTo>
                      <a:pt x="3" y="37"/>
                    </a:lnTo>
                    <a:lnTo>
                      <a:pt x="3" y="41"/>
                    </a:lnTo>
                    <a:lnTo>
                      <a:pt x="1" y="37"/>
                    </a:lnTo>
                    <a:lnTo>
                      <a:pt x="0" y="34"/>
                    </a:lnTo>
                    <a:lnTo>
                      <a:pt x="0" y="30"/>
                    </a:lnTo>
                    <a:lnTo>
                      <a:pt x="1" y="26"/>
                    </a:lnTo>
                    <a:lnTo>
                      <a:pt x="1" y="22"/>
                    </a:lnTo>
                    <a:lnTo>
                      <a:pt x="3" y="18"/>
                    </a:lnTo>
                    <a:lnTo>
                      <a:pt x="5" y="15"/>
                    </a:lnTo>
                    <a:lnTo>
                      <a:pt x="5" y="11"/>
                    </a:lnTo>
                    <a:lnTo>
                      <a:pt x="3" y="3"/>
                    </a:lnTo>
                    <a:lnTo>
                      <a:pt x="7" y="3"/>
                    </a:lnTo>
                    <a:lnTo>
                      <a:pt x="9" y="0"/>
                    </a:lnTo>
                    <a:lnTo>
                      <a:pt x="13" y="0"/>
                    </a:lnTo>
                    <a:lnTo>
                      <a:pt x="17" y="0"/>
                    </a:lnTo>
                    <a:lnTo>
                      <a:pt x="21" y="3"/>
                    </a:lnTo>
                    <a:lnTo>
                      <a:pt x="22" y="3"/>
                    </a:lnTo>
                    <a:lnTo>
                      <a:pt x="26" y="3"/>
                    </a:lnTo>
                    <a:lnTo>
                      <a:pt x="28" y="7"/>
                    </a:lnTo>
                    <a:lnTo>
                      <a:pt x="32" y="7"/>
                    </a:lnTo>
                    <a:lnTo>
                      <a:pt x="36" y="7"/>
                    </a:lnTo>
                    <a:lnTo>
                      <a:pt x="42" y="3"/>
                    </a:lnTo>
                    <a:lnTo>
                      <a:pt x="43" y="7"/>
                    </a:lnTo>
                    <a:lnTo>
                      <a:pt x="45" y="7"/>
                    </a:lnTo>
                    <a:lnTo>
                      <a:pt x="49" y="3"/>
                    </a:lnTo>
                    <a:lnTo>
                      <a:pt x="55" y="3"/>
                    </a:lnTo>
                    <a:lnTo>
                      <a:pt x="61" y="3"/>
                    </a:lnTo>
                    <a:lnTo>
                      <a:pt x="64" y="3"/>
                    </a:lnTo>
                    <a:lnTo>
                      <a:pt x="68" y="7"/>
                    </a:lnTo>
                  </a:path>
                </a:pathLst>
              </a:custGeom>
              <a:solidFill>
                <a:srgbClr val="FFFF00"/>
              </a:solidFill>
              <a:ln w="9525" cap="rnd">
                <a:noFill/>
                <a:round/>
                <a:headEnd/>
                <a:tailEnd/>
              </a:ln>
            </p:spPr>
            <p:txBody>
              <a:bodyPr/>
              <a:lstStyle/>
              <a:p>
                <a:endParaRPr lang="de-DE"/>
              </a:p>
            </p:txBody>
          </p:sp>
          <p:grpSp>
            <p:nvGrpSpPr>
              <p:cNvPr id="11" name="Group 61"/>
              <p:cNvGrpSpPr>
                <a:grpSpLocks/>
              </p:cNvGrpSpPr>
              <p:nvPr/>
            </p:nvGrpSpPr>
            <p:grpSpPr bwMode="auto">
              <a:xfrm>
                <a:off x="2120" y="2676"/>
                <a:ext cx="125" cy="145"/>
                <a:chOff x="2120" y="2676"/>
                <a:chExt cx="125" cy="145"/>
              </a:xfrm>
            </p:grpSpPr>
            <p:sp>
              <p:nvSpPr>
                <p:cNvPr id="50231" name="Freeform 62"/>
                <p:cNvSpPr>
                  <a:spLocks/>
                </p:cNvSpPr>
                <p:nvPr/>
              </p:nvSpPr>
              <p:spPr bwMode="auto">
                <a:xfrm>
                  <a:off x="2120" y="2690"/>
                  <a:ext cx="125" cy="131"/>
                </a:xfrm>
                <a:custGeom>
                  <a:avLst/>
                  <a:gdLst>
                    <a:gd name="T0" fmla="*/ 112 w 125"/>
                    <a:gd name="T1" fmla="*/ 30 h 131"/>
                    <a:gd name="T2" fmla="*/ 122 w 125"/>
                    <a:gd name="T3" fmla="*/ 49 h 131"/>
                    <a:gd name="T4" fmla="*/ 124 w 125"/>
                    <a:gd name="T5" fmla="*/ 65 h 131"/>
                    <a:gd name="T6" fmla="*/ 120 w 125"/>
                    <a:gd name="T7" fmla="*/ 76 h 131"/>
                    <a:gd name="T8" fmla="*/ 112 w 125"/>
                    <a:gd name="T9" fmla="*/ 87 h 131"/>
                    <a:gd name="T10" fmla="*/ 102 w 125"/>
                    <a:gd name="T11" fmla="*/ 99 h 131"/>
                    <a:gd name="T12" fmla="*/ 98 w 125"/>
                    <a:gd name="T13" fmla="*/ 103 h 131"/>
                    <a:gd name="T14" fmla="*/ 100 w 125"/>
                    <a:gd name="T15" fmla="*/ 114 h 131"/>
                    <a:gd name="T16" fmla="*/ 100 w 125"/>
                    <a:gd name="T17" fmla="*/ 118 h 131"/>
                    <a:gd name="T18" fmla="*/ 93 w 125"/>
                    <a:gd name="T19" fmla="*/ 110 h 131"/>
                    <a:gd name="T20" fmla="*/ 89 w 125"/>
                    <a:gd name="T21" fmla="*/ 107 h 131"/>
                    <a:gd name="T22" fmla="*/ 83 w 125"/>
                    <a:gd name="T23" fmla="*/ 114 h 131"/>
                    <a:gd name="T24" fmla="*/ 83 w 125"/>
                    <a:gd name="T25" fmla="*/ 122 h 131"/>
                    <a:gd name="T26" fmla="*/ 85 w 125"/>
                    <a:gd name="T27" fmla="*/ 130 h 131"/>
                    <a:gd name="T28" fmla="*/ 77 w 125"/>
                    <a:gd name="T29" fmla="*/ 126 h 131"/>
                    <a:gd name="T30" fmla="*/ 67 w 125"/>
                    <a:gd name="T31" fmla="*/ 114 h 131"/>
                    <a:gd name="T32" fmla="*/ 67 w 125"/>
                    <a:gd name="T33" fmla="*/ 103 h 131"/>
                    <a:gd name="T34" fmla="*/ 62 w 125"/>
                    <a:gd name="T35" fmla="*/ 110 h 131"/>
                    <a:gd name="T36" fmla="*/ 52 w 125"/>
                    <a:gd name="T37" fmla="*/ 122 h 131"/>
                    <a:gd name="T38" fmla="*/ 40 w 125"/>
                    <a:gd name="T39" fmla="*/ 122 h 131"/>
                    <a:gd name="T40" fmla="*/ 36 w 125"/>
                    <a:gd name="T41" fmla="*/ 118 h 131"/>
                    <a:gd name="T42" fmla="*/ 44 w 125"/>
                    <a:gd name="T43" fmla="*/ 110 h 131"/>
                    <a:gd name="T44" fmla="*/ 44 w 125"/>
                    <a:gd name="T45" fmla="*/ 99 h 131"/>
                    <a:gd name="T46" fmla="*/ 34 w 125"/>
                    <a:gd name="T47" fmla="*/ 95 h 131"/>
                    <a:gd name="T48" fmla="*/ 25 w 125"/>
                    <a:gd name="T49" fmla="*/ 95 h 131"/>
                    <a:gd name="T50" fmla="*/ 17 w 125"/>
                    <a:gd name="T51" fmla="*/ 99 h 131"/>
                    <a:gd name="T52" fmla="*/ 19 w 125"/>
                    <a:gd name="T53" fmla="*/ 103 h 131"/>
                    <a:gd name="T54" fmla="*/ 17 w 125"/>
                    <a:gd name="T55" fmla="*/ 107 h 131"/>
                    <a:gd name="T56" fmla="*/ 7 w 125"/>
                    <a:gd name="T57" fmla="*/ 99 h 131"/>
                    <a:gd name="T58" fmla="*/ 3 w 125"/>
                    <a:gd name="T59" fmla="*/ 87 h 131"/>
                    <a:gd name="T60" fmla="*/ 1 w 125"/>
                    <a:gd name="T61" fmla="*/ 76 h 131"/>
                    <a:gd name="T62" fmla="*/ 5 w 125"/>
                    <a:gd name="T63" fmla="*/ 68 h 131"/>
                    <a:gd name="T64" fmla="*/ 15 w 125"/>
                    <a:gd name="T65" fmla="*/ 61 h 131"/>
                    <a:gd name="T66" fmla="*/ 17 w 125"/>
                    <a:gd name="T67" fmla="*/ 49 h 131"/>
                    <a:gd name="T68" fmla="*/ 17 w 125"/>
                    <a:gd name="T69" fmla="*/ 38 h 131"/>
                    <a:gd name="T70" fmla="*/ 17 w 125"/>
                    <a:gd name="T71" fmla="*/ 26 h 131"/>
                    <a:gd name="T72" fmla="*/ 23 w 125"/>
                    <a:gd name="T73" fmla="*/ 19 h 131"/>
                    <a:gd name="T74" fmla="*/ 34 w 125"/>
                    <a:gd name="T75" fmla="*/ 11 h 131"/>
                    <a:gd name="T76" fmla="*/ 50 w 125"/>
                    <a:gd name="T77" fmla="*/ 3 h 131"/>
                    <a:gd name="T78" fmla="*/ 73 w 125"/>
                    <a:gd name="T79" fmla="*/ 0 h 131"/>
                    <a:gd name="T80" fmla="*/ 89 w 125"/>
                    <a:gd name="T81" fmla="*/ 0 h 131"/>
                    <a:gd name="T82" fmla="*/ 98 w 125"/>
                    <a:gd name="T83" fmla="*/ 7 h 1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5"/>
                    <a:gd name="T127" fmla="*/ 0 h 131"/>
                    <a:gd name="T128" fmla="*/ 125 w 125"/>
                    <a:gd name="T129" fmla="*/ 131 h 13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5" h="131">
                      <a:moveTo>
                        <a:pt x="104" y="19"/>
                      </a:moveTo>
                      <a:lnTo>
                        <a:pt x="110" y="26"/>
                      </a:lnTo>
                      <a:lnTo>
                        <a:pt x="112" y="30"/>
                      </a:lnTo>
                      <a:lnTo>
                        <a:pt x="118" y="38"/>
                      </a:lnTo>
                      <a:lnTo>
                        <a:pt x="120" y="45"/>
                      </a:lnTo>
                      <a:lnTo>
                        <a:pt x="122" y="49"/>
                      </a:lnTo>
                      <a:lnTo>
                        <a:pt x="124" y="53"/>
                      </a:lnTo>
                      <a:lnTo>
                        <a:pt x="124" y="61"/>
                      </a:lnTo>
                      <a:lnTo>
                        <a:pt x="124" y="65"/>
                      </a:lnTo>
                      <a:lnTo>
                        <a:pt x="124" y="68"/>
                      </a:lnTo>
                      <a:lnTo>
                        <a:pt x="122" y="72"/>
                      </a:lnTo>
                      <a:lnTo>
                        <a:pt x="120" y="76"/>
                      </a:lnTo>
                      <a:lnTo>
                        <a:pt x="118" y="80"/>
                      </a:lnTo>
                      <a:lnTo>
                        <a:pt x="114" y="84"/>
                      </a:lnTo>
                      <a:lnTo>
                        <a:pt x="112" y="87"/>
                      </a:lnTo>
                      <a:lnTo>
                        <a:pt x="108" y="91"/>
                      </a:lnTo>
                      <a:lnTo>
                        <a:pt x="104" y="95"/>
                      </a:lnTo>
                      <a:lnTo>
                        <a:pt x="102" y="99"/>
                      </a:lnTo>
                      <a:lnTo>
                        <a:pt x="100" y="99"/>
                      </a:lnTo>
                      <a:lnTo>
                        <a:pt x="100" y="103"/>
                      </a:lnTo>
                      <a:lnTo>
                        <a:pt x="98" y="103"/>
                      </a:lnTo>
                      <a:lnTo>
                        <a:pt x="98" y="107"/>
                      </a:lnTo>
                      <a:lnTo>
                        <a:pt x="100" y="110"/>
                      </a:lnTo>
                      <a:lnTo>
                        <a:pt x="100" y="114"/>
                      </a:lnTo>
                      <a:lnTo>
                        <a:pt x="104" y="118"/>
                      </a:lnTo>
                      <a:lnTo>
                        <a:pt x="100" y="118"/>
                      </a:lnTo>
                      <a:lnTo>
                        <a:pt x="96" y="118"/>
                      </a:lnTo>
                      <a:lnTo>
                        <a:pt x="94" y="114"/>
                      </a:lnTo>
                      <a:lnTo>
                        <a:pt x="93" y="110"/>
                      </a:lnTo>
                      <a:lnTo>
                        <a:pt x="91" y="107"/>
                      </a:lnTo>
                      <a:lnTo>
                        <a:pt x="89" y="107"/>
                      </a:lnTo>
                      <a:lnTo>
                        <a:pt x="85" y="107"/>
                      </a:lnTo>
                      <a:lnTo>
                        <a:pt x="85" y="110"/>
                      </a:lnTo>
                      <a:lnTo>
                        <a:pt x="83" y="114"/>
                      </a:lnTo>
                      <a:lnTo>
                        <a:pt x="81" y="114"/>
                      </a:lnTo>
                      <a:lnTo>
                        <a:pt x="83" y="118"/>
                      </a:lnTo>
                      <a:lnTo>
                        <a:pt x="83" y="122"/>
                      </a:lnTo>
                      <a:lnTo>
                        <a:pt x="85" y="126"/>
                      </a:lnTo>
                      <a:lnTo>
                        <a:pt x="89" y="130"/>
                      </a:lnTo>
                      <a:lnTo>
                        <a:pt x="85" y="130"/>
                      </a:lnTo>
                      <a:lnTo>
                        <a:pt x="81" y="130"/>
                      </a:lnTo>
                      <a:lnTo>
                        <a:pt x="79" y="126"/>
                      </a:lnTo>
                      <a:lnTo>
                        <a:pt x="77" y="126"/>
                      </a:lnTo>
                      <a:lnTo>
                        <a:pt x="73" y="122"/>
                      </a:lnTo>
                      <a:lnTo>
                        <a:pt x="71" y="118"/>
                      </a:lnTo>
                      <a:lnTo>
                        <a:pt x="67" y="114"/>
                      </a:lnTo>
                      <a:lnTo>
                        <a:pt x="67" y="107"/>
                      </a:lnTo>
                      <a:lnTo>
                        <a:pt x="67" y="103"/>
                      </a:lnTo>
                      <a:lnTo>
                        <a:pt x="65" y="107"/>
                      </a:lnTo>
                      <a:lnTo>
                        <a:pt x="63" y="110"/>
                      </a:lnTo>
                      <a:lnTo>
                        <a:pt x="62" y="110"/>
                      </a:lnTo>
                      <a:lnTo>
                        <a:pt x="58" y="114"/>
                      </a:lnTo>
                      <a:lnTo>
                        <a:pt x="56" y="118"/>
                      </a:lnTo>
                      <a:lnTo>
                        <a:pt x="52" y="122"/>
                      </a:lnTo>
                      <a:lnTo>
                        <a:pt x="48" y="122"/>
                      </a:lnTo>
                      <a:lnTo>
                        <a:pt x="44" y="122"/>
                      </a:lnTo>
                      <a:lnTo>
                        <a:pt x="40" y="122"/>
                      </a:lnTo>
                      <a:lnTo>
                        <a:pt x="38" y="122"/>
                      </a:lnTo>
                      <a:lnTo>
                        <a:pt x="32" y="118"/>
                      </a:lnTo>
                      <a:lnTo>
                        <a:pt x="36" y="118"/>
                      </a:lnTo>
                      <a:lnTo>
                        <a:pt x="38" y="114"/>
                      </a:lnTo>
                      <a:lnTo>
                        <a:pt x="40" y="114"/>
                      </a:lnTo>
                      <a:lnTo>
                        <a:pt x="44" y="110"/>
                      </a:lnTo>
                      <a:lnTo>
                        <a:pt x="44" y="107"/>
                      </a:lnTo>
                      <a:lnTo>
                        <a:pt x="46" y="103"/>
                      </a:lnTo>
                      <a:lnTo>
                        <a:pt x="44" y="99"/>
                      </a:lnTo>
                      <a:lnTo>
                        <a:pt x="42" y="99"/>
                      </a:lnTo>
                      <a:lnTo>
                        <a:pt x="40" y="95"/>
                      </a:lnTo>
                      <a:lnTo>
                        <a:pt x="34" y="95"/>
                      </a:lnTo>
                      <a:lnTo>
                        <a:pt x="31" y="95"/>
                      </a:lnTo>
                      <a:lnTo>
                        <a:pt x="27" y="95"/>
                      </a:lnTo>
                      <a:lnTo>
                        <a:pt x="25" y="95"/>
                      </a:lnTo>
                      <a:lnTo>
                        <a:pt x="23" y="95"/>
                      </a:lnTo>
                      <a:lnTo>
                        <a:pt x="17" y="95"/>
                      </a:lnTo>
                      <a:lnTo>
                        <a:pt x="17" y="99"/>
                      </a:lnTo>
                      <a:lnTo>
                        <a:pt x="19" y="103"/>
                      </a:lnTo>
                      <a:lnTo>
                        <a:pt x="21" y="107"/>
                      </a:lnTo>
                      <a:lnTo>
                        <a:pt x="19" y="103"/>
                      </a:lnTo>
                      <a:lnTo>
                        <a:pt x="17" y="107"/>
                      </a:lnTo>
                      <a:lnTo>
                        <a:pt x="13" y="103"/>
                      </a:lnTo>
                      <a:lnTo>
                        <a:pt x="11" y="103"/>
                      </a:lnTo>
                      <a:lnTo>
                        <a:pt x="7" y="99"/>
                      </a:lnTo>
                      <a:lnTo>
                        <a:pt x="5" y="99"/>
                      </a:lnTo>
                      <a:lnTo>
                        <a:pt x="3" y="95"/>
                      </a:lnTo>
                      <a:lnTo>
                        <a:pt x="3" y="87"/>
                      </a:lnTo>
                      <a:lnTo>
                        <a:pt x="0" y="84"/>
                      </a:lnTo>
                      <a:lnTo>
                        <a:pt x="0" y="80"/>
                      </a:lnTo>
                      <a:lnTo>
                        <a:pt x="1" y="76"/>
                      </a:lnTo>
                      <a:lnTo>
                        <a:pt x="3" y="72"/>
                      </a:lnTo>
                      <a:lnTo>
                        <a:pt x="5" y="72"/>
                      </a:lnTo>
                      <a:lnTo>
                        <a:pt x="5" y="68"/>
                      </a:lnTo>
                      <a:lnTo>
                        <a:pt x="9" y="65"/>
                      </a:lnTo>
                      <a:lnTo>
                        <a:pt x="11" y="61"/>
                      </a:lnTo>
                      <a:lnTo>
                        <a:pt x="15" y="61"/>
                      </a:lnTo>
                      <a:lnTo>
                        <a:pt x="17" y="57"/>
                      </a:lnTo>
                      <a:lnTo>
                        <a:pt x="17" y="53"/>
                      </a:lnTo>
                      <a:lnTo>
                        <a:pt x="17" y="49"/>
                      </a:lnTo>
                      <a:lnTo>
                        <a:pt x="17" y="45"/>
                      </a:lnTo>
                      <a:lnTo>
                        <a:pt x="19" y="45"/>
                      </a:lnTo>
                      <a:lnTo>
                        <a:pt x="17" y="38"/>
                      </a:lnTo>
                      <a:lnTo>
                        <a:pt x="17" y="34"/>
                      </a:lnTo>
                      <a:lnTo>
                        <a:pt x="17" y="30"/>
                      </a:lnTo>
                      <a:lnTo>
                        <a:pt x="17" y="26"/>
                      </a:lnTo>
                      <a:lnTo>
                        <a:pt x="17" y="22"/>
                      </a:lnTo>
                      <a:lnTo>
                        <a:pt x="19" y="22"/>
                      </a:lnTo>
                      <a:lnTo>
                        <a:pt x="23" y="19"/>
                      </a:lnTo>
                      <a:lnTo>
                        <a:pt x="25" y="15"/>
                      </a:lnTo>
                      <a:lnTo>
                        <a:pt x="29" y="15"/>
                      </a:lnTo>
                      <a:lnTo>
                        <a:pt x="34" y="11"/>
                      </a:lnTo>
                      <a:lnTo>
                        <a:pt x="40" y="11"/>
                      </a:lnTo>
                      <a:lnTo>
                        <a:pt x="42" y="7"/>
                      </a:lnTo>
                      <a:lnTo>
                        <a:pt x="50" y="3"/>
                      </a:lnTo>
                      <a:lnTo>
                        <a:pt x="56" y="3"/>
                      </a:lnTo>
                      <a:lnTo>
                        <a:pt x="63" y="0"/>
                      </a:lnTo>
                      <a:lnTo>
                        <a:pt x="73" y="0"/>
                      </a:lnTo>
                      <a:lnTo>
                        <a:pt x="79" y="0"/>
                      </a:lnTo>
                      <a:lnTo>
                        <a:pt x="85" y="0"/>
                      </a:lnTo>
                      <a:lnTo>
                        <a:pt x="89" y="0"/>
                      </a:lnTo>
                      <a:lnTo>
                        <a:pt x="93" y="3"/>
                      </a:lnTo>
                      <a:lnTo>
                        <a:pt x="94" y="3"/>
                      </a:lnTo>
                      <a:lnTo>
                        <a:pt x="98" y="7"/>
                      </a:lnTo>
                      <a:lnTo>
                        <a:pt x="102" y="15"/>
                      </a:lnTo>
                      <a:lnTo>
                        <a:pt x="104" y="19"/>
                      </a:lnTo>
                    </a:path>
                  </a:pathLst>
                </a:custGeom>
                <a:solidFill>
                  <a:srgbClr val="E00000"/>
                </a:solidFill>
                <a:ln w="9525" cap="rnd">
                  <a:noFill/>
                  <a:round/>
                  <a:headEnd/>
                  <a:tailEnd/>
                </a:ln>
              </p:spPr>
              <p:txBody>
                <a:bodyPr/>
                <a:lstStyle/>
                <a:p>
                  <a:endParaRPr lang="de-DE"/>
                </a:p>
              </p:txBody>
            </p:sp>
            <p:sp>
              <p:nvSpPr>
                <p:cNvPr id="50232" name="Freeform 63"/>
                <p:cNvSpPr>
                  <a:spLocks/>
                </p:cNvSpPr>
                <p:nvPr/>
              </p:nvSpPr>
              <p:spPr bwMode="auto">
                <a:xfrm>
                  <a:off x="2136" y="2693"/>
                  <a:ext cx="85" cy="106"/>
                </a:xfrm>
                <a:custGeom>
                  <a:avLst/>
                  <a:gdLst>
                    <a:gd name="T0" fmla="*/ 74 w 85"/>
                    <a:gd name="T1" fmla="*/ 27 h 106"/>
                    <a:gd name="T2" fmla="*/ 82 w 85"/>
                    <a:gd name="T3" fmla="*/ 42 h 106"/>
                    <a:gd name="T4" fmla="*/ 84 w 85"/>
                    <a:gd name="T5" fmla="*/ 54 h 106"/>
                    <a:gd name="T6" fmla="*/ 82 w 85"/>
                    <a:gd name="T7" fmla="*/ 66 h 106"/>
                    <a:gd name="T8" fmla="*/ 76 w 85"/>
                    <a:gd name="T9" fmla="*/ 73 h 106"/>
                    <a:gd name="T10" fmla="*/ 70 w 85"/>
                    <a:gd name="T11" fmla="*/ 81 h 106"/>
                    <a:gd name="T12" fmla="*/ 68 w 85"/>
                    <a:gd name="T13" fmla="*/ 85 h 106"/>
                    <a:gd name="T14" fmla="*/ 68 w 85"/>
                    <a:gd name="T15" fmla="*/ 93 h 106"/>
                    <a:gd name="T16" fmla="*/ 68 w 85"/>
                    <a:gd name="T17" fmla="*/ 97 h 106"/>
                    <a:gd name="T18" fmla="*/ 63 w 85"/>
                    <a:gd name="T19" fmla="*/ 93 h 106"/>
                    <a:gd name="T20" fmla="*/ 61 w 85"/>
                    <a:gd name="T21" fmla="*/ 89 h 106"/>
                    <a:gd name="T22" fmla="*/ 57 w 85"/>
                    <a:gd name="T23" fmla="*/ 93 h 106"/>
                    <a:gd name="T24" fmla="*/ 59 w 85"/>
                    <a:gd name="T25" fmla="*/ 101 h 106"/>
                    <a:gd name="T26" fmla="*/ 61 w 85"/>
                    <a:gd name="T27" fmla="*/ 105 h 106"/>
                    <a:gd name="T28" fmla="*/ 53 w 85"/>
                    <a:gd name="T29" fmla="*/ 101 h 106"/>
                    <a:gd name="T30" fmla="*/ 47 w 85"/>
                    <a:gd name="T31" fmla="*/ 93 h 106"/>
                    <a:gd name="T32" fmla="*/ 45 w 85"/>
                    <a:gd name="T33" fmla="*/ 85 h 106"/>
                    <a:gd name="T34" fmla="*/ 42 w 85"/>
                    <a:gd name="T35" fmla="*/ 93 h 106"/>
                    <a:gd name="T36" fmla="*/ 36 w 85"/>
                    <a:gd name="T37" fmla="*/ 97 h 106"/>
                    <a:gd name="T38" fmla="*/ 28 w 85"/>
                    <a:gd name="T39" fmla="*/ 101 h 106"/>
                    <a:gd name="T40" fmla="*/ 24 w 85"/>
                    <a:gd name="T41" fmla="*/ 93 h 106"/>
                    <a:gd name="T42" fmla="*/ 30 w 85"/>
                    <a:gd name="T43" fmla="*/ 89 h 106"/>
                    <a:gd name="T44" fmla="*/ 30 w 85"/>
                    <a:gd name="T45" fmla="*/ 81 h 106"/>
                    <a:gd name="T46" fmla="*/ 22 w 85"/>
                    <a:gd name="T47" fmla="*/ 77 h 106"/>
                    <a:gd name="T48" fmla="*/ 17 w 85"/>
                    <a:gd name="T49" fmla="*/ 73 h 106"/>
                    <a:gd name="T50" fmla="*/ 11 w 85"/>
                    <a:gd name="T51" fmla="*/ 77 h 106"/>
                    <a:gd name="T52" fmla="*/ 13 w 85"/>
                    <a:gd name="T53" fmla="*/ 85 h 106"/>
                    <a:gd name="T54" fmla="*/ 9 w 85"/>
                    <a:gd name="T55" fmla="*/ 85 h 106"/>
                    <a:gd name="T56" fmla="*/ 5 w 85"/>
                    <a:gd name="T57" fmla="*/ 81 h 106"/>
                    <a:gd name="T58" fmla="*/ 1 w 85"/>
                    <a:gd name="T59" fmla="*/ 70 h 106"/>
                    <a:gd name="T60" fmla="*/ 0 w 85"/>
                    <a:gd name="T61" fmla="*/ 58 h 106"/>
                    <a:gd name="T62" fmla="*/ 3 w 85"/>
                    <a:gd name="T63" fmla="*/ 54 h 106"/>
                    <a:gd name="T64" fmla="*/ 7 w 85"/>
                    <a:gd name="T65" fmla="*/ 46 h 106"/>
                    <a:gd name="T66" fmla="*/ 9 w 85"/>
                    <a:gd name="T67" fmla="*/ 42 h 106"/>
                    <a:gd name="T68" fmla="*/ 9 w 85"/>
                    <a:gd name="T69" fmla="*/ 31 h 106"/>
                    <a:gd name="T70" fmla="*/ 7 w 85"/>
                    <a:gd name="T71" fmla="*/ 19 h 106"/>
                    <a:gd name="T72" fmla="*/ 11 w 85"/>
                    <a:gd name="T73" fmla="*/ 15 h 106"/>
                    <a:gd name="T74" fmla="*/ 19 w 85"/>
                    <a:gd name="T75" fmla="*/ 7 h 106"/>
                    <a:gd name="T76" fmla="*/ 28 w 85"/>
                    <a:gd name="T77" fmla="*/ 3 h 106"/>
                    <a:gd name="T78" fmla="*/ 45 w 85"/>
                    <a:gd name="T79" fmla="*/ 0 h 106"/>
                    <a:gd name="T80" fmla="*/ 57 w 85"/>
                    <a:gd name="T81" fmla="*/ 3 h 106"/>
                    <a:gd name="T82" fmla="*/ 63 w 85"/>
                    <a:gd name="T83" fmla="*/ 7 h 1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5"/>
                    <a:gd name="T127" fmla="*/ 0 h 106"/>
                    <a:gd name="T128" fmla="*/ 85 w 85"/>
                    <a:gd name="T129" fmla="*/ 106 h 1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5" h="106">
                      <a:moveTo>
                        <a:pt x="68" y="19"/>
                      </a:moveTo>
                      <a:lnTo>
                        <a:pt x="72" y="23"/>
                      </a:lnTo>
                      <a:lnTo>
                        <a:pt x="74" y="27"/>
                      </a:lnTo>
                      <a:lnTo>
                        <a:pt x="76" y="35"/>
                      </a:lnTo>
                      <a:lnTo>
                        <a:pt x="80" y="38"/>
                      </a:lnTo>
                      <a:lnTo>
                        <a:pt x="82" y="42"/>
                      </a:lnTo>
                      <a:lnTo>
                        <a:pt x="82" y="50"/>
                      </a:lnTo>
                      <a:lnTo>
                        <a:pt x="84" y="54"/>
                      </a:lnTo>
                      <a:lnTo>
                        <a:pt x="82" y="58"/>
                      </a:lnTo>
                      <a:lnTo>
                        <a:pt x="82" y="62"/>
                      </a:lnTo>
                      <a:lnTo>
                        <a:pt x="82" y="66"/>
                      </a:lnTo>
                      <a:lnTo>
                        <a:pt x="80" y="70"/>
                      </a:lnTo>
                      <a:lnTo>
                        <a:pt x="78" y="73"/>
                      </a:lnTo>
                      <a:lnTo>
                        <a:pt x="76" y="73"/>
                      </a:lnTo>
                      <a:lnTo>
                        <a:pt x="74" y="77"/>
                      </a:lnTo>
                      <a:lnTo>
                        <a:pt x="72" y="77"/>
                      </a:lnTo>
                      <a:lnTo>
                        <a:pt x="70" y="81"/>
                      </a:lnTo>
                      <a:lnTo>
                        <a:pt x="68" y="85"/>
                      </a:lnTo>
                      <a:lnTo>
                        <a:pt x="68" y="89"/>
                      </a:lnTo>
                      <a:lnTo>
                        <a:pt x="68" y="93"/>
                      </a:lnTo>
                      <a:lnTo>
                        <a:pt x="72" y="97"/>
                      </a:lnTo>
                      <a:lnTo>
                        <a:pt x="72" y="101"/>
                      </a:lnTo>
                      <a:lnTo>
                        <a:pt x="68" y="97"/>
                      </a:lnTo>
                      <a:lnTo>
                        <a:pt x="66" y="97"/>
                      </a:lnTo>
                      <a:lnTo>
                        <a:pt x="64" y="93"/>
                      </a:lnTo>
                      <a:lnTo>
                        <a:pt x="63" y="93"/>
                      </a:lnTo>
                      <a:lnTo>
                        <a:pt x="63" y="89"/>
                      </a:lnTo>
                      <a:lnTo>
                        <a:pt x="63" y="85"/>
                      </a:lnTo>
                      <a:lnTo>
                        <a:pt x="61" y="89"/>
                      </a:lnTo>
                      <a:lnTo>
                        <a:pt x="59" y="89"/>
                      </a:lnTo>
                      <a:lnTo>
                        <a:pt x="57" y="89"/>
                      </a:lnTo>
                      <a:lnTo>
                        <a:pt x="57" y="93"/>
                      </a:lnTo>
                      <a:lnTo>
                        <a:pt x="57" y="97"/>
                      </a:lnTo>
                      <a:lnTo>
                        <a:pt x="59" y="101"/>
                      </a:lnTo>
                      <a:lnTo>
                        <a:pt x="61" y="105"/>
                      </a:lnTo>
                      <a:lnTo>
                        <a:pt x="57" y="105"/>
                      </a:lnTo>
                      <a:lnTo>
                        <a:pt x="55" y="105"/>
                      </a:lnTo>
                      <a:lnTo>
                        <a:pt x="53" y="101"/>
                      </a:lnTo>
                      <a:lnTo>
                        <a:pt x="51" y="101"/>
                      </a:lnTo>
                      <a:lnTo>
                        <a:pt x="49" y="97"/>
                      </a:lnTo>
                      <a:lnTo>
                        <a:pt x="47" y="93"/>
                      </a:lnTo>
                      <a:lnTo>
                        <a:pt x="47" y="89"/>
                      </a:lnTo>
                      <a:lnTo>
                        <a:pt x="45" y="85"/>
                      </a:lnTo>
                      <a:lnTo>
                        <a:pt x="43" y="85"/>
                      </a:lnTo>
                      <a:lnTo>
                        <a:pt x="43" y="89"/>
                      </a:lnTo>
                      <a:lnTo>
                        <a:pt x="42" y="93"/>
                      </a:lnTo>
                      <a:lnTo>
                        <a:pt x="40" y="93"/>
                      </a:lnTo>
                      <a:lnTo>
                        <a:pt x="38" y="97"/>
                      </a:lnTo>
                      <a:lnTo>
                        <a:pt x="36" y="97"/>
                      </a:lnTo>
                      <a:lnTo>
                        <a:pt x="32" y="97"/>
                      </a:lnTo>
                      <a:lnTo>
                        <a:pt x="30" y="101"/>
                      </a:lnTo>
                      <a:lnTo>
                        <a:pt x="28" y="101"/>
                      </a:lnTo>
                      <a:lnTo>
                        <a:pt x="26" y="97"/>
                      </a:lnTo>
                      <a:lnTo>
                        <a:pt x="22" y="97"/>
                      </a:lnTo>
                      <a:lnTo>
                        <a:pt x="24" y="93"/>
                      </a:lnTo>
                      <a:lnTo>
                        <a:pt x="26" y="93"/>
                      </a:lnTo>
                      <a:lnTo>
                        <a:pt x="28" y="93"/>
                      </a:lnTo>
                      <a:lnTo>
                        <a:pt x="30" y="89"/>
                      </a:lnTo>
                      <a:lnTo>
                        <a:pt x="30" y="85"/>
                      </a:lnTo>
                      <a:lnTo>
                        <a:pt x="32" y="85"/>
                      </a:lnTo>
                      <a:lnTo>
                        <a:pt x="30" y="81"/>
                      </a:lnTo>
                      <a:lnTo>
                        <a:pt x="28" y="77"/>
                      </a:lnTo>
                      <a:lnTo>
                        <a:pt x="26" y="77"/>
                      </a:lnTo>
                      <a:lnTo>
                        <a:pt x="22" y="77"/>
                      </a:lnTo>
                      <a:lnTo>
                        <a:pt x="21" y="73"/>
                      </a:lnTo>
                      <a:lnTo>
                        <a:pt x="19" y="73"/>
                      </a:lnTo>
                      <a:lnTo>
                        <a:pt x="17" y="73"/>
                      </a:lnTo>
                      <a:lnTo>
                        <a:pt x="13" y="73"/>
                      </a:lnTo>
                      <a:lnTo>
                        <a:pt x="11" y="77"/>
                      </a:lnTo>
                      <a:lnTo>
                        <a:pt x="11" y="81"/>
                      </a:lnTo>
                      <a:lnTo>
                        <a:pt x="13" y="85"/>
                      </a:lnTo>
                      <a:lnTo>
                        <a:pt x="15" y="85"/>
                      </a:lnTo>
                      <a:lnTo>
                        <a:pt x="13" y="85"/>
                      </a:lnTo>
                      <a:lnTo>
                        <a:pt x="9" y="85"/>
                      </a:lnTo>
                      <a:lnTo>
                        <a:pt x="9" y="81"/>
                      </a:lnTo>
                      <a:lnTo>
                        <a:pt x="7" y="81"/>
                      </a:lnTo>
                      <a:lnTo>
                        <a:pt x="5" y="81"/>
                      </a:lnTo>
                      <a:lnTo>
                        <a:pt x="3" y="77"/>
                      </a:lnTo>
                      <a:lnTo>
                        <a:pt x="1" y="73"/>
                      </a:lnTo>
                      <a:lnTo>
                        <a:pt x="1" y="70"/>
                      </a:lnTo>
                      <a:lnTo>
                        <a:pt x="0" y="66"/>
                      </a:lnTo>
                      <a:lnTo>
                        <a:pt x="0" y="62"/>
                      </a:lnTo>
                      <a:lnTo>
                        <a:pt x="0" y="58"/>
                      </a:lnTo>
                      <a:lnTo>
                        <a:pt x="1" y="54"/>
                      </a:lnTo>
                      <a:lnTo>
                        <a:pt x="3" y="54"/>
                      </a:lnTo>
                      <a:lnTo>
                        <a:pt x="3" y="50"/>
                      </a:lnTo>
                      <a:lnTo>
                        <a:pt x="5" y="50"/>
                      </a:lnTo>
                      <a:lnTo>
                        <a:pt x="7" y="46"/>
                      </a:lnTo>
                      <a:lnTo>
                        <a:pt x="7" y="42"/>
                      </a:lnTo>
                      <a:lnTo>
                        <a:pt x="9" y="42"/>
                      </a:lnTo>
                      <a:lnTo>
                        <a:pt x="9" y="38"/>
                      </a:lnTo>
                      <a:lnTo>
                        <a:pt x="9" y="35"/>
                      </a:lnTo>
                      <a:lnTo>
                        <a:pt x="9" y="31"/>
                      </a:lnTo>
                      <a:lnTo>
                        <a:pt x="7" y="27"/>
                      </a:lnTo>
                      <a:lnTo>
                        <a:pt x="7" y="23"/>
                      </a:lnTo>
                      <a:lnTo>
                        <a:pt x="7" y="19"/>
                      </a:lnTo>
                      <a:lnTo>
                        <a:pt x="9" y="19"/>
                      </a:lnTo>
                      <a:lnTo>
                        <a:pt x="11" y="15"/>
                      </a:lnTo>
                      <a:lnTo>
                        <a:pt x="13" y="11"/>
                      </a:lnTo>
                      <a:lnTo>
                        <a:pt x="17" y="11"/>
                      </a:lnTo>
                      <a:lnTo>
                        <a:pt x="19" y="7"/>
                      </a:lnTo>
                      <a:lnTo>
                        <a:pt x="22" y="7"/>
                      </a:lnTo>
                      <a:lnTo>
                        <a:pt x="26" y="3"/>
                      </a:lnTo>
                      <a:lnTo>
                        <a:pt x="28" y="3"/>
                      </a:lnTo>
                      <a:lnTo>
                        <a:pt x="36" y="3"/>
                      </a:lnTo>
                      <a:lnTo>
                        <a:pt x="40" y="0"/>
                      </a:lnTo>
                      <a:lnTo>
                        <a:pt x="45" y="0"/>
                      </a:lnTo>
                      <a:lnTo>
                        <a:pt x="49" y="0"/>
                      </a:lnTo>
                      <a:lnTo>
                        <a:pt x="55" y="3"/>
                      </a:lnTo>
                      <a:lnTo>
                        <a:pt x="57" y="3"/>
                      </a:lnTo>
                      <a:lnTo>
                        <a:pt x="59" y="3"/>
                      </a:lnTo>
                      <a:lnTo>
                        <a:pt x="61" y="7"/>
                      </a:lnTo>
                      <a:lnTo>
                        <a:pt x="63" y="7"/>
                      </a:lnTo>
                      <a:lnTo>
                        <a:pt x="66" y="15"/>
                      </a:lnTo>
                      <a:lnTo>
                        <a:pt x="68" y="19"/>
                      </a:lnTo>
                    </a:path>
                  </a:pathLst>
                </a:custGeom>
                <a:solidFill>
                  <a:srgbClr val="FF0000"/>
                </a:solidFill>
                <a:ln w="9525" cap="rnd">
                  <a:noFill/>
                  <a:round/>
                  <a:headEnd/>
                  <a:tailEnd/>
                </a:ln>
              </p:spPr>
              <p:txBody>
                <a:bodyPr/>
                <a:lstStyle/>
                <a:p>
                  <a:endParaRPr lang="de-DE"/>
                </a:p>
              </p:txBody>
            </p:sp>
            <p:sp>
              <p:nvSpPr>
                <p:cNvPr id="50233" name="Freeform 64"/>
                <p:cNvSpPr>
                  <a:spLocks/>
                </p:cNvSpPr>
                <p:nvPr/>
              </p:nvSpPr>
              <p:spPr bwMode="auto">
                <a:xfrm>
                  <a:off x="2151" y="2697"/>
                  <a:ext cx="45" cy="61"/>
                </a:xfrm>
                <a:custGeom>
                  <a:avLst/>
                  <a:gdLst>
                    <a:gd name="T0" fmla="*/ 40 w 45"/>
                    <a:gd name="T1" fmla="*/ 15 h 61"/>
                    <a:gd name="T2" fmla="*/ 42 w 45"/>
                    <a:gd name="T3" fmla="*/ 22 h 61"/>
                    <a:gd name="T4" fmla="*/ 44 w 45"/>
                    <a:gd name="T5" fmla="*/ 30 h 61"/>
                    <a:gd name="T6" fmla="*/ 42 w 45"/>
                    <a:gd name="T7" fmla="*/ 37 h 61"/>
                    <a:gd name="T8" fmla="*/ 40 w 45"/>
                    <a:gd name="T9" fmla="*/ 41 h 61"/>
                    <a:gd name="T10" fmla="*/ 36 w 45"/>
                    <a:gd name="T11" fmla="*/ 45 h 61"/>
                    <a:gd name="T12" fmla="*/ 36 w 45"/>
                    <a:gd name="T13" fmla="*/ 48 h 61"/>
                    <a:gd name="T14" fmla="*/ 36 w 45"/>
                    <a:gd name="T15" fmla="*/ 52 h 61"/>
                    <a:gd name="T16" fmla="*/ 36 w 45"/>
                    <a:gd name="T17" fmla="*/ 56 h 61"/>
                    <a:gd name="T18" fmla="*/ 33 w 45"/>
                    <a:gd name="T19" fmla="*/ 52 h 61"/>
                    <a:gd name="T20" fmla="*/ 31 w 45"/>
                    <a:gd name="T21" fmla="*/ 48 h 61"/>
                    <a:gd name="T22" fmla="*/ 29 w 45"/>
                    <a:gd name="T23" fmla="*/ 52 h 61"/>
                    <a:gd name="T24" fmla="*/ 31 w 45"/>
                    <a:gd name="T25" fmla="*/ 56 h 61"/>
                    <a:gd name="T26" fmla="*/ 31 w 45"/>
                    <a:gd name="T27" fmla="*/ 60 h 61"/>
                    <a:gd name="T28" fmla="*/ 27 w 45"/>
                    <a:gd name="T29" fmla="*/ 56 h 61"/>
                    <a:gd name="T30" fmla="*/ 23 w 45"/>
                    <a:gd name="T31" fmla="*/ 52 h 61"/>
                    <a:gd name="T32" fmla="*/ 23 w 45"/>
                    <a:gd name="T33" fmla="*/ 45 h 61"/>
                    <a:gd name="T34" fmla="*/ 22 w 45"/>
                    <a:gd name="T35" fmla="*/ 52 h 61"/>
                    <a:gd name="T36" fmla="*/ 18 w 45"/>
                    <a:gd name="T37" fmla="*/ 52 h 61"/>
                    <a:gd name="T38" fmla="*/ 14 w 45"/>
                    <a:gd name="T39" fmla="*/ 56 h 61"/>
                    <a:gd name="T40" fmla="*/ 12 w 45"/>
                    <a:gd name="T41" fmla="*/ 52 h 61"/>
                    <a:gd name="T42" fmla="*/ 16 w 45"/>
                    <a:gd name="T43" fmla="*/ 48 h 61"/>
                    <a:gd name="T44" fmla="*/ 16 w 45"/>
                    <a:gd name="T45" fmla="*/ 45 h 61"/>
                    <a:gd name="T46" fmla="*/ 12 w 45"/>
                    <a:gd name="T47" fmla="*/ 41 h 61"/>
                    <a:gd name="T48" fmla="*/ 7 w 45"/>
                    <a:gd name="T49" fmla="*/ 41 h 61"/>
                    <a:gd name="T50" fmla="*/ 5 w 45"/>
                    <a:gd name="T51" fmla="*/ 45 h 61"/>
                    <a:gd name="T52" fmla="*/ 7 w 45"/>
                    <a:gd name="T53" fmla="*/ 45 h 61"/>
                    <a:gd name="T54" fmla="*/ 5 w 45"/>
                    <a:gd name="T55" fmla="*/ 45 h 61"/>
                    <a:gd name="T56" fmla="*/ 1 w 45"/>
                    <a:gd name="T57" fmla="*/ 45 h 61"/>
                    <a:gd name="T58" fmla="*/ 0 w 45"/>
                    <a:gd name="T59" fmla="*/ 37 h 61"/>
                    <a:gd name="T60" fmla="*/ 0 w 45"/>
                    <a:gd name="T61" fmla="*/ 33 h 61"/>
                    <a:gd name="T62" fmla="*/ 1 w 45"/>
                    <a:gd name="T63" fmla="*/ 30 h 61"/>
                    <a:gd name="T64" fmla="*/ 3 w 45"/>
                    <a:gd name="T65" fmla="*/ 26 h 61"/>
                    <a:gd name="T66" fmla="*/ 5 w 45"/>
                    <a:gd name="T67" fmla="*/ 22 h 61"/>
                    <a:gd name="T68" fmla="*/ 5 w 45"/>
                    <a:gd name="T69" fmla="*/ 15 h 61"/>
                    <a:gd name="T70" fmla="*/ 3 w 45"/>
                    <a:gd name="T71" fmla="*/ 11 h 61"/>
                    <a:gd name="T72" fmla="*/ 5 w 45"/>
                    <a:gd name="T73" fmla="*/ 7 h 61"/>
                    <a:gd name="T74" fmla="*/ 11 w 45"/>
                    <a:gd name="T75" fmla="*/ 7 h 61"/>
                    <a:gd name="T76" fmla="*/ 16 w 45"/>
                    <a:gd name="T77" fmla="*/ 0 h 61"/>
                    <a:gd name="T78" fmla="*/ 23 w 45"/>
                    <a:gd name="T79" fmla="*/ 0 h 61"/>
                    <a:gd name="T80" fmla="*/ 29 w 45"/>
                    <a:gd name="T81" fmla="*/ 0 h 61"/>
                    <a:gd name="T82" fmla="*/ 33 w 45"/>
                    <a:gd name="T83" fmla="*/ 3 h 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61"/>
                    <a:gd name="T128" fmla="*/ 45 w 45"/>
                    <a:gd name="T129" fmla="*/ 61 h 6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61">
                      <a:moveTo>
                        <a:pt x="36" y="7"/>
                      </a:moveTo>
                      <a:lnTo>
                        <a:pt x="36" y="15"/>
                      </a:lnTo>
                      <a:lnTo>
                        <a:pt x="40" y="15"/>
                      </a:lnTo>
                      <a:lnTo>
                        <a:pt x="40" y="18"/>
                      </a:lnTo>
                      <a:lnTo>
                        <a:pt x="42" y="22"/>
                      </a:lnTo>
                      <a:lnTo>
                        <a:pt x="42" y="26"/>
                      </a:lnTo>
                      <a:lnTo>
                        <a:pt x="44" y="30"/>
                      </a:lnTo>
                      <a:lnTo>
                        <a:pt x="42" y="30"/>
                      </a:lnTo>
                      <a:lnTo>
                        <a:pt x="42" y="33"/>
                      </a:lnTo>
                      <a:lnTo>
                        <a:pt x="42" y="37"/>
                      </a:lnTo>
                      <a:lnTo>
                        <a:pt x="40" y="41"/>
                      </a:lnTo>
                      <a:lnTo>
                        <a:pt x="38" y="45"/>
                      </a:lnTo>
                      <a:lnTo>
                        <a:pt x="36" y="45"/>
                      </a:lnTo>
                      <a:lnTo>
                        <a:pt x="36" y="48"/>
                      </a:lnTo>
                      <a:lnTo>
                        <a:pt x="36" y="52"/>
                      </a:lnTo>
                      <a:lnTo>
                        <a:pt x="38" y="56"/>
                      </a:lnTo>
                      <a:lnTo>
                        <a:pt x="36" y="56"/>
                      </a:lnTo>
                      <a:lnTo>
                        <a:pt x="34" y="52"/>
                      </a:lnTo>
                      <a:lnTo>
                        <a:pt x="33" y="52"/>
                      </a:lnTo>
                      <a:lnTo>
                        <a:pt x="33" y="48"/>
                      </a:lnTo>
                      <a:lnTo>
                        <a:pt x="31" y="48"/>
                      </a:lnTo>
                      <a:lnTo>
                        <a:pt x="29" y="52"/>
                      </a:lnTo>
                      <a:lnTo>
                        <a:pt x="31" y="56"/>
                      </a:lnTo>
                      <a:lnTo>
                        <a:pt x="33" y="60"/>
                      </a:lnTo>
                      <a:lnTo>
                        <a:pt x="31" y="60"/>
                      </a:lnTo>
                      <a:lnTo>
                        <a:pt x="27" y="60"/>
                      </a:lnTo>
                      <a:lnTo>
                        <a:pt x="27" y="56"/>
                      </a:lnTo>
                      <a:lnTo>
                        <a:pt x="25" y="52"/>
                      </a:lnTo>
                      <a:lnTo>
                        <a:pt x="23" y="52"/>
                      </a:lnTo>
                      <a:lnTo>
                        <a:pt x="23" y="48"/>
                      </a:lnTo>
                      <a:lnTo>
                        <a:pt x="23" y="45"/>
                      </a:lnTo>
                      <a:lnTo>
                        <a:pt x="23" y="48"/>
                      </a:lnTo>
                      <a:lnTo>
                        <a:pt x="22" y="48"/>
                      </a:lnTo>
                      <a:lnTo>
                        <a:pt x="22" y="52"/>
                      </a:lnTo>
                      <a:lnTo>
                        <a:pt x="20" y="52"/>
                      </a:lnTo>
                      <a:lnTo>
                        <a:pt x="18" y="52"/>
                      </a:lnTo>
                      <a:lnTo>
                        <a:pt x="16" y="56"/>
                      </a:lnTo>
                      <a:lnTo>
                        <a:pt x="14" y="56"/>
                      </a:lnTo>
                      <a:lnTo>
                        <a:pt x="12" y="56"/>
                      </a:lnTo>
                      <a:lnTo>
                        <a:pt x="11" y="52"/>
                      </a:lnTo>
                      <a:lnTo>
                        <a:pt x="12" y="52"/>
                      </a:lnTo>
                      <a:lnTo>
                        <a:pt x="14" y="52"/>
                      </a:lnTo>
                      <a:lnTo>
                        <a:pt x="16" y="48"/>
                      </a:lnTo>
                      <a:lnTo>
                        <a:pt x="16" y="45"/>
                      </a:lnTo>
                      <a:lnTo>
                        <a:pt x="14" y="45"/>
                      </a:lnTo>
                      <a:lnTo>
                        <a:pt x="12" y="45"/>
                      </a:lnTo>
                      <a:lnTo>
                        <a:pt x="12" y="41"/>
                      </a:lnTo>
                      <a:lnTo>
                        <a:pt x="11" y="41"/>
                      </a:lnTo>
                      <a:lnTo>
                        <a:pt x="9" y="41"/>
                      </a:lnTo>
                      <a:lnTo>
                        <a:pt x="7" y="41"/>
                      </a:lnTo>
                      <a:lnTo>
                        <a:pt x="5" y="45"/>
                      </a:lnTo>
                      <a:lnTo>
                        <a:pt x="7" y="45"/>
                      </a:lnTo>
                      <a:lnTo>
                        <a:pt x="7" y="48"/>
                      </a:lnTo>
                      <a:lnTo>
                        <a:pt x="5" y="45"/>
                      </a:lnTo>
                      <a:lnTo>
                        <a:pt x="3" y="45"/>
                      </a:lnTo>
                      <a:lnTo>
                        <a:pt x="1" y="45"/>
                      </a:lnTo>
                      <a:lnTo>
                        <a:pt x="1" y="41"/>
                      </a:lnTo>
                      <a:lnTo>
                        <a:pt x="0" y="41"/>
                      </a:lnTo>
                      <a:lnTo>
                        <a:pt x="0" y="37"/>
                      </a:lnTo>
                      <a:lnTo>
                        <a:pt x="0" y="33"/>
                      </a:lnTo>
                      <a:lnTo>
                        <a:pt x="0" y="30"/>
                      </a:lnTo>
                      <a:lnTo>
                        <a:pt x="1" y="30"/>
                      </a:lnTo>
                      <a:lnTo>
                        <a:pt x="1" y="26"/>
                      </a:lnTo>
                      <a:lnTo>
                        <a:pt x="3" y="26"/>
                      </a:lnTo>
                      <a:lnTo>
                        <a:pt x="3" y="22"/>
                      </a:lnTo>
                      <a:lnTo>
                        <a:pt x="5" y="22"/>
                      </a:lnTo>
                      <a:lnTo>
                        <a:pt x="5" y="18"/>
                      </a:lnTo>
                      <a:lnTo>
                        <a:pt x="5" y="15"/>
                      </a:lnTo>
                      <a:lnTo>
                        <a:pt x="3" y="15"/>
                      </a:lnTo>
                      <a:lnTo>
                        <a:pt x="3" y="11"/>
                      </a:lnTo>
                      <a:lnTo>
                        <a:pt x="5" y="7"/>
                      </a:lnTo>
                      <a:lnTo>
                        <a:pt x="7" y="7"/>
                      </a:lnTo>
                      <a:lnTo>
                        <a:pt x="11" y="7"/>
                      </a:lnTo>
                      <a:lnTo>
                        <a:pt x="12" y="3"/>
                      </a:lnTo>
                      <a:lnTo>
                        <a:pt x="16" y="0"/>
                      </a:lnTo>
                      <a:lnTo>
                        <a:pt x="18" y="0"/>
                      </a:lnTo>
                      <a:lnTo>
                        <a:pt x="22" y="0"/>
                      </a:lnTo>
                      <a:lnTo>
                        <a:pt x="23" y="0"/>
                      </a:lnTo>
                      <a:lnTo>
                        <a:pt x="25" y="0"/>
                      </a:lnTo>
                      <a:lnTo>
                        <a:pt x="29" y="0"/>
                      </a:lnTo>
                      <a:lnTo>
                        <a:pt x="31" y="0"/>
                      </a:lnTo>
                      <a:lnTo>
                        <a:pt x="31" y="3"/>
                      </a:lnTo>
                      <a:lnTo>
                        <a:pt x="33" y="3"/>
                      </a:lnTo>
                      <a:lnTo>
                        <a:pt x="34" y="7"/>
                      </a:lnTo>
                      <a:lnTo>
                        <a:pt x="36" y="7"/>
                      </a:lnTo>
                    </a:path>
                  </a:pathLst>
                </a:custGeom>
                <a:solidFill>
                  <a:srgbClr val="FF8000"/>
                </a:solidFill>
                <a:ln w="9525" cap="rnd">
                  <a:noFill/>
                  <a:round/>
                  <a:headEnd/>
                  <a:tailEnd/>
                </a:ln>
              </p:spPr>
              <p:txBody>
                <a:bodyPr/>
                <a:lstStyle/>
                <a:p>
                  <a:endParaRPr lang="de-DE"/>
                </a:p>
              </p:txBody>
            </p:sp>
            <p:sp>
              <p:nvSpPr>
                <p:cNvPr id="50234" name="Freeform 65"/>
                <p:cNvSpPr>
                  <a:spLocks/>
                </p:cNvSpPr>
                <p:nvPr/>
              </p:nvSpPr>
              <p:spPr bwMode="auto">
                <a:xfrm>
                  <a:off x="2144" y="2676"/>
                  <a:ext cx="40" cy="64"/>
                </a:xfrm>
                <a:custGeom>
                  <a:avLst/>
                  <a:gdLst>
                    <a:gd name="T0" fmla="*/ 35 w 40"/>
                    <a:gd name="T1" fmla="*/ 15 h 64"/>
                    <a:gd name="T2" fmla="*/ 37 w 40"/>
                    <a:gd name="T3" fmla="*/ 27 h 64"/>
                    <a:gd name="T4" fmla="*/ 39 w 40"/>
                    <a:gd name="T5" fmla="*/ 31 h 64"/>
                    <a:gd name="T6" fmla="*/ 39 w 40"/>
                    <a:gd name="T7" fmla="*/ 39 h 64"/>
                    <a:gd name="T8" fmla="*/ 37 w 40"/>
                    <a:gd name="T9" fmla="*/ 43 h 64"/>
                    <a:gd name="T10" fmla="*/ 35 w 40"/>
                    <a:gd name="T11" fmla="*/ 47 h 64"/>
                    <a:gd name="T12" fmla="*/ 33 w 40"/>
                    <a:gd name="T13" fmla="*/ 51 h 64"/>
                    <a:gd name="T14" fmla="*/ 33 w 40"/>
                    <a:gd name="T15" fmla="*/ 55 h 64"/>
                    <a:gd name="T16" fmla="*/ 33 w 40"/>
                    <a:gd name="T17" fmla="*/ 59 h 64"/>
                    <a:gd name="T18" fmla="*/ 31 w 40"/>
                    <a:gd name="T19" fmla="*/ 55 h 64"/>
                    <a:gd name="T20" fmla="*/ 29 w 40"/>
                    <a:gd name="T21" fmla="*/ 51 h 64"/>
                    <a:gd name="T22" fmla="*/ 27 w 40"/>
                    <a:gd name="T23" fmla="*/ 55 h 64"/>
                    <a:gd name="T24" fmla="*/ 27 w 40"/>
                    <a:gd name="T25" fmla="*/ 59 h 64"/>
                    <a:gd name="T26" fmla="*/ 29 w 40"/>
                    <a:gd name="T27" fmla="*/ 63 h 64"/>
                    <a:gd name="T28" fmla="*/ 25 w 40"/>
                    <a:gd name="T29" fmla="*/ 63 h 64"/>
                    <a:gd name="T30" fmla="*/ 23 w 40"/>
                    <a:gd name="T31" fmla="*/ 55 h 64"/>
                    <a:gd name="T32" fmla="*/ 23 w 40"/>
                    <a:gd name="T33" fmla="*/ 47 h 64"/>
                    <a:gd name="T34" fmla="*/ 21 w 40"/>
                    <a:gd name="T35" fmla="*/ 55 h 64"/>
                    <a:gd name="T36" fmla="*/ 17 w 40"/>
                    <a:gd name="T37" fmla="*/ 59 h 64"/>
                    <a:gd name="T38" fmla="*/ 13 w 40"/>
                    <a:gd name="T39" fmla="*/ 59 h 64"/>
                    <a:gd name="T40" fmla="*/ 13 w 40"/>
                    <a:gd name="T41" fmla="*/ 55 h 64"/>
                    <a:gd name="T42" fmla="*/ 13 w 40"/>
                    <a:gd name="T43" fmla="*/ 51 h 64"/>
                    <a:gd name="T44" fmla="*/ 15 w 40"/>
                    <a:gd name="T45" fmla="*/ 47 h 64"/>
                    <a:gd name="T46" fmla="*/ 11 w 40"/>
                    <a:gd name="T47" fmla="*/ 43 h 64"/>
                    <a:gd name="T48" fmla="*/ 9 w 40"/>
                    <a:gd name="T49" fmla="*/ 43 h 64"/>
                    <a:gd name="T50" fmla="*/ 7 w 40"/>
                    <a:gd name="T51" fmla="*/ 47 h 64"/>
                    <a:gd name="T52" fmla="*/ 7 w 40"/>
                    <a:gd name="T53" fmla="*/ 51 h 64"/>
                    <a:gd name="T54" fmla="*/ 7 w 40"/>
                    <a:gd name="T55" fmla="*/ 47 h 64"/>
                    <a:gd name="T56" fmla="*/ 3 w 40"/>
                    <a:gd name="T57" fmla="*/ 47 h 64"/>
                    <a:gd name="T58" fmla="*/ 1 w 40"/>
                    <a:gd name="T59" fmla="*/ 39 h 64"/>
                    <a:gd name="T60" fmla="*/ 1 w 40"/>
                    <a:gd name="T61" fmla="*/ 35 h 64"/>
                    <a:gd name="T62" fmla="*/ 1 w 40"/>
                    <a:gd name="T63" fmla="*/ 31 h 64"/>
                    <a:gd name="T64" fmla="*/ 3 w 40"/>
                    <a:gd name="T65" fmla="*/ 27 h 64"/>
                    <a:gd name="T66" fmla="*/ 5 w 40"/>
                    <a:gd name="T67" fmla="*/ 23 h 64"/>
                    <a:gd name="T68" fmla="*/ 5 w 40"/>
                    <a:gd name="T69" fmla="*/ 15 h 64"/>
                    <a:gd name="T70" fmla="*/ 3 w 40"/>
                    <a:gd name="T71" fmla="*/ 11 h 64"/>
                    <a:gd name="T72" fmla="*/ 5 w 40"/>
                    <a:gd name="T73" fmla="*/ 7 h 64"/>
                    <a:gd name="T74" fmla="*/ 9 w 40"/>
                    <a:gd name="T75" fmla="*/ 3 h 64"/>
                    <a:gd name="T76" fmla="*/ 13 w 40"/>
                    <a:gd name="T77" fmla="*/ 0 h 64"/>
                    <a:gd name="T78" fmla="*/ 23 w 40"/>
                    <a:gd name="T79" fmla="*/ 0 h 64"/>
                    <a:gd name="T80" fmla="*/ 27 w 40"/>
                    <a:gd name="T81" fmla="*/ 0 h 64"/>
                    <a:gd name="T82" fmla="*/ 29 w 40"/>
                    <a:gd name="T83" fmla="*/ 3 h 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64"/>
                    <a:gd name="T128" fmla="*/ 40 w 40"/>
                    <a:gd name="T129" fmla="*/ 64 h 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64">
                      <a:moveTo>
                        <a:pt x="31" y="7"/>
                      </a:moveTo>
                      <a:lnTo>
                        <a:pt x="33" y="11"/>
                      </a:lnTo>
                      <a:lnTo>
                        <a:pt x="35" y="15"/>
                      </a:lnTo>
                      <a:lnTo>
                        <a:pt x="37" y="19"/>
                      </a:lnTo>
                      <a:lnTo>
                        <a:pt x="37" y="23"/>
                      </a:lnTo>
                      <a:lnTo>
                        <a:pt x="37" y="27"/>
                      </a:lnTo>
                      <a:lnTo>
                        <a:pt x="39" y="27"/>
                      </a:lnTo>
                      <a:lnTo>
                        <a:pt x="39" y="31"/>
                      </a:lnTo>
                      <a:lnTo>
                        <a:pt x="39" y="35"/>
                      </a:lnTo>
                      <a:lnTo>
                        <a:pt x="39" y="39"/>
                      </a:lnTo>
                      <a:lnTo>
                        <a:pt x="37" y="39"/>
                      </a:lnTo>
                      <a:lnTo>
                        <a:pt x="37" y="43"/>
                      </a:lnTo>
                      <a:lnTo>
                        <a:pt x="35" y="43"/>
                      </a:lnTo>
                      <a:lnTo>
                        <a:pt x="35" y="47"/>
                      </a:lnTo>
                      <a:lnTo>
                        <a:pt x="33" y="47"/>
                      </a:lnTo>
                      <a:lnTo>
                        <a:pt x="33" y="51"/>
                      </a:lnTo>
                      <a:lnTo>
                        <a:pt x="33" y="55"/>
                      </a:lnTo>
                      <a:lnTo>
                        <a:pt x="33" y="59"/>
                      </a:lnTo>
                      <a:lnTo>
                        <a:pt x="31" y="59"/>
                      </a:lnTo>
                      <a:lnTo>
                        <a:pt x="31" y="55"/>
                      </a:lnTo>
                      <a:lnTo>
                        <a:pt x="31" y="51"/>
                      </a:lnTo>
                      <a:lnTo>
                        <a:pt x="29" y="51"/>
                      </a:lnTo>
                      <a:lnTo>
                        <a:pt x="27" y="51"/>
                      </a:lnTo>
                      <a:lnTo>
                        <a:pt x="29" y="55"/>
                      </a:lnTo>
                      <a:lnTo>
                        <a:pt x="27" y="55"/>
                      </a:lnTo>
                      <a:lnTo>
                        <a:pt x="27" y="59"/>
                      </a:lnTo>
                      <a:lnTo>
                        <a:pt x="27" y="63"/>
                      </a:lnTo>
                      <a:lnTo>
                        <a:pt x="29" y="63"/>
                      </a:lnTo>
                      <a:lnTo>
                        <a:pt x="27" y="63"/>
                      </a:lnTo>
                      <a:lnTo>
                        <a:pt x="25" y="63"/>
                      </a:lnTo>
                      <a:lnTo>
                        <a:pt x="25" y="59"/>
                      </a:lnTo>
                      <a:lnTo>
                        <a:pt x="23" y="55"/>
                      </a:lnTo>
                      <a:lnTo>
                        <a:pt x="23" y="51"/>
                      </a:lnTo>
                      <a:lnTo>
                        <a:pt x="23" y="47"/>
                      </a:lnTo>
                      <a:lnTo>
                        <a:pt x="21" y="51"/>
                      </a:lnTo>
                      <a:lnTo>
                        <a:pt x="21" y="55"/>
                      </a:lnTo>
                      <a:lnTo>
                        <a:pt x="19" y="55"/>
                      </a:lnTo>
                      <a:lnTo>
                        <a:pt x="17" y="55"/>
                      </a:lnTo>
                      <a:lnTo>
                        <a:pt x="17" y="59"/>
                      </a:lnTo>
                      <a:lnTo>
                        <a:pt x="15" y="59"/>
                      </a:lnTo>
                      <a:lnTo>
                        <a:pt x="13" y="59"/>
                      </a:lnTo>
                      <a:lnTo>
                        <a:pt x="13" y="55"/>
                      </a:lnTo>
                      <a:lnTo>
                        <a:pt x="11" y="55"/>
                      </a:lnTo>
                      <a:lnTo>
                        <a:pt x="13" y="55"/>
                      </a:lnTo>
                      <a:lnTo>
                        <a:pt x="13" y="51"/>
                      </a:lnTo>
                      <a:lnTo>
                        <a:pt x="15" y="51"/>
                      </a:lnTo>
                      <a:lnTo>
                        <a:pt x="15" y="47"/>
                      </a:lnTo>
                      <a:lnTo>
                        <a:pt x="15" y="43"/>
                      </a:lnTo>
                      <a:lnTo>
                        <a:pt x="13" y="43"/>
                      </a:lnTo>
                      <a:lnTo>
                        <a:pt x="11" y="43"/>
                      </a:lnTo>
                      <a:lnTo>
                        <a:pt x="9" y="43"/>
                      </a:lnTo>
                      <a:lnTo>
                        <a:pt x="7" y="43"/>
                      </a:lnTo>
                      <a:lnTo>
                        <a:pt x="7" y="47"/>
                      </a:lnTo>
                      <a:lnTo>
                        <a:pt x="5" y="47"/>
                      </a:lnTo>
                      <a:lnTo>
                        <a:pt x="7" y="47"/>
                      </a:lnTo>
                      <a:lnTo>
                        <a:pt x="7" y="51"/>
                      </a:lnTo>
                      <a:lnTo>
                        <a:pt x="7" y="47"/>
                      </a:lnTo>
                      <a:lnTo>
                        <a:pt x="5" y="47"/>
                      </a:lnTo>
                      <a:lnTo>
                        <a:pt x="3" y="47"/>
                      </a:lnTo>
                      <a:lnTo>
                        <a:pt x="3" y="43"/>
                      </a:lnTo>
                      <a:lnTo>
                        <a:pt x="1" y="43"/>
                      </a:lnTo>
                      <a:lnTo>
                        <a:pt x="1" y="39"/>
                      </a:lnTo>
                      <a:lnTo>
                        <a:pt x="0" y="35"/>
                      </a:lnTo>
                      <a:lnTo>
                        <a:pt x="1" y="35"/>
                      </a:lnTo>
                      <a:lnTo>
                        <a:pt x="1" y="31"/>
                      </a:lnTo>
                      <a:lnTo>
                        <a:pt x="3" y="27"/>
                      </a:lnTo>
                      <a:lnTo>
                        <a:pt x="5" y="23"/>
                      </a:lnTo>
                      <a:lnTo>
                        <a:pt x="5" y="19"/>
                      </a:lnTo>
                      <a:lnTo>
                        <a:pt x="5" y="15"/>
                      </a:lnTo>
                      <a:lnTo>
                        <a:pt x="3" y="15"/>
                      </a:lnTo>
                      <a:lnTo>
                        <a:pt x="3" y="11"/>
                      </a:lnTo>
                      <a:lnTo>
                        <a:pt x="5" y="7"/>
                      </a:lnTo>
                      <a:lnTo>
                        <a:pt x="7" y="3"/>
                      </a:lnTo>
                      <a:lnTo>
                        <a:pt x="9" y="3"/>
                      </a:lnTo>
                      <a:lnTo>
                        <a:pt x="11" y="3"/>
                      </a:lnTo>
                      <a:lnTo>
                        <a:pt x="13" y="0"/>
                      </a:lnTo>
                      <a:lnTo>
                        <a:pt x="17" y="0"/>
                      </a:lnTo>
                      <a:lnTo>
                        <a:pt x="19" y="0"/>
                      </a:lnTo>
                      <a:lnTo>
                        <a:pt x="23" y="0"/>
                      </a:lnTo>
                      <a:lnTo>
                        <a:pt x="25" y="0"/>
                      </a:lnTo>
                      <a:lnTo>
                        <a:pt x="27" y="0"/>
                      </a:lnTo>
                      <a:lnTo>
                        <a:pt x="29" y="3"/>
                      </a:lnTo>
                      <a:lnTo>
                        <a:pt x="31" y="7"/>
                      </a:lnTo>
                    </a:path>
                  </a:pathLst>
                </a:custGeom>
                <a:solidFill>
                  <a:srgbClr val="FFFF00"/>
                </a:solidFill>
                <a:ln w="9525" cap="rnd">
                  <a:noFill/>
                  <a:round/>
                  <a:headEnd/>
                  <a:tailEnd/>
                </a:ln>
              </p:spPr>
              <p:txBody>
                <a:bodyPr/>
                <a:lstStyle/>
                <a:p>
                  <a:endParaRPr lang="de-DE"/>
                </a:p>
              </p:txBody>
            </p:sp>
          </p:grpSp>
          <p:sp>
            <p:nvSpPr>
              <p:cNvPr id="50229" name="Freeform 66"/>
              <p:cNvSpPr>
                <a:spLocks/>
              </p:cNvSpPr>
              <p:nvPr/>
            </p:nvSpPr>
            <p:spPr bwMode="auto">
              <a:xfrm>
                <a:off x="2359" y="2670"/>
                <a:ext cx="41" cy="61"/>
              </a:xfrm>
              <a:custGeom>
                <a:avLst/>
                <a:gdLst>
                  <a:gd name="T0" fmla="*/ 17 w 41"/>
                  <a:gd name="T1" fmla="*/ 3 h 61"/>
                  <a:gd name="T2" fmla="*/ 20 w 41"/>
                  <a:gd name="T3" fmla="*/ 7 h 61"/>
                  <a:gd name="T4" fmla="*/ 24 w 41"/>
                  <a:gd name="T5" fmla="*/ 15 h 61"/>
                  <a:gd name="T6" fmla="*/ 28 w 41"/>
                  <a:gd name="T7" fmla="*/ 18 h 61"/>
                  <a:gd name="T8" fmla="*/ 28 w 41"/>
                  <a:gd name="T9" fmla="*/ 26 h 61"/>
                  <a:gd name="T10" fmla="*/ 28 w 41"/>
                  <a:gd name="T11" fmla="*/ 30 h 61"/>
                  <a:gd name="T12" fmla="*/ 30 w 41"/>
                  <a:gd name="T13" fmla="*/ 37 h 61"/>
                  <a:gd name="T14" fmla="*/ 32 w 41"/>
                  <a:gd name="T15" fmla="*/ 45 h 61"/>
                  <a:gd name="T16" fmla="*/ 36 w 41"/>
                  <a:gd name="T17" fmla="*/ 45 h 61"/>
                  <a:gd name="T18" fmla="*/ 36 w 41"/>
                  <a:gd name="T19" fmla="*/ 45 h 61"/>
                  <a:gd name="T20" fmla="*/ 34 w 41"/>
                  <a:gd name="T21" fmla="*/ 45 h 61"/>
                  <a:gd name="T22" fmla="*/ 32 w 41"/>
                  <a:gd name="T23" fmla="*/ 45 h 61"/>
                  <a:gd name="T24" fmla="*/ 34 w 41"/>
                  <a:gd name="T25" fmla="*/ 48 h 61"/>
                  <a:gd name="T26" fmla="*/ 38 w 41"/>
                  <a:gd name="T27" fmla="*/ 56 h 61"/>
                  <a:gd name="T28" fmla="*/ 38 w 41"/>
                  <a:gd name="T29" fmla="*/ 60 h 61"/>
                  <a:gd name="T30" fmla="*/ 36 w 41"/>
                  <a:gd name="T31" fmla="*/ 60 h 61"/>
                  <a:gd name="T32" fmla="*/ 30 w 41"/>
                  <a:gd name="T33" fmla="*/ 56 h 61"/>
                  <a:gd name="T34" fmla="*/ 28 w 41"/>
                  <a:gd name="T35" fmla="*/ 52 h 61"/>
                  <a:gd name="T36" fmla="*/ 24 w 41"/>
                  <a:gd name="T37" fmla="*/ 48 h 61"/>
                  <a:gd name="T38" fmla="*/ 24 w 41"/>
                  <a:gd name="T39" fmla="*/ 56 h 61"/>
                  <a:gd name="T40" fmla="*/ 24 w 41"/>
                  <a:gd name="T41" fmla="*/ 60 h 61"/>
                  <a:gd name="T42" fmla="*/ 20 w 41"/>
                  <a:gd name="T43" fmla="*/ 60 h 61"/>
                  <a:gd name="T44" fmla="*/ 17 w 41"/>
                  <a:gd name="T45" fmla="*/ 56 h 61"/>
                  <a:gd name="T46" fmla="*/ 19 w 41"/>
                  <a:gd name="T47" fmla="*/ 56 h 61"/>
                  <a:gd name="T48" fmla="*/ 20 w 41"/>
                  <a:gd name="T49" fmla="*/ 52 h 61"/>
                  <a:gd name="T50" fmla="*/ 20 w 41"/>
                  <a:gd name="T51" fmla="*/ 48 h 61"/>
                  <a:gd name="T52" fmla="*/ 19 w 41"/>
                  <a:gd name="T53" fmla="*/ 45 h 61"/>
                  <a:gd name="T54" fmla="*/ 17 w 41"/>
                  <a:gd name="T55" fmla="*/ 45 h 61"/>
                  <a:gd name="T56" fmla="*/ 15 w 41"/>
                  <a:gd name="T57" fmla="*/ 45 h 61"/>
                  <a:gd name="T58" fmla="*/ 17 w 41"/>
                  <a:gd name="T59" fmla="*/ 52 h 61"/>
                  <a:gd name="T60" fmla="*/ 15 w 41"/>
                  <a:gd name="T61" fmla="*/ 48 h 61"/>
                  <a:gd name="T62" fmla="*/ 11 w 41"/>
                  <a:gd name="T63" fmla="*/ 45 h 61"/>
                  <a:gd name="T64" fmla="*/ 9 w 41"/>
                  <a:gd name="T65" fmla="*/ 41 h 61"/>
                  <a:gd name="T66" fmla="*/ 9 w 41"/>
                  <a:gd name="T67" fmla="*/ 37 h 61"/>
                  <a:gd name="T68" fmla="*/ 9 w 41"/>
                  <a:gd name="T69" fmla="*/ 30 h 61"/>
                  <a:gd name="T70" fmla="*/ 11 w 41"/>
                  <a:gd name="T71" fmla="*/ 30 h 61"/>
                  <a:gd name="T72" fmla="*/ 7 w 41"/>
                  <a:gd name="T73" fmla="*/ 26 h 61"/>
                  <a:gd name="T74" fmla="*/ 5 w 41"/>
                  <a:gd name="T75" fmla="*/ 26 h 61"/>
                  <a:gd name="T76" fmla="*/ 3 w 41"/>
                  <a:gd name="T77" fmla="*/ 26 h 61"/>
                  <a:gd name="T78" fmla="*/ 1 w 41"/>
                  <a:gd name="T79" fmla="*/ 22 h 61"/>
                  <a:gd name="T80" fmla="*/ 1 w 41"/>
                  <a:gd name="T81" fmla="*/ 15 h 61"/>
                  <a:gd name="T82" fmla="*/ 1 w 41"/>
                  <a:gd name="T83" fmla="*/ 11 h 61"/>
                  <a:gd name="T84" fmla="*/ 1 w 41"/>
                  <a:gd name="T85" fmla="*/ 7 h 61"/>
                  <a:gd name="T86" fmla="*/ 3 w 41"/>
                  <a:gd name="T87" fmla="*/ 3 h 61"/>
                  <a:gd name="T88" fmla="*/ 3 w 41"/>
                  <a:gd name="T89" fmla="*/ 0 h 61"/>
                  <a:gd name="T90" fmla="*/ 11 w 41"/>
                  <a:gd name="T91" fmla="*/ 0 h 61"/>
                  <a:gd name="T92" fmla="*/ 13 w 41"/>
                  <a:gd name="T93" fmla="*/ 0 h 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1"/>
                  <a:gd name="T142" fmla="*/ 0 h 61"/>
                  <a:gd name="T143" fmla="*/ 41 w 41"/>
                  <a:gd name="T144" fmla="*/ 61 h 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1" h="61">
                    <a:moveTo>
                      <a:pt x="13" y="0"/>
                    </a:moveTo>
                    <a:lnTo>
                      <a:pt x="17" y="0"/>
                    </a:lnTo>
                    <a:lnTo>
                      <a:pt x="17" y="3"/>
                    </a:lnTo>
                    <a:lnTo>
                      <a:pt x="20" y="3"/>
                    </a:lnTo>
                    <a:lnTo>
                      <a:pt x="20" y="7"/>
                    </a:lnTo>
                    <a:lnTo>
                      <a:pt x="24" y="11"/>
                    </a:lnTo>
                    <a:lnTo>
                      <a:pt x="24" y="15"/>
                    </a:lnTo>
                    <a:lnTo>
                      <a:pt x="26" y="15"/>
                    </a:lnTo>
                    <a:lnTo>
                      <a:pt x="26" y="18"/>
                    </a:lnTo>
                    <a:lnTo>
                      <a:pt x="28" y="18"/>
                    </a:lnTo>
                    <a:lnTo>
                      <a:pt x="28" y="22"/>
                    </a:lnTo>
                    <a:lnTo>
                      <a:pt x="28" y="26"/>
                    </a:lnTo>
                    <a:lnTo>
                      <a:pt x="28" y="30"/>
                    </a:lnTo>
                    <a:lnTo>
                      <a:pt x="30" y="33"/>
                    </a:lnTo>
                    <a:lnTo>
                      <a:pt x="30" y="37"/>
                    </a:lnTo>
                    <a:lnTo>
                      <a:pt x="30" y="41"/>
                    </a:lnTo>
                    <a:lnTo>
                      <a:pt x="32" y="45"/>
                    </a:lnTo>
                    <a:lnTo>
                      <a:pt x="36" y="45"/>
                    </a:lnTo>
                    <a:lnTo>
                      <a:pt x="34" y="45"/>
                    </a:lnTo>
                    <a:lnTo>
                      <a:pt x="30" y="45"/>
                    </a:lnTo>
                    <a:lnTo>
                      <a:pt x="30" y="41"/>
                    </a:lnTo>
                    <a:lnTo>
                      <a:pt x="32" y="45"/>
                    </a:lnTo>
                    <a:lnTo>
                      <a:pt x="32" y="48"/>
                    </a:lnTo>
                    <a:lnTo>
                      <a:pt x="34" y="48"/>
                    </a:lnTo>
                    <a:lnTo>
                      <a:pt x="34" y="52"/>
                    </a:lnTo>
                    <a:lnTo>
                      <a:pt x="38" y="52"/>
                    </a:lnTo>
                    <a:lnTo>
                      <a:pt x="38" y="56"/>
                    </a:lnTo>
                    <a:lnTo>
                      <a:pt x="40" y="56"/>
                    </a:lnTo>
                    <a:lnTo>
                      <a:pt x="38" y="60"/>
                    </a:lnTo>
                    <a:lnTo>
                      <a:pt x="36" y="60"/>
                    </a:lnTo>
                    <a:lnTo>
                      <a:pt x="34" y="60"/>
                    </a:lnTo>
                    <a:lnTo>
                      <a:pt x="32" y="60"/>
                    </a:lnTo>
                    <a:lnTo>
                      <a:pt x="30" y="56"/>
                    </a:lnTo>
                    <a:lnTo>
                      <a:pt x="28" y="52"/>
                    </a:lnTo>
                    <a:lnTo>
                      <a:pt x="26" y="48"/>
                    </a:lnTo>
                    <a:lnTo>
                      <a:pt x="24" y="48"/>
                    </a:lnTo>
                    <a:lnTo>
                      <a:pt x="26" y="52"/>
                    </a:lnTo>
                    <a:lnTo>
                      <a:pt x="24" y="52"/>
                    </a:lnTo>
                    <a:lnTo>
                      <a:pt x="24" y="56"/>
                    </a:lnTo>
                    <a:lnTo>
                      <a:pt x="24" y="60"/>
                    </a:lnTo>
                    <a:lnTo>
                      <a:pt x="22" y="60"/>
                    </a:lnTo>
                    <a:lnTo>
                      <a:pt x="20" y="60"/>
                    </a:lnTo>
                    <a:lnTo>
                      <a:pt x="20" y="56"/>
                    </a:lnTo>
                    <a:lnTo>
                      <a:pt x="17" y="56"/>
                    </a:lnTo>
                    <a:lnTo>
                      <a:pt x="19" y="56"/>
                    </a:lnTo>
                    <a:lnTo>
                      <a:pt x="20" y="52"/>
                    </a:lnTo>
                    <a:lnTo>
                      <a:pt x="22" y="52"/>
                    </a:lnTo>
                    <a:lnTo>
                      <a:pt x="20" y="48"/>
                    </a:lnTo>
                    <a:lnTo>
                      <a:pt x="19" y="48"/>
                    </a:lnTo>
                    <a:lnTo>
                      <a:pt x="19" y="45"/>
                    </a:lnTo>
                    <a:lnTo>
                      <a:pt x="17" y="45"/>
                    </a:lnTo>
                    <a:lnTo>
                      <a:pt x="15" y="45"/>
                    </a:lnTo>
                    <a:lnTo>
                      <a:pt x="17" y="48"/>
                    </a:lnTo>
                    <a:lnTo>
                      <a:pt x="17" y="52"/>
                    </a:lnTo>
                    <a:lnTo>
                      <a:pt x="17" y="48"/>
                    </a:lnTo>
                    <a:lnTo>
                      <a:pt x="15" y="48"/>
                    </a:lnTo>
                    <a:lnTo>
                      <a:pt x="13" y="48"/>
                    </a:lnTo>
                    <a:lnTo>
                      <a:pt x="11" y="45"/>
                    </a:lnTo>
                    <a:lnTo>
                      <a:pt x="11" y="41"/>
                    </a:lnTo>
                    <a:lnTo>
                      <a:pt x="9" y="41"/>
                    </a:lnTo>
                    <a:lnTo>
                      <a:pt x="9" y="37"/>
                    </a:lnTo>
                    <a:lnTo>
                      <a:pt x="7" y="37"/>
                    </a:lnTo>
                    <a:lnTo>
                      <a:pt x="9" y="37"/>
                    </a:lnTo>
                    <a:lnTo>
                      <a:pt x="9" y="33"/>
                    </a:lnTo>
                    <a:lnTo>
                      <a:pt x="11" y="33"/>
                    </a:lnTo>
                    <a:lnTo>
                      <a:pt x="9" y="30"/>
                    </a:lnTo>
                    <a:lnTo>
                      <a:pt x="11" y="30"/>
                    </a:lnTo>
                    <a:lnTo>
                      <a:pt x="9" y="26"/>
                    </a:lnTo>
                    <a:lnTo>
                      <a:pt x="7" y="26"/>
                    </a:lnTo>
                    <a:lnTo>
                      <a:pt x="5" y="26"/>
                    </a:lnTo>
                    <a:lnTo>
                      <a:pt x="3" y="26"/>
                    </a:lnTo>
                    <a:lnTo>
                      <a:pt x="3" y="30"/>
                    </a:lnTo>
                    <a:lnTo>
                      <a:pt x="3" y="26"/>
                    </a:lnTo>
                    <a:lnTo>
                      <a:pt x="1" y="26"/>
                    </a:lnTo>
                    <a:lnTo>
                      <a:pt x="1" y="22"/>
                    </a:lnTo>
                    <a:lnTo>
                      <a:pt x="0" y="18"/>
                    </a:lnTo>
                    <a:lnTo>
                      <a:pt x="1" y="18"/>
                    </a:lnTo>
                    <a:lnTo>
                      <a:pt x="1" y="15"/>
                    </a:lnTo>
                    <a:lnTo>
                      <a:pt x="0" y="15"/>
                    </a:lnTo>
                    <a:lnTo>
                      <a:pt x="1" y="11"/>
                    </a:lnTo>
                    <a:lnTo>
                      <a:pt x="0" y="7"/>
                    </a:lnTo>
                    <a:lnTo>
                      <a:pt x="1" y="7"/>
                    </a:lnTo>
                    <a:lnTo>
                      <a:pt x="1" y="3"/>
                    </a:lnTo>
                    <a:lnTo>
                      <a:pt x="3" y="3"/>
                    </a:lnTo>
                    <a:lnTo>
                      <a:pt x="3" y="0"/>
                    </a:lnTo>
                    <a:lnTo>
                      <a:pt x="5" y="0"/>
                    </a:lnTo>
                    <a:lnTo>
                      <a:pt x="9" y="3"/>
                    </a:lnTo>
                    <a:lnTo>
                      <a:pt x="11" y="0"/>
                    </a:lnTo>
                    <a:lnTo>
                      <a:pt x="13" y="0"/>
                    </a:lnTo>
                  </a:path>
                </a:pathLst>
              </a:custGeom>
              <a:solidFill>
                <a:srgbClr val="FFFF00"/>
              </a:solidFill>
              <a:ln w="9525" cap="rnd">
                <a:noFill/>
                <a:round/>
                <a:headEnd/>
                <a:tailEnd/>
              </a:ln>
            </p:spPr>
            <p:txBody>
              <a:bodyPr/>
              <a:lstStyle/>
              <a:p>
                <a:endParaRPr lang="de-DE"/>
              </a:p>
            </p:txBody>
          </p:sp>
          <p:sp>
            <p:nvSpPr>
              <p:cNvPr id="50230" name="Freeform 67"/>
              <p:cNvSpPr>
                <a:spLocks/>
              </p:cNvSpPr>
              <p:nvPr/>
            </p:nvSpPr>
            <p:spPr bwMode="auto">
              <a:xfrm>
                <a:off x="2283" y="2681"/>
                <a:ext cx="43" cy="64"/>
              </a:xfrm>
              <a:custGeom>
                <a:avLst/>
                <a:gdLst>
                  <a:gd name="T0" fmla="*/ 34 w 43"/>
                  <a:gd name="T1" fmla="*/ 7 h 64"/>
                  <a:gd name="T2" fmla="*/ 36 w 43"/>
                  <a:gd name="T3" fmla="*/ 15 h 64"/>
                  <a:gd name="T4" fmla="*/ 38 w 43"/>
                  <a:gd name="T5" fmla="*/ 19 h 64"/>
                  <a:gd name="T6" fmla="*/ 36 w 43"/>
                  <a:gd name="T7" fmla="*/ 23 h 64"/>
                  <a:gd name="T8" fmla="*/ 38 w 43"/>
                  <a:gd name="T9" fmla="*/ 27 h 64"/>
                  <a:gd name="T10" fmla="*/ 40 w 43"/>
                  <a:gd name="T11" fmla="*/ 35 h 64"/>
                  <a:gd name="T12" fmla="*/ 38 w 43"/>
                  <a:gd name="T13" fmla="*/ 35 h 64"/>
                  <a:gd name="T14" fmla="*/ 34 w 43"/>
                  <a:gd name="T15" fmla="*/ 31 h 64"/>
                  <a:gd name="T16" fmla="*/ 38 w 43"/>
                  <a:gd name="T17" fmla="*/ 47 h 64"/>
                  <a:gd name="T18" fmla="*/ 40 w 43"/>
                  <a:gd name="T19" fmla="*/ 51 h 64"/>
                  <a:gd name="T20" fmla="*/ 36 w 43"/>
                  <a:gd name="T21" fmla="*/ 51 h 64"/>
                  <a:gd name="T22" fmla="*/ 36 w 43"/>
                  <a:gd name="T23" fmla="*/ 51 h 64"/>
                  <a:gd name="T24" fmla="*/ 36 w 43"/>
                  <a:gd name="T25" fmla="*/ 55 h 64"/>
                  <a:gd name="T26" fmla="*/ 34 w 43"/>
                  <a:gd name="T27" fmla="*/ 63 h 64"/>
                  <a:gd name="T28" fmla="*/ 32 w 43"/>
                  <a:gd name="T29" fmla="*/ 55 h 64"/>
                  <a:gd name="T30" fmla="*/ 31 w 43"/>
                  <a:gd name="T31" fmla="*/ 55 h 64"/>
                  <a:gd name="T32" fmla="*/ 27 w 43"/>
                  <a:gd name="T33" fmla="*/ 51 h 64"/>
                  <a:gd name="T34" fmla="*/ 25 w 43"/>
                  <a:gd name="T35" fmla="*/ 51 h 64"/>
                  <a:gd name="T36" fmla="*/ 23 w 43"/>
                  <a:gd name="T37" fmla="*/ 55 h 64"/>
                  <a:gd name="T38" fmla="*/ 21 w 43"/>
                  <a:gd name="T39" fmla="*/ 55 h 64"/>
                  <a:gd name="T40" fmla="*/ 21 w 43"/>
                  <a:gd name="T41" fmla="*/ 59 h 64"/>
                  <a:gd name="T42" fmla="*/ 21 w 43"/>
                  <a:gd name="T43" fmla="*/ 63 h 64"/>
                  <a:gd name="T44" fmla="*/ 20 w 43"/>
                  <a:gd name="T45" fmla="*/ 59 h 64"/>
                  <a:gd name="T46" fmla="*/ 20 w 43"/>
                  <a:gd name="T47" fmla="*/ 51 h 64"/>
                  <a:gd name="T48" fmla="*/ 20 w 43"/>
                  <a:gd name="T49" fmla="*/ 43 h 64"/>
                  <a:gd name="T50" fmla="*/ 21 w 43"/>
                  <a:gd name="T51" fmla="*/ 39 h 64"/>
                  <a:gd name="T52" fmla="*/ 21 w 43"/>
                  <a:gd name="T53" fmla="*/ 39 h 64"/>
                  <a:gd name="T54" fmla="*/ 18 w 43"/>
                  <a:gd name="T55" fmla="*/ 43 h 64"/>
                  <a:gd name="T56" fmla="*/ 14 w 43"/>
                  <a:gd name="T57" fmla="*/ 47 h 64"/>
                  <a:gd name="T58" fmla="*/ 12 w 43"/>
                  <a:gd name="T59" fmla="*/ 43 h 64"/>
                  <a:gd name="T60" fmla="*/ 12 w 43"/>
                  <a:gd name="T61" fmla="*/ 39 h 64"/>
                  <a:gd name="T62" fmla="*/ 14 w 43"/>
                  <a:gd name="T63" fmla="*/ 35 h 64"/>
                  <a:gd name="T64" fmla="*/ 12 w 43"/>
                  <a:gd name="T65" fmla="*/ 31 h 64"/>
                  <a:gd name="T66" fmla="*/ 12 w 43"/>
                  <a:gd name="T67" fmla="*/ 31 h 64"/>
                  <a:gd name="T68" fmla="*/ 9 w 43"/>
                  <a:gd name="T69" fmla="*/ 31 h 64"/>
                  <a:gd name="T70" fmla="*/ 9 w 43"/>
                  <a:gd name="T71" fmla="*/ 31 h 64"/>
                  <a:gd name="T72" fmla="*/ 9 w 43"/>
                  <a:gd name="T73" fmla="*/ 35 h 64"/>
                  <a:gd name="T74" fmla="*/ 7 w 43"/>
                  <a:gd name="T75" fmla="*/ 39 h 64"/>
                  <a:gd name="T76" fmla="*/ 5 w 43"/>
                  <a:gd name="T77" fmla="*/ 31 h 64"/>
                  <a:gd name="T78" fmla="*/ 5 w 43"/>
                  <a:gd name="T79" fmla="*/ 23 h 64"/>
                  <a:gd name="T80" fmla="*/ 3 w 43"/>
                  <a:gd name="T81" fmla="*/ 23 h 64"/>
                  <a:gd name="T82" fmla="*/ 1 w 43"/>
                  <a:gd name="T83" fmla="*/ 23 h 64"/>
                  <a:gd name="T84" fmla="*/ 0 w 43"/>
                  <a:gd name="T85" fmla="*/ 31 h 64"/>
                  <a:gd name="T86" fmla="*/ 0 w 43"/>
                  <a:gd name="T87" fmla="*/ 23 h 64"/>
                  <a:gd name="T88" fmla="*/ 0 w 43"/>
                  <a:gd name="T89" fmla="*/ 19 h 64"/>
                  <a:gd name="T90" fmla="*/ 0 w 43"/>
                  <a:gd name="T91" fmla="*/ 11 h 64"/>
                  <a:gd name="T92" fmla="*/ 1 w 43"/>
                  <a:gd name="T93" fmla="*/ 7 h 64"/>
                  <a:gd name="T94" fmla="*/ 1 w 43"/>
                  <a:gd name="T95" fmla="*/ 3 h 64"/>
                  <a:gd name="T96" fmla="*/ 5 w 43"/>
                  <a:gd name="T97" fmla="*/ 0 h 64"/>
                  <a:gd name="T98" fmla="*/ 9 w 43"/>
                  <a:gd name="T99" fmla="*/ 0 h 64"/>
                  <a:gd name="T100" fmla="*/ 12 w 43"/>
                  <a:gd name="T101" fmla="*/ 3 h 64"/>
                  <a:gd name="T102" fmla="*/ 14 w 43"/>
                  <a:gd name="T103" fmla="*/ 3 h 64"/>
                  <a:gd name="T104" fmla="*/ 20 w 43"/>
                  <a:gd name="T105" fmla="*/ 3 h 64"/>
                  <a:gd name="T106" fmla="*/ 21 w 43"/>
                  <a:gd name="T107" fmla="*/ 3 h 64"/>
                  <a:gd name="T108" fmla="*/ 25 w 43"/>
                  <a:gd name="T109" fmla="*/ 3 h 64"/>
                  <a:gd name="T110" fmla="*/ 31 w 43"/>
                  <a:gd name="T111" fmla="*/ 3 h 6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3"/>
                  <a:gd name="T169" fmla="*/ 0 h 64"/>
                  <a:gd name="T170" fmla="*/ 43 w 43"/>
                  <a:gd name="T171" fmla="*/ 64 h 6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3" h="64">
                    <a:moveTo>
                      <a:pt x="32" y="3"/>
                    </a:moveTo>
                    <a:lnTo>
                      <a:pt x="34" y="7"/>
                    </a:lnTo>
                    <a:lnTo>
                      <a:pt x="36" y="7"/>
                    </a:lnTo>
                    <a:lnTo>
                      <a:pt x="36" y="15"/>
                    </a:lnTo>
                    <a:lnTo>
                      <a:pt x="38" y="15"/>
                    </a:lnTo>
                    <a:lnTo>
                      <a:pt x="38" y="19"/>
                    </a:lnTo>
                    <a:lnTo>
                      <a:pt x="36" y="23"/>
                    </a:lnTo>
                    <a:lnTo>
                      <a:pt x="38" y="27"/>
                    </a:lnTo>
                    <a:lnTo>
                      <a:pt x="38" y="31"/>
                    </a:lnTo>
                    <a:lnTo>
                      <a:pt x="40" y="35"/>
                    </a:lnTo>
                    <a:lnTo>
                      <a:pt x="40" y="39"/>
                    </a:lnTo>
                    <a:lnTo>
                      <a:pt x="38" y="35"/>
                    </a:lnTo>
                    <a:lnTo>
                      <a:pt x="34" y="31"/>
                    </a:lnTo>
                    <a:lnTo>
                      <a:pt x="36" y="39"/>
                    </a:lnTo>
                    <a:lnTo>
                      <a:pt x="38" y="47"/>
                    </a:lnTo>
                    <a:lnTo>
                      <a:pt x="42" y="55"/>
                    </a:lnTo>
                    <a:lnTo>
                      <a:pt x="40" y="51"/>
                    </a:lnTo>
                    <a:lnTo>
                      <a:pt x="38" y="51"/>
                    </a:lnTo>
                    <a:lnTo>
                      <a:pt x="36" y="51"/>
                    </a:lnTo>
                    <a:lnTo>
                      <a:pt x="34" y="47"/>
                    </a:lnTo>
                    <a:lnTo>
                      <a:pt x="36" y="51"/>
                    </a:lnTo>
                    <a:lnTo>
                      <a:pt x="36" y="55"/>
                    </a:lnTo>
                    <a:lnTo>
                      <a:pt x="36" y="59"/>
                    </a:lnTo>
                    <a:lnTo>
                      <a:pt x="34" y="63"/>
                    </a:lnTo>
                    <a:lnTo>
                      <a:pt x="34" y="59"/>
                    </a:lnTo>
                    <a:lnTo>
                      <a:pt x="32" y="55"/>
                    </a:lnTo>
                    <a:lnTo>
                      <a:pt x="31" y="55"/>
                    </a:lnTo>
                    <a:lnTo>
                      <a:pt x="29" y="51"/>
                    </a:lnTo>
                    <a:lnTo>
                      <a:pt x="27" y="51"/>
                    </a:lnTo>
                    <a:lnTo>
                      <a:pt x="25" y="51"/>
                    </a:lnTo>
                    <a:lnTo>
                      <a:pt x="23" y="55"/>
                    </a:lnTo>
                    <a:lnTo>
                      <a:pt x="21" y="55"/>
                    </a:lnTo>
                    <a:lnTo>
                      <a:pt x="23" y="59"/>
                    </a:lnTo>
                    <a:lnTo>
                      <a:pt x="21" y="59"/>
                    </a:lnTo>
                    <a:lnTo>
                      <a:pt x="21" y="63"/>
                    </a:lnTo>
                    <a:lnTo>
                      <a:pt x="20" y="59"/>
                    </a:lnTo>
                    <a:lnTo>
                      <a:pt x="20" y="55"/>
                    </a:lnTo>
                    <a:lnTo>
                      <a:pt x="20" y="51"/>
                    </a:lnTo>
                    <a:lnTo>
                      <a:pt x="20" y="47"/>
                    </a:lnTo>
                    <a:lnTo>
                      <a:pt x="20" y="43"/>
                    </a:lnTo>
                    <a:lnTo>
                      <a:pt x="21" y="43"/>
                    </a:lnTo>
                    <a:lnTo>
                      <a:pt x="21" y="39"/>
                    </a:lnTo>
                    <a:lnTo>
                      <a:pt x="23" y="35"/>
                    </a:lnTo>
                    <a:lnTo>
                      <a:pt x="21" y="39"/>
                    </a:lnTo>
                    <a:lnTo>
                      <a:pt x="20" y="43"/>
                    </a:lnTo>
                    <a:lnTo>
                      <a:pt x="18" y="43"/>
                    </a:lnTo>
                    <a:lnTo>
                      <a:pt x="16" y="47"/>
                    </a:lnTo>
                    <a:lnTo>
                      <a:pt x="14" y="47"/>
                    </a:lnTo>
                    <a:lnTo>
                      <a:pt x="12" y="47"/>
                    </a:lnTo>
                    <a:lnTo>
                      <a:pt x="12" y="43"/>
                    </a:lnTo>
                    <a:lnTo>
                      <a:pt x="12" y="39"/>
                    </a:lnTo>
                    <a:lnTo>
                      <a:pt x="12" y="35"/>
                    </a:lnTo>
                    <a:lnTo>
                      <a:pt x="14" y="35"/>
                    </a:lnTo>
                    <a:lnTo>
                      <a:pt x="12" y="31"/>
                    </a:lnTo>
                    <a:lnTo>
                      <a:pt x="10" y="31"/>
                    </a:lnTo>
                    <a:lnTo>
                      <a:pt x="9" y="31"/>
                    </a:lnTo>
                    <a:lnTo>
                      <a:pt x="9" y="35"/>
                    </a:lnTo>
                    <a:lnTo>
                      <a:pt x="9" y="39"/>
                    </a:lnTo>
                    <a:lnTo>
                      <a:pt x="7" y="39"/>
                    </a:lnTo>
                    <a:lnTo>
                      <a:pt x="5" y="35"/>
                    </a:lnTo>
                    <a:lnTo>
                      <a:pt x="5" y="31"/>
                    </a:lnTo>
                    <a:lnTo>
                      <a:pt x="5" y="27"/>
                    </a:lnTo>
                    <a:lnTo>
                      <a:pt x="5" y="23"/>
                    </a:lnTo>
                    <a:lnTo>
                      <a:pt x="5" y="19"/>
                    </a:lnTo>
                    <a:lnTo>
                      <a:pt x="3" y="23"/>
                    </a:lnTo>
                    <a:lnTo>
                      <a:pt x="1" y="23"/>
                    </a:lnTo>
                    <a:lnTo>
                      <a:pt x="0" y="27"/>
                    </a:lnTo>
                    <a:lnTo>
                      <a:pt x="0" y="31"/>
                    </a:lnTo>
                    <a:lnTo>
                      <a:pt x="0" y="27"/>
                    </a:lnTo>
                    <a:lnTo>
                      <a:pt x="0" y="23"/>
                    </a:lnTo>
                    <a:lnTo>
                      <a:pt x="0" y="19"/>
                    </a:lnTo>
                    <a:lnTo>
                      <a:pt x="0" y="15"/>
                    </a:lnTo>
                    <a:lnTo>
                      <a:pt x="0" y="11"/>
                    </a:lnTo>
                    <a:lnTo>
                      <a:pt x="1" y="7"/>
                    </a:lnTo>
                    <a:lnTo>
                      <a:pt x="0" y="3"/>
                    </a:lnTo>
                    <a:lnTo>
                      <a:pt x="1" y="3"/>
                    </a:lnTo>
                    <a:lnTo>
                      <a:pt x="3" y="0"/>
                    </a:lnTo>
                    <a:lnTo>
                      <a:pt x="5" y="0"/>
                    </a:lnTo>
                    <a:lnTo>
                      <a:pt x="7" y="0"/>
                    </a:lnTo>
                    <a:lnTo>
                      <a:pt x="9" y="0"/>
                    </a:lnTo>
                    <a:lnTo>
                      <a:pt x="10" y="0"/>
                    </a:lnTo>
                    <a:lnTo>
                      <a:pt x="12" y="3"/>
                    </a:lnTo>
                    <a:lnTo>
                      <a:pt x="14" y="3"/>
                    </a:lnTo>
                    <a:lnTo>
                      <a:pt x="16" y="3"/>
                    </a:lnTo>
                    <a:lnTo>
                      <a:pt x="20" y="3"/>
                    </a:lnTo>
                    <a:lnTo>
                      <a:pt x="21" y="3"/>
                    </a:lnTo>
                    <a:lnTo>
                      <a:pt x="23" y="3"/>
                    </a:lnTo>
                    <a:lnTo>
                      <a:pt x="25" y="3"/>
                    </a:lnTo>
                    <a:lnTo>
                      <a:pt x="29" y="3"/>
                    </a:lnTo>
                    <a:lnTo>
                      <a:pt x="31" y="3"/>
                    </a:lnTo>
                    <a:lnTo>
                      <a:pt x="32" y="3"/>
                    </a:lnTo>
                  </a:path>
                </a:pathLst>
              </a:custGeom>
              <a:solidFill>
                <a:srgbClr val="FF0000"/>
              </a:solidFill>
              <a:ln w="9525" cap="rnd">
                <a:noFill/>
                <a:round/>
                <a:headEnd/>
                <a:tailEnd/>
              </a:ln>
            </p:spPr>
            <p:txBody>
              <a:bodyPr/>
              <a:lstStyle/>
              <a:p>
                <a:endParaRPr lang="de-DE"/>
              </a:p>
            </p:txBody>
          </p:sp>
        </p:grpSp>
      </p:grpSp>
      <p:sp>
        <p:nvSpPr>
          <p:cNvPr id="50182" name="Rectangle 68"/>
          <p:cNvSpPr>
            <a:spLocks noChangeArrowheads="1"/>
          </p:cNvSpPr>
          <p:nvPr/>
        </p:nvSpPr>
        <p:spPr bwMode="auto">
          <a:xfrm>
            <a:off x="6020236" y="3787775"/>
            <a:ext cx="1143845" cy="76200"/>
          </a:xfrm>
          <a:prstGeom prst="rect">
            <a:avLst/>
          </a:prstGeom>
          <a:solidFill>
            <a:srgbClr val="FF0000"/>
          </a:solidFill>
          <a:ln w="12700">
            <a:solidFill>
              <a:srgbClr val="333333"/>
            </a:solidFill>
            <a:miter lim="800000"/>
            <a:headEnd type="none" w="sm" len="sm"/>
            <a:tailEnd type="none" w="sm" len="sm"/>
          </a:ln>
        </p:spPr>
        <p:txBody>
          <a:bodyPr wrap="none" anchor="ctr"/>
          <a:lstStyle/>
          <a:p>
            <a:pPr>
              <a:spcBef>
                <a:spcPct val="20000"/>
              </a:spcBef>
              <a:buFont typeface="Wingdings" pitchFamily="2" charset="2"/>
              <a:buChar char="Ø"/>
            </a:pPr>
            <a:endParaRPr lang="de-DE"/>
          </a:p>
        </p:txBody>
      </p:sp>
      <p:sp>
        <p:nvSpPr>
          <p:cNvPr id="50183" name="Line 69"/>
          <p:cNvSpPr>
            <a:spLocks noChangeShapeType="1"/>
          </p:cNvSpPr>
          <p:nvPr/>
        </p:nvSpPr>
        <p:spPr bwMode="auto">
          <a:xfrm>
            <a:off x="4737066" y="3048001"/>
            <a:ext cx="1207487" cy="739775"/>
          </a:xfrm>
          <a:prstGeom prst="line">
            <a:avLst/>
          </a:prstGeom>
          <a:noFill/>
          <a:ln w="34925">
            <a:solidFill>
              <a:srgbClr val="FF6600"/>
            </a:solidFill>
            <a:round/>
            <a:headEnd type="none" w="sm" len="sm"/>
            <a:tailEnd type="stealth" w="lg" len="lg"/>
          </a:ln>
        </p:spPr>
        <p:txBody>
          <a:bodyPr wrap="none" anchor="ctr"/>
          <a:lstStyle/>
          <a:p>
            <a:endParaRPr lang="de-DE"/>
          </a:p>
        </p:txBody>
      </p:sp>
      <p:sp>
        <p:nvSpPr>
          <p:cNvPr id="50184" name="Text Box 70"/>
          <p:cNvSpPr txBox="1">
            <a:spLocks noChangeArrowheads="1"/>
          </p:cNvSpPr>
          <p:nvPr/>
        </p:nvSpPr>
        <p:spPr bwMode="auto">
          <a:xfrm>
            <a:off x="2590422" y="2590801"/>
            <a:ext cx="2271006" cy="461665"/>
          </a:xfrm>
          <a:prstGeom prst="rect">
            <a:avLst/>
          </a:prstGeom>
          <a:noFill/>
          <a:ln w="12700">
            <a:noFill/>
            <a:miter lim="800000"/>
            <a:headEnd type="none" w="sm" len="sm"/>
            <a:tailEnd type="none" w="sm" len="sm"/>
          </a:ln>
        </p:spPr>
        <p:txBody>
          <a:bodyPr wrap="none">
            <a:spAutoFit/>
          </a:bodyPr>
          <a:lstStyle/>
          <a:p>
            <a:pPr eaLnBrk="0" hangingPunct="0">
              <a:spcBef>
                <a:spcPct val="20000"/>
              </a:spcBef>
              <a:buFont typeface="Wingdings" pitchFamily="2" charset="2"/>
              <a:buChar char="Ø"/>
            </a:pPr>
            <a:r>
              <a:rPr lang="en-US" altLang="en-US" sz="2400">
                <a:solidFill>
                  <a:srgbClr val="FF6600"/>
                </a:solidFill>
              </a:rPr>
              <a:t>1 cm Öffnung</a:t>
            </a:r>
          </a:p>
        </p:txBody>
      </p:sp>
      <p:sp>
        <p:nvSpPr>
          <p:cNvPr id="97351" name="Text Box 71"/>
          <p:cNvSpPr txBox="1">
            <a:spLocks noChangeArrowheads="1"/>
          </p:cNvSpPr>
          <p:nvPr/>
        </p:nvSpPr>
        <p:spPr bwMode="auto">
          <a:xfrm>
            <a:off x="1523980" y="4321176"/>
            <a:ext cx="2439056" cy="904863"/>
          </a:xfrm>
          <a:prstGeom prst="rect">
            <a:avLst/>
          </a:prstGeom>
          <a:solidFill>
            <a:srgbClr val="292929">
              <a:alpha val="50195"/>
            </a:srgbClr>
          </a:solidFill>
          <a:ln w="12700">
            <a:noFill/>
            <a:miter lim="800000"/>
            <a:headEnd type="none" w="sm" len="sm"/>
            <a:tailEnd type="none" w="sm" len="sm"/>
          </a:ln>
        </p:spPr>
        <p:txBody>
          <a:bodyPr>
            <a:spAutoFit/>
          </a:bodyPr>
          <a:lstStyle/>
          <a:p>
            <a:pPr algn="ctr" eaLnBrk="0" hangingPunct="0">
              <a:spcBef>
                <a:spcPct val="20000"/>
              </a:spcBef>
              <a:buFont typeface="Wingdings" pitchFamily="2" charset="2"/>
              <a:buChar char="Ø"/>
            </a:pPr>
            <a:r>
              <a:rPr lang="en-US" altLang="en-US" sz="2400">
                <a:solidFill>
                  <a:srgbClr val="FF6600"/>
                </a:solidFill>
              </a:rPr>
              <a:t>3 Minuten</a:t>
            </a:r>
          </a:p>
          <a:p>
            <a:pPr algn="ctr" eaLnBrk="0" hangingPunct="0">
              <a:spcBef>
                <a:spcPct val="20000"/>
              </a:spcBef>
              <a:buFont typeface="Wingdings" pitchFamily="2" charset="2"/>
              <a:buChar char="Ø"/>
            </a:pPr>
            <a:r>
              <a:rPr lang="en-US" altLang="en-US" sz="2400">
                <a:solidFill>
                  <a:srgbClr val="FF6600"/>
                </a:solidFill>
              </a:rPr>
              <a:t>40 Sekunden!!</a:t>
            </a:r>
          </a:p>
        </p:txBody>
      </p:sp>
      <p:grpSp>
        <p:nvGrpSpPr>
          <p:cNvPr id="12" name="Group 72"/>
          <p:cNvGrpSpPr>
            <a:grpSpLocks/>
          </p:cNvGrpSpPr>
          <p:nvPr/>
        </p:nvGrpSpPr>
        <p:grpSpPr bwMode="auto">
          <a:xfrm>
            <a:off x="7164082" y="2514600"/>
            <a:ext cx="2210286" cy="1371600"/>
            <a:chOff x="2099" y="2496"/>
            <a:chExt cx="446" cy="433"/>
          </a:xfrm>
        </p:grpSpPr>
        <p:grpSp>
          <p:nvGrpSpPr>
            <p:cNvPr id="13" name="Group 73"/>
            <p:cNvGrpSpPr>
              <a:grpSpLocks/>
            </p:cNvGrpSpPr>
            <p:nvPr/>
          </p:nvGrpSpPr>
          <p:grpSpPr bwMode="auto">
            <a:xfrm>
              <a:off x="2115" y="2496"/>
              <a:ext cx="430" cy="325"/>
              <a:chOff x="2115" y="2496"/>
              <a:chExt cx="430" cy="325"/>
            </a:xfrm>
          </p:grpSpPr>
          <p:sp>
            <p:nvSpPr>
              <p:cNvPr id="50205" name="Freeform 74"/>
              <p:cNvSpPr>
                <a:spLocks/>
              </p:cNvSpPr>
              <p:nvPr/>
            </p:nvSpPr>
            <p:spPr bwMode="auto">
              <a:xfrm>
                <a:off x="2115" y="2649"/>
                <a:ext cx="98" cy="139"/>
              </a:xfrm>
              <a:custGeom>
                <a:avLst/>
                <a:gdLst>
                  <a:gd name="T0" fmla="*/ 88 w 98"/>
                  <a:gd name="T1" fmla="*/ 69 h 139"/>
                  <a:gd name="T2" fmla="*/ 81 w 98"/>
                  <a:gd name="T3" fmla="*/ 47 h 139"/>
                  <a:gd name="T4" fmla="*/ 74 w 98"/>
                  <a:gd name="T5" fmla="*/ 34 h 139"/>
                  <a:gd name="T6" fmla="*/ 64 w 98"/>
                  <a:gd name="T7" fmla="*/ 26 h 139"/>
                  <a:gd name="T8" fmla="*/ 53 w 98"/>
                  <a:gd name="T9" fmla="*/ 22 h 139"/>
                  <a:gd name="T10" fmla="*/ 45 w 98"/>
                  <a:gd name="T11" fmla="*/ 19 h 139"/>
                  <a:gd name="T12" fmla="*/ 39 w 98"/>
                  <a:gd name="T13" fmla="*/ 16 h 139"/>
                  <a:gd name="T14" fmla="*/ 35 w 98"/>
                  <a:gd name="T15" fmla="*/ 7 h 139"/>
                  <a:gd name="T16" fmla="*/ 31 w 98"/>
                  <a:gd name="T17" fmla="*/ 3 h 139"/>
                  <a:gd name="T18" fmla="*/ 32 w 98"/>
                  <a:gd name="T19" fmla="*/ 14 h 139"/>
                  <a:gd name="T20" fmla="*/ 34 w 98"/>
                  <a:gd name="T21" fmla="*/ 22 h 139"/>
                  <a:gd name="T22" fmla="*/ 26 w 98"/>
                  <a:gd name="T23" fmla="*/ 20 h 139"/>
                  <a:gd name="T24" fmla="*/ 22 w 98"/>
                  <a:gd name="T25" fmla="*/ 10 h 139"/>
                  <a:gd name="T26" fmla="*/ 18 w 98"/>
                  <a:gd name="T27" fmla="*/ 4 h 139"/>
                  <a:gd name="T28" fmla="*/ 17 w 98"/>
                  <a:gd name="T29" fmla="*/ 13 h 139"/>
                  <a:gd name="T30" fmla="*/ 19 w 98"/>
                  <a:gd name="T31" fmla="*/ 28 h 139"/>
                  <a:gd name="T32" fmla="*/ 26 w 98"/>
                  <a:gd name="T33" fmla="*/ 40 h 139"/>
                  <a:gd name="T34" fmla="*/ 17 w 98"/>
                  <a:gd name="T35" fmla="*/ 32 h 139"/>
                  <a:gd name="T36" fmla="*/ 8 w 98"/>
                  <a:gd name="T37" fmla="*/ 34 h 139"/>
                  <a:gd name="T38" fmla="*/ 2 w 98"/>
                  <a:gd name="T39" fmla="*/ 38 h 139"/>
                  <a:gd name="T40" fmla="*/ 2 w 98"/>
                  <a:gd name="T41" fmla="*/ 46 h 139"/>
                  <a:gd name="T42" fmla="*/ 8 w 98"/>
                  <a:gd name="T43" fmla="*/ 46 h 139"/>
                  <a:gd name="T44" fmla="*/ 17 w 98"/>
                  <a:gd name="T45" fmla="*/ 54 h 139"/>
                  <a:gd name="T46" fmla="*/ 16 w 98"/>
                  <a:gd name="T47" fmla="*/ 65 h 139"/>
                  <a:gd name="T48" fmla="*/ 11 w 98"/>
                  <a:gd name="T49" fmla="*/ 73 h 139"/>
                  <a:gd name="T50" fmla="*/ 6 w 98"/>
                  <a:gd name="T51" fmla="*/ 73 h 139"/>
                  <a:gd name="T52" fmla="*/ 4 w 98"/>
                  <a:gd name="T53" fmla="*/ 67 h 139"/>
                  <a:gd name="T54" fmla="*/ 1 w 98"/>
                  <a:gd name="T55" fmla="*/ 69 h 139"/>
                  <a:gd name="T56" fmla="*/ 0 w 98"/>
                  <a:gd name="T57" fmla="*/ 78 h 139"/>
                  <a:gd name="T58" fmla="*/ 4 w 98"/>
                  <a:gd name="T59" fmla="*/ 90 h 139"/>
                  <a:gd name="T60" fmla="*/ 11 w 98"/>
                  <a:gd name="T61" fmla="*/ 104 h 139"/>
                  <a:gd name="T62" fmla="*/ 17 w 98"/>
                  <a:gd name="T63" fmla="*/ 106 h 139"/>
                  <a:gd name="T64" fmla="*/ 27 w 98"/>
                  <a:gd name="T65" fmla="*/ 108 h 139"/>
                  <a:gd name="T66" fmla="*/ 34 w 98"/>
                  <a:gd name="T67" fmla="*/ 113 h 139"/>
                  <a:gd name="T68" fmla="*/ 41 w 98"/>
                  <a:gd name="T69" fmla="*/ 124 h 139"/>
                  <a:gd name="T70" fmla="*/ 48 w 98"/>
                  <a:gd name="T71" fmla="*/ 135 h 139"/>
                  <a:gd name="T72" fmla="*/ 55 w 98"/>
                  <a:gd name="T73" fmla="*/ 138 h 139"/>
                  <a:gd name="T74" fmla="*/ 64 w 98"/>
                  <a:gd name="T75" fmla="*/ 138 h 139"/>
                  <a:gd name="T76" fmla="*/ 76 w 98"/>
                  <a:gd name="T77" fmla="*/ 133 h 139"/>
                  <a:gd name="T78" fmla="*/ 89 w 98"/>
                  <a:gd name="T79" fmla="*/ 122 h 139"/>
                  <a:gd name="T80" fmla="*/ 96 w 98"/>
                  <a:gd name="T81" fmla="*/ 111 h 139"/>
                  <a:gd name="T82" fmla="*/ 96 w 98"/>
                  <a:gd name="T83" fmla="*/ 98 h 13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8"/>
                  <a:gd name="T127" fmla="*/ 0 h 139"/>
                  <a:gd name="T128" fmla="*/ 98 w 98"/>
                  <a:gd name="T129" fmla="*/ 139 h 13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8" h="139">
                    <a:moveTo>
                      <a:pt x="93" y="85"/>
                    </a:moveTo>
                    <a:lnTo>
                      <a:pt x="90" y="76"/>
                    </a:lnTo>
                    <a:lnTo>
                      <a:pt x="88" y="69"/>
                    </a:lnTo>
                    <a:lnTo>
                      <a:pt x="86" y="60"/>
                    </a:lnTo>
                    <a:lnTo>
                      <a:pt x="83" y="52"/>
                    </a:lnTo>
                    <a:lnTo>
                      <a:pt x="81" y="47"/>
                    </a:lnTo>
                    <a:lnTo>
                      <a:pt x="79" y="42"/>
                    </a:lnTo>
                    <a:lnTo>
                      <a:pt x="76" y="38"/>
                    </a:lnTo>
                    <a:lnTo>
                      <a:pt x="74" y="34"/>
                    </a:lnTo>
                    <a:lnTo>
                      <a:pt x="71" y="32"/>
                    </a:lnTo>
                    <a:lnTo>
                      <a:pt x="68" y="28"/>
                    </a:lnTo>
                    <a:lnTo>
                      <a:pt x="64" y="26"/>
                    </a:lnTo>
                    <a:lnTo>
                      <a:pt x="61" y="24"/>
                    </a:lnTo>
                    <a:lnTo>
                      <a:pt x="57" y="22"/>
                    </a:lnTo>
                    <a:lnTo>
                      <a:pt x="53" y="22"/>
                    </a:lnTo>
                    <a:lnTo>
                      <a:pt x="51" y="21"/>
                    </a:lnTo>
                    <a:lnTo>
                      <a:pt x="47" y="20"/>
                    </a:lnTo>
                    <a:lnTo>
                      <a:pt x="45" y="19"/>
                    </a:lnTo>
                    <a:lnTo>
                      <a:pt x="42" y="19"/>
                    </a:lnTo>
                    <a:lnTo>
                      <a:pt x="40" y="17"/>
                    </a:lnTo>
                    <a:lnTo>
                      <a:pt x="39" y="16"/>
                    </a:lnTo>
                    <a:lnTo>
                      <a:pt x="37" y="14"/>
                    </a:lnTo>
                    <a:lnTo>
                      <a:pt x="36" y="10"/>
                    </a:lnTo>
                    <a:lnTo>
                      <a:pt x="35" y="7"/>
                    </a:lnTo>
                    <a:lnTo>
                      <a:pt x="34" y="3"/>
                    </a:lnTo>
                    <a:lnTo>
                      <a:pt x="32" y="0"/>
                    </a:lnTo>
                    <a:lnTo>
                      <a:pt x="31" y="3"/>
                    </a:lnTo>
                    <a:lnTo>
                      <a:pt x="31" y="7"/>
                    </a:lnTo>
                    <a:lnTo>
                      <a:pt x="31" y="11"/>
                    </a:lnTo>
                    <a:lnTo>
                      <a:pt x="32" y="14"/>
                    </a:lnTo>
                    <a:lnTo>
                      <a:pt x="33" y="17"/>
                    </a:lnTo>
                    <a:lnTo>
                      <a:pt x="35" y="21"/>
                    </a:lnTo>
                    <a:lnTo>
                      <a:pt x="34" y="22"/>
                    </a:lnTo>
                    <a:lnTo>
                      <a:pt x="30" y="21"/>
                    </a:lnTo>
                    <a:lnTo>
                      <a:pt x="29" y="21"/>
                    </a:lnTo>
                    <a:lnTo>
                      <a:pt x="26" y="20"/>
                    </a:lnTo>
                    <a:lnTo>
                      <a:pt x="24" y="18"/>
                    </a:lnTo>
                    <a:lnTo>
                      <a:pt x="23" y="15"/>
                    </a:lnTo>
                    <a:lnTo>
                      <a:pt x="22" y="10"/>
                    </a:lnTo>
                    <a:lnTo>
                      <a:pt x="20" y="6"/>
                    </a:lnTo>
                    <a:lnTo>
                      <a:pt x="19" y="2"/>
                    </a:lnTo>
                    <a:lnTo>
                      <a:pt x="18" y="4"/>
                    </a:lnTo>
                    <a:lnTo>
                      <a:pt x="16" y="7"/>
                    </a:lnTo>
                    <a:lnTo>
                      <a:pt x="17" y="10"/>
                    </a:lnTo>
                    <a:lnTo>
                      <a:pt x="17" y="13"/>
                    </a:lnTo>
                    <a:lnTo>
                      <a:pt x="17" y="18"/>
                    </a:lnTo>
                    <a:lnTo>
                      <a:pt x="18" y="23"/>
                    </a:lnTo>
                    <a:lnTo>
                      <a:pt x="19" y="28"/>
                    </a:lnTo>
                    <a:lnTo>
                      <a:pt x="22" y="33"/>
                    </a:lnTo>
                    <a:lnTo>
                      <a:pt x="24" y="36"/>
                    </a:lnTo>
                    <a:lnTo>
                      <a:pt x="26" y="40"/>
                    </a:lnTo>
                    <a:lnTo>
                      <a:pt x="22" y="37"/>
                    </a:lnTo>
                    <a:lnTo>
                      <a:pt x="20" y="35"/>
                    </a:lnTo>
                    <a:lnTo>
                      <a:pt x="17" y="32"/>
                    </a:lnTo>
                    <a:lnTo>
                      <a:pt x="14" y="32"/>
                    </a:lnTo>
                    <a:lnTo>
                      <a:pt x="11" y="33"/>
                    </a:lnTo>
                    <a:lnTo>
                      <a:pt x="8" y="34"/>
                    </a:lnTo>
                    <a:lnTo>
                      <a:pt x="5" y="35"/>
                    </a:lnTo>
                    <a:lnTo>
                      <a:pt x="4" y="36"/>
                    </a:lnTo>
                    <a:lnTo>
                      <a:pt x="2" y="38"/>
                    </a:lnTo>
                    <a:lnTo>
                      <a:pt x="0" y="41"/>
                    </a:lnTo>
                    <a:lnTo>
                      <a:pt x="0" y="47"/>
                    </a:lnTo>
                    <a:lnTo>
                      <a:pt x="2" y="46"/>
                    </a:lnTo>
                    <a:lnTo>
                      <a:pt x="5" y="45"/>
                    </a:lnTo>
                    <a:lnTo>
                      <a:pt x="7" y="45"/>
                    </a:lnTo>
                    <a:lnTo>
                      <a:pt x="8" y="46"/>
                    </a:lnTo>
                    <a:lnTo>
                      <a:pt x="13" y="48"/>
                    </a:lnTo>
                    <a:lnTo>
                      <a:pt x="15" y="51"/>
                    </a:lnTo>
                    <a:lnTo>
                      <a:pt x="17" y="54"/>
                    </a:lnTo>
                    <a:lnTo>
                      <a:pt x="17" y="58"/>
                    </a:lnTo>
                    <a:lnTo>
                      <a:pt x="17" y="62"/>
                    </a:lnTo>
                    <a:lnTo>
                      <a:pt x="16" y="65"/>
                    </a:lnTo>
                    <a:lnTo>
                      <a:pt x="15" y="68"/>
                    </a:lnTo>
                    <a:lnTo>
                      <a:pt x="13" y="72"/>
                    </a:lnTo>
                    <a:lnTo>
                      <a:pt x="11" y="73"/>
                    </a:lnTo>
                    <a:lnTo>
                      <a:pt x="10" y="75"/>
                    </a:lnTo>
                    <a:lnTo>
                      <a:pt x="8" y="75"/>
                    </a:lnTo>
                    <a:lnTo>
                      <a:pt x="6" y="73"/>
                    </a:lnTo>
                    <a:lnTo>
                      <a:pt x="4" y="72"/>
                    </a:lnTo>
                    <a:lnTo>
                      <a:pt x="3" y="69"/>
                    </a:lnTo>
                    <a:lnTo>
                      <a:pt x="4" y="67"/>
                    </a:lnTo>
                    <a:lnTo>
                      <a:pt x="2" y="65"/>
                    </a:lnTo>
                    <a:lnTo>
                      <a:pt x="1" y="67"/>
                    </a:lnTo>
                    <a:lnTo>
                      <a:pt x="1" y="69"/>
                    </a:lnTo>
                    <a:lnTo>
                      <a:pt x="0" y="71"/>
                    </a:lnTo>
                    <a:lnTo>
                      <a:pt x="0" y="74"/>
                    </a:lnTo>
                    <a:lnTo>
                      <a:pt x="0" y="78"/>
                    </a:lnTo>
                    <a:lnTo>
                      <a:pt x="0" y="82"/>
                    </a:lnTo>
                    <a:lnTo>
                      <a:pt x="2" y="87"/>
                    </a:lnTo>
                    <a:lnTo>
                      <a:pt x="4" y="90"/>
                    </a:lnTo>
                    <a:lnTo>
                      <a:pt x="6" y="96"/>
                    </a:lnTo>
                    <a:lnTo>
                      <a:pt x="8" y="101"/>
                    </a:lnTo>
                    <a:lnTo>
                      <a:pt x="11" y="104"/>
                    </a:lnTo>
                    <a:lnTo>
                      <a:pt x="14" y="105"/>
                    </a:lnTo>
                    <a:lnTo>
                      <a:pt x="16" y="105"/>
                    </a:lnTo>
                    <a:lnTo>
                      <a:pt x="17" y="106"/>
                    </a:lnTo>
                    <a:lnTo>
                      <a:pt x="21" y="106"/>
                    </a:lnTo>
                    <a:lnTo>
                      <a:pt x="26" y="108"/>
                    </a:lnTo>
                    <a:lnTo>
                      <a:pt x="27" y="108"/>
                    </a:lnTo>
                    <a:lnTo>
                      <a:pt x="29" y="110"/>
                    </a:lnTo>
                    <a:lnTo>
                      <a:pt x="31" y="111"/>
                    </a:lnTo>
                    <a:lnTo>
                      <a:pt x="34" y="113"/>
                    </a:lnTo>
                    <a:lnTo>
                      <a:pt x="35" y="117"/>
                    </a:lnTo>
                    <a:lnTo>
                      <a:pt x="37" y="119"/>
                    </a:lnTo>
                    <a:lnTo>
                      <a:pt x="41" y="124"/>
                    </a:lnTo>
                    <a:lnTo>
                      <a:pt x="43" y="128"/>
                    </a:lnTo>
                    <a:lnTo>
                      <a:pt x="45" y="132"/>
                    </a:lnTo>
                    <a:lnTo>
                      <a:pt x="48" y="135"/>
                    </a:lnTo>
                    <a:lnTo>
                      <a:pt x="49" y="136"/>
                    </a:lnTo>
                    <a:lnTo>
                      <a:pt x="52" y="136"/>
                    </a:lnTo>
                    <a:lnTo>
                      <a:pt x="55" y="138"/>
                    </a:lnTo>
                    <a:lnTo>
                      <a:pt x="58" y="138"/>
                    </a:lnTo>
                    <a:lnTo>
                      <a:pt x="61" y="138"/>
                    </a:lnTo>
                    <a:lnTo>
                      <a:pt x="64" y="138"/>
                    </a:lnTo>
                    <a:lnTo>
                      <a:pt x="69" y="135"/>
                    </a:lnTo>
                    <a:lnTo>
                      <a:pt x="71" y="134"/>
                    </a:lnTo>
                    <a:lnTo>
                      <a:pt x="76" y="133"/>
                    </a:lnTo>
                    <a:lnTo>
                      <a:pt x="81" y="130"/>
                    </a:lnTo>
                    <a:lnTo>
                      <a:pt x="86" y="125"/>
                    </a:lnTo>
                    <a:lnTo>
                      <a:pt x="89" y="122"/>
                    </a:lnTo>
                    <a:lnTo>
                      <a:pt x="92" y="117"/>
                    </a:lnTo>
                    <a:lnTo>
                      <a:pt x="95" y="113"/>
                    </a:lnTo>
                    <a:lnTo>
                      <a:pt x="96" y="111"/>
                    </a:lnTo>
                    <a:lnTo>
                      <a:pt x="97" y="107"/>
                    </a:lnTo>
                    <a:lnTo>
                      <a:pt x="97" y="103"/>
                    </a:lnTo>
                    <a:lnTo>
                      <a:pt x="96" y="98"/>
                    </a:lnTo>
                    <a:lnTo>
                      <a:pt x="95" y="91"/>
                    </a:lnTo>
                    <a:lnTo>
                      <a:pt x="93" y="85"/>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6" name="Freeform 75"/>
              <p:cNvSpPr>
                <a:spLocks/>
              </p:cNvSpPr>
              <p:nvPr/>
            </p:nvSpPr>
            <p:spPr bwMode="auto">
              <a:xfrm>
                <a:off x="2115" y="2571"/>
                <a:ext cx="155" cy="217"/>
              </a:xfrm>
              <a:custGeom>
                <a:avLst/>
                <a:gdLst>
                  <a:gd name="T0" fmla="*/ 81 w 155"/>
                  <a:gd name="T1" fmla="*/ 211 h 217"/>
                  <a:gd name="T2" fmla="*/ 64 w 155"/>
                  <a:gd name="T3" fmla="*/ 193 h 217"/>
                  <a:gd name="T4" fmla="*/ 53 w 155"/>
                  <a:gd name="T5" fmla="*/ 172 h 217"/>
                  <a:gd name="T6" fmla="*/ 43 w 155"/>
                  <a:gd name="T7" fmla="*/ 145 h 217"/>
                  <a:gd name="T8" fmla="*/ 38 w 155"/>
                  <a:gd name="T9" fmla="*/ 122 h 217"/>
                  <a:gd name="T10" fmla="*/ 38 w 155"/>
                  <a:gd name="T11" fmla="*/ 100 h 217"/>
                  <a:gd name="T12" fmla="*/ 31 w 155"/>
                  <a:gd name="T13" fmla="*/ 79 h 217"/>
                  <a:gd name="T14" fmla="*/ 24 w 155"/>
                  <a:gd name="T15" fmla="*/ 67 h 217"/>
                  <a:gd name="T16" fmla="*/ 15 w 155"/>
                  <a:gd name="T17" fmla="*/ 54 h 217"/>
                  <a:gd name="T18" fmla="*/ 13 w 155"/>
                  <a:gd name="T19" fmla="*/ 49 h 217"/>
                  <a:gd name="T20" fmla="*/ 24 w 155"/>
                  <a:gd name="T21" fmla="*/ 56 h 217"/>
                  <a:gd name="T22" fmla="*/ 30 w 155"/>
                  <a:gd name="T23" fmla="*/ 57 h 217"/>
                  <a:gd name="T24" fmla="*/ 23 w 155"/>
                  <a:gd name="T25" fmla="*/ 35 h 217"/>
                  <a:gd name="T26" fmla="*/ 7 w 155"/>
                  <a:gd name="T27" fmla="*/ 14 h 217"/>
                  <a:gd name="T28" fmla="*/ 3 w 155"/>
                  <a:gd name="T29" fmla="*/ 5 h 217"/>
                  <a:gd name="T30" fmla="*/ 16 w 155"/>
                  <a:gd name="T31" fmla="*/ 2 h 217"/>
                  <a:gd name="T32" fmla="*/ 31 w 155"/>
                  <a:gd name="T33" fmla="*/ 10 h 217"/>
                  <a:gd name="T34" fmla="*/ 46 w 155"/>
                  <a:gd name="T35" fmla="*/ 29 h 217"/>
                  <a:gd name="T36" fmla="*/ 54 w 155"/>
                  <a:gd name="T37" fmla="*/ 35 h 217"/>
                  <a:gd name="T38" fmla="*/ 56 w 155"/>
                  <a:gd name="T39" fmla="*/ 16 h 217"/>
                  <a:gd name="T40" fmla="*/ 65 w 155"/>
                  <a:gd name="T41" fmla="*/ 2 h 217"/>
                  <a:gd name="T42" fmla="*/ 76 w 155"/>
                  <a:gd name="T43" fmla="*/ 0 h 217"/>
                  <a:gd name="T44" fmla="*/ 85 w 155"/>
                  <a:gd name="T45" fmla="*/ 10 h 217"/>
                  <a:gd name="T46" fmla="*/ 77 w 155"/>
                  <a:gd name="T47" fmla="*/ 15 h 217"/>
                  <a:gd name="T48" fmla="*/ 74 w 155"/>
                  <a:gd name="T49" fmla="*/ 21 h 217"/>
                  <a:gd name="T50" fmla="*/ 76 w 155"/>
                  <a:gd name="T51" fmla="*/ 33 h 217"/>
                  <a:gd name="T52" fmla="*/ 81 w 155"/>
                  <a:gd name="T53" fmla="*/ 42 h 217"/>
                  <a:gd name="T54" fmla="*/ 89 w 155"/>
                  <a:gd name="T55" fmla="*/ 46 h 217"/>
                  <a:gd name="T56" fmla="*/ 97 w 155"/>
                  <a:gd name="T57" fmla="*/ 43 h 217"/>
                  <a:gd name="T58" fmla="*/ 92 w 155"/>
                  <a:gd name="T59" fmla="*/ 27 h 217"/>
                  <a:gd name="T60" fmla="*/ 103 w 155"/>
                  <a:gd name="T61" fmla="*/ 35 h 217"/>
                  <a:gd name="T62" fmla="*/ 114 w 155"/>
                  <a:gd name="T63" fmla="*/ 51 h 217"/>
                  <a:gd name="T64" fmla="*/ 119 w 155"/>
                  <a:gd name="T65" fmla="*/ 66 h 217"/>
                  <a:gd name="T66" fmla="*/ 121 w 155"/>
                  <a:gd name="T67" fmla="*/ 82 h 217"/>
                  <a:gd name="T68" fmla="*/ 117 w 155"/>
                  <a:gd name="T69" fmla="*/ 98 h 217"/>
                  <a:gd name="T70" fmla="*/ 117 w 155"/>
                  <a:gd name="T71" fmla="*/ 111 h 217"/>
                  <a:gd name="T72" fmla="*/ 125 w 155"/>
                  <a:gd name="T73" fmla="*/ 124 h 217"/>
                  <a:gd name="T74" fmla="*/ 136 w 155"/>
                  <a:gd name="T75" fmla="*/ 130 h 217"/>
                  <a:gd name="T76" fmla="*/ 140 w 155"/>
                  <a:gd name="T77" fmla="*/ 123 h 217"/>
                  <a:gd name="T78" fmla="*/ 147 w 155"/>
                  <a:gd name="T79" fmla="*/ 137 h 217"/>
                  <a:gd name="T80" fmla="*/ 152 w 155"/>
                  <a:gd name="T81" fmla="*/ 159 h 217"/>
                  <a:gd name="T82" fmla="*/ 153 w 155"/>
                  <a:gd name="T83" fmla="*/ 179 h 217"/>
                  <a:gd name="T84" fmla="*/ 149 w 155"/>
                  <a:gd name="T85" fmla="*/ 193 h 217"/>
                  <a:gd name="T86" fmla="*/ 142 w 155"/>
                  <a:gd name="T87" fmla="*/ 206 h 217"/>
                  <a:gd name="T88" fmla="*/ 130 w 155"/>
                  <a:gd name="T89" fmla="*/ 212 h 217"/>
                  <a:gd name="T90" fmla="*/ 113 w 155"/>
                  <a:gd name="T91" fmla="*/ 212 h 217"/>
                  <a:gd name="T92" fmla="*/ 91 w 155"/>
                  <a:gd name="T93" fmla="*/ 216 h 21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55"/>
                  <a:gd name="T142" fmla="*/ 0 h 217"/>
                  <a:gd name="T143" fmla="*/ 155 w 155"/>
                  <a:gd name="T144" fmla="*/ 217 h 21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55" h="217">
                    <a:moveTo>
                      <a:pt x="91" y="216"/>
                    </a:moveTo>
                    <a:lnTo>
                      <a:pt x="88" y="214"/>
                    </a:lnTo>
                    <a:lnTo>
                      <a:pt x="81" y="211"/>
                    </a:lnTo>
                    <a:lnTo>
                      <a:pt x="76" y="206"/>
                    </a:lnTo>
                    <a:lnTo>
                      <a:pt x="70" y="199"/>
                    </a:lnTo>
                    <a:lnTo>
                      <a:pt x="64" y="193"/>
                    </a:lnTo>
                    <a:lnTo>
                      <a:pt x="60" y="187"/>
                    </a:lnTo>
                    <a:lnTo>
                      <a:pt x="56" y="179"/>
                    </a:lnTo>
                    <a:lnTo>
                      <a:pt x="53" y="172"/>
                    </a:lnTo>
                    <a:lnTo>
                      <a:pt x="48" y="162"/>
                    </a:lnTo>
                    <a:lnTo>
                      <a:pt x="45" y="153"/>
                    </a:lnTo>
                    <a:lnTo>
                      <a:pt x="43" y="145"/>
                    </a:lnTo>
                    <a:lnTo>
                      <a:pt x="41" y="139"/>
                    </a:lnTo>
                    <a:lnTo>
                      <a:pt x="40" y="131"/>
                    </a:lnTo>
                    <a:lnTo>
                      <a:pt x="38" y="122"/>
                    </a:lnTo>
                    <a:lnTo>
                      <a:pt x="37" y="114"/>
                    </a:lnTo>
                    <a:lnTo>
                      <a:pt x="37" y="107"/>
                    </a:lnTo>
                    <a:lnTo>
                      <a:pt x="38" y="100"/>
                    </a:lnTo>
                    <a:lnTo>
                      <a:pt x="36" y="91"/>
                    </a:lnTo>
                    <a:lnTo>
                      <a:pt x="33" y="84"/>
                    </a:lnTo>
                    <a:lnTo>
                      <a:pt x="31" y="79"/>
                    </a:lnTo>
                    <a:lnTo>
                      <a:pt x="29" y="74"/>
                    </a:lnTo>
                    <a:lnTo>
                      <a:pt x="26" y="71"/>
                    </a:lnTo>
                    <a:lnTo>
                      <a:pt x="24" y="67"/>
                    </a:lnTo>
                    <a:lnTo>
                      <a:pt x="21" y="62"/>
                    </a:lnTo>
                    <a:lnTo>
                      <a:pt x="16" y="58"/>
                    </a:lnTo>
                    <a:lnTo>
                      <a:pt x="15" y="54"/>
                    </a:lnTo>
                    <a:lnTo>
                      <a:pt x="11" y="52"/>
                    </a:lnTo>
                    <a:lnTo>
                      <a:pt x="8" y="49"/>
                    </a:lnTo>
                    <a:lnTo>
                      <a:pt x="13" y="49"/>
                    </a:lnTo>
                    <a:lnTo>
                      <a:pt x="17" y="50"/>
                    </a:lnTo>
                    <a:lnTo>
                      <a:pt x="22" y="53"/>
                    </a:lnTo>
                    <a:lnTo>
                      <a:pt x="24" y="56"/>
                    </a:lnTo>
                    <a:lnTo>
                      <a:pt x="28" y="60"/>
                    </a:lnTo>
                    <a:lnTo>
                      <a:pt x="32" y="64"/>
                    </a:lnTo>
                    <a:lnTo>
                      <a:pt x="30" y="57"/>
                    </a:lnTo>
                    <a:lnTo>
                      <a:pt x="27" y="49"/>
                    </a:lnTo>
                    <a:lnTo>
                      <a:pt x="25" y="42"/>
                    </a:lnTo>
                    <a:lnTo>
                      <a:pt x="23" y="35"/>
                    </a:lnTo>
                    <a:lnTo>
                      <a:pt x="16" y="26"/>
                    </a:lnTo>
                    <a:lnTo>
                      <a:pt x="12" y="20"/>
                    </a:lnTo>
                    <a:lnTo>
                      <a:pt x="7" y="14"/>
                    </a:lnTo>
                    <a:lnTo>
                      <a:pt x="2" y="9"/>
                    </a:lnTo>
                    <a:lnTo>
                      <a:pt x="0" y="6"/>
                    </a:lnTo>
                    <a:lnTo>
                      <a:pt x="3" y="5"/>
                    </a:lnTo>
                    <a:lnTo>
                      <a:pt x="8" y="4"/>
                    </a:lnTo>
                    <a:lnTo>
                      <a:pt x="12" y="3"/>
                    </a:lnTo>
                    <a:lnTo>
                      <a:pt x="16" y="2"/>
                    </a:lnTo>
                    <a:lnTo>
                      <a:pt x="21" y="4"/>
                    </a:lnTo>
                    <a:lnTo>
                      <a:pt x="26" y="7"/>
                    </a:lnTo>
                    <a:lnTo>
                      <a:pt x="31" y="10"/>
                    </a:lnTo>
                    <a:lnTo>
                      <a:pt x="36" y="15"/>
                    </a:lnTo>
                    <a:lnTo>
                      <a:pt x="41" y="22"/>
                    </a:lnTo>
                    <a:lnTo>
                      <a:pt x="46" y="29"/>
                    </a:lnTo>
                    <a:lnTo>
                      <a:pt x="51" y="36"/>
                    </a:lnTo>
                    <a:lnTo>
                      <a:pt x="55" y="45"/>
                    </a:lnTo>
                    <a:lnTo>
                      <a:pt x="54" y="35"/>
                    </a:lnTo>
                    <a:lnTo>
                      <a:pt x="54" y="28"/>
                    </a:lnTo>
                    <a:lnTo>
                      <a:pt x="55" y="22"/>
                    </a:lnTo>
                    <a:lnTo>
                      <a:pt x="56" y="16"/>
                    </a:lnTo>
                    <a:lnTo>
                      <a:pt x="58" y="11"/>
                    </a:lnTo>
                    <a:lnTo>
                      <a:pt x="61" y="7"/>
                    </a:lnTo>
                    <a:lnTo>
                      <a:pt x="65" y="2"/>
                    </a:lnTo>
                    <a:lnTo>
                      <a:pt x="69" y="0"/>
                    </a:lnTo>
                    <a:lnTo>
                      <a:pt x="72" y="0"/>
                    </a:lnTo>
                    <a:lnTo>
                      <a:pt x="76" y="0"/>
                    </a:lnTo>
                    <a:lnTo>
                      <a:pt x="80" y="3"/>
                    </a:lnTo>
                    <a:lnTo>
                      <a:pt x="82" y="5"/>
                    </a:lnTo>
                    <a:lnTo>
                      <a:pt x="85" y="10"/>
                    </a:lnTo>
                    <a:lnTo>
                      <a:pt x="81" y="11"/>
                    </a:lnTo>
                    <a:lnTo>
                      <a:pt x="80" y="13"/>
                    </a:lnTo>
                    <a:lnTo>
                      <a:pt x="77" y="15"/>
                    </a:lnTo>
                    <a:lnTo>
                      <a:pt x="77" y="16"/>
                    </a:lnTo>
                    <a:lnTo>
                      <a:pt x="75" y="17"/>
                    </a:lnTo>
                    <a:lnTo>
                      <a:pt x="74" y="21"/>
                    </a:lnTo>
                    <a:lnTo>
                      <a:pt x="74" y="24"/>
                    </a:lnTo>
                    <a:lnTo>
                      <a:pt x="74" y="29"/>
                    </a:lnTo>
                    <a:lnTo>
                      <a:pt x="76" y="33"/>
                    </a:lnTo>
                    <a:lnTo>
                      <a:pt x="78" y="37"/>
                    </a:lnTo>
                    <a:lnTo>
                      <a:pt x="80" y="41"/>
                    </a:lnTo>
                    <a:lnTo>
                      <a:pt x="81" y="42"/>
                    </a:lnTo>
                    <a:lnTo>
                      <a:pt x="82" y="44"/>
                    </a:lnTo>
                    <a:lnTo>
                      <a:pt x="86" y="45"/>
                    </a:lnTo>
                    <a:lnTo>
                      <a:pt x="89" y="46"/>
                    </a:lnTo>
                    <a:lnTo>
                      <a:pt x="92" y="47"/>
                    </a:lnTo>
                    <a:lnTo>
                      <a:pt x="95" y="46"/>
                    </a:lnTo>
                    <a:lnTo>
                      <a:pt x="97" y="43"/>
                    </a:lnTo>
                    <a:lnTo>
                      <a:pt x="97" y="38"/>
                    </a:lnTo>
                    <a:lnTo>
                      <a:pt x="95" y="32"/>
                    </a:lnTo>
                    <a:lnTo>
                      <a:pt x="92" y="27"/>
                    </a:lnTo>
                    <a:lnTo>
                      <a:pt x="95" y="29"/>
                    </a:lnTo>
                    <a:lnTo>
                      <a:pt x="100" y="32"/>
                    </a:lnTo>
                    <a:lnTo>
                      <a:pt x="103" y="35"/>
                    </a:lnTo>
                    <a:lnTo>
                      <a:pt x="107" y="40"/>
                    </a:lnTo>
                    <a:lnTo>
                      <a:pt x="111" y="44"/>
                    </a:lnTo>
                    <a:lnTo>
                      <a:pt x="114" y="51"/>
                    </a:lnTo>
                    <a:lnTo>
                      <a:pt x="117" y="55"/>
                    </a:lnTo>
                    <a:lnTo>
                      <a:pt x="118" y="59"/>
                    </a:lnTo>
                    <a:lnTo>
                      <a:pt x="119" y="66"/>
                    </a:lnTo>
                    <a:lnTo>
                      <a:pt x="121" y="71"/>
                    </a:lnTo>
                    <a:lnTo>
                      <a:pt x="121" y="76"/>
                    </a:lnTo>
                    <a:lnTo>
                      <a:pt x="121" y="82"/>
                    </a:lnTo>
                    <a:lnTo>
                      <a:pt x="120" y="87"/>
                    </a:lnTo>
                    <a:lnTo>
                      <a:pt x="118" y="92"/>
                    </a:lnTo>
                    <a:lnTo>
                      <a:pt x="117" y="98"/>
                    </a:lnTo>
                    <a:lnTo>
                      <a:pt x="115" y="102"/>
                    </a:lnTo>
                    <a:lnTo>
                      <a:pt x="116" y="106"/>
                    </a:lnTo>
                    <a:lnTo>
                      <a:pt x="117" y="111"/>
                    </a:lnTo>
                    <a:lnTo>
                      <a:pt x="119" y="116"/>
                    </a:lnTo>
                    <a:lnTo>
                      <a:pt x="121" y="119"/>
                    </a:lnTo>
                    <a:lnTo>
                      <a:pt x="125" y="124"/>
                    </a:lnTo>
                    <a:lnTo>
                      <a:pt x="130" y="127"/>
                    </a:lnTo>
                    <a:lnTo>
                      <a:pt x="132" y="129"/>
                    </a:lnTo>
                    <a:lnTo>
                      <a:pt x="136" y="130"/>
                    </a:lnTo>
                    <a:lnTo>
                      <a:pt x="137" y="125"/>
                    </a:lnTo>
                    <a:lnTo>
                      <a:pt x="137" y="120"/>
                    </a:lnTo>
                    <a:lnTo>
                      <a:pt x="140" y="123"/>
                    </a:lnTo>
                    <a:lnTo>
                      <a:pt x="143" y="127"/>
                    </a:lnTo>
                    <a:lnTo>
                      <a:pt x="145" y="131"/>
                    </a:lnTo>
                    <a:lnTo>
                      <a:pt x="147" y="137"/>
                    </a:lnTo>
                    <a:lnTo>
                      <a:pt x="150" y="144"/>
                    </a:lnTo>
                    <a:lnTo>
                      <a:pt x="151" y="152"/>
                    </a:lnTo>
                    <a:lnTo>
                      <a:pt x="152" y="159"/>
                    </a:lnTo>
                    <a:lnTo>
                      <a:pt x="154" y="164"/>
                    </a:lnTo>
                    <a:lnTo>
                      <a:pt x="154" y="170"/>
                    </a:lnTo>
                    <a:lnTo>
                      <a:pt x="153" y="179"/>
                    </a:lnTo>
                    <a:lnTo>
                      <a:pt x="152" y="185"/>
                    </a:lnTo>
                    <a:lnTo>
                      <a:pt x="151" y="189"/>
                    </a:lnTo>
                    <a:lnTo>
                      <a:pt x="149" y="193"/>
                    </a:lnTo>
                    <a:lnTo>
                      <a:pt x="147" y="198"/>
                    </a:lnTo>
                    <a:lnTo>
                      <a:pt x="145" y="201"/>
                    </a:lnTo>
                    <a:lnTo>
                      <a:pt x="142" y="206"/>
                    </a:lnTo>
                    <a:lnTo>
                      <a:pt x="138" y="209"/>
                    </a:lnTo>
                    <a:lnTo>
                      <a:pt x="135" y="212"/>
                    </a:lnTo>
                    <a:lnTo>
                      <a:pt x="130" y="212"/>
                    </a:lnTo>
                    <a:lnTo>
                      <a:pt x="125" y="209"/>
                    </a:lnTo>
                    <a:lnTo>
                      <a:pt x="120" y="210"/>
                    </a:lnTo>
                    <a:lnTo>
                      <a:pt x="113" y="212"/>
                    </a:lnTo>
                    <a:lnTo>
                      <a:pt x="105" y="215"/>
                    </a:lnTo>
                    <a:lnTo>
                      <a:pt x="97" y="216"/>
                    </a:lnTo>
                    <a:lnTo>
                      <a:pt x="91" y="216"/>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7" name="Freeform 76"/>
              <p:cNvSpPr>
                <a:spLocks/>
              </p:cNvSpPr>
              <p:nvPr/>
            </p:nvSpPr>
            <p:spPr bwMode="auto">
              <a:xfrm>
                <a:off x="2187" y="2496"/>
                <a:ext cx="358" cy="292"/>
              </a:xfrm>
              <a:custGeom>
                <a:avLst/>
                <a:gdLst>
                  <a:gd name="T0" fmla="*/ 7 w 358"/>
                  <a:gd name="T1" fmla="*/ 227 h 292"/>
                  <a:gd name="T2" fmla="*/ 0 w 358"/>
                  <a:gd name="T3" fmla="*/ 191 h 292"/>
                  <a:gd name="T4" fmla="*/ 4 w 358"/>
                  <a:gd name="T5" fmla="*/ 168 h 292"/>
                  <a:gd name="T6" fmla="*/ 19 w 358"/>
                  <a:gd name="T7" fmla="*/ 151 h 292"/>
                  <a:gd name="T8" fmla="*/ 37 w 358"/>
                  <a:gd name="T9" fmla="*/ 134 h 292"/>
                  <a:gd name="T10" fmla="*/ 47 w 358"/>
                  <a:gd name="T11" fmla="*/ 114 h 292"/>
                  <a:gd name="T12" fmla="*/ 47 w 358"/>
                  <a:gd name="T13" fmla="*/ 88 h 292"/>
                  <a:gd name="T14" fmla="*/ 36 w 358"/>
                  <a:gd name="T15" fmla="*/ 57 h 292"/>
                  <a:gd name="T16" fmla="*/ 32 w 358"/>
                  <a:gd name="T17" fmla="*/ 29 h 292"/>
                  <a:gd name="T18" fmla="*/ 36 w 358"/>
                  <a:gd name="T19" fmla="*/ 6 h 292"/>
                  <a:gd name="T20" fmla="*/ 44 w 358"/>
                  <a:gd name="T21" fmla="*/ 11 h 292"/>
                  <a:gd name="T22" fmla="*/ 52 w 358"/>
                  <a:gd name="T23" fmla="*/ 30 h 292"/>
                  <a:gd name="T24" fmla="*/ 64 w 358"/>
                  <a:gd name="T25" fmla="*/ 37 h 292"/>
                  <a:gd name="T26" fmla="*/ 77 w 358"/>
                  <a:gd name="T27" fmla="*/ 33 h 292"/>
                  <a:gd name="T28" fmla="*/ 85 w 358"/>
                  <a:gd name="T29" fmla="*/ 32 h 292"/>
                  <a:gd name="T30" fmla="*/ 96 w 358"/>
                  <a:gd name="T31" fmla="*/ 42 h 292"/>
                  <a:gd name="T32" fmla="*/ 107 w 358"/>
                  <a:gd name="T33" fmla="*/ 64 h 292"/>
                  <a:gd name="T34" fmla="*/ 109 w 358"/>
                  <a:gd name="T35" fmla="*/ 31 h 292"/>
                  <a:gd name="T36" fmla="*/ 118 w 358"/>
                  <a:gd name="T37" fmla="*/ 31 h 292"/>
                  <a:gd name="T38" fmla="*/ 134 w 358"/>
                  <a:gd name="T39" fmla="*/ 49 h 292"/>
                  <a:gd name="T40" fmla="*/ 149 w 358"/>
                  <a:gd name="T41" fmla="*/ 70 h 292"/>
                  <a:gd name="T42" fmla="*/ 155 w 358"/>
                  <a:gd name="T43" fmla="*/ 99 h 292"/>
                  <a:gd name="T44" fmla="*/ 161 w 358"/>
                  <a:gd name="T45" fmla="*/ 75 h 292"/>
                  <a:gd name="T46" fmla="*/ 163 w 358"/>
                  <a:gd name="T47" fmla="*/ 49 h 292"/>
                  <a:gd name="T48" fmla="*/ 178 w 358"/>
                  <a:gd name="T49" fmla="*/ 40 h 292"/>
                  <a:gd name="T50" fmla="*/ 186 w 358"/>
                  <a:gd name="T51" fmla="*/ 49 h 292"/>
                  <a:gd name="T52" fmla="*/ 188 w 358"/>
                  <a:gd name="T53" fmla="*/ 64 h 292"/>
                  <a:gd name="T54" fmla="*/ 198 w 358"/>
                  <a:gd name="T55" fmla="*/ 72 h 292"/>
                  <a:gd name="T56" fmla="*/ 212 w 358"/>
                  <a:gd name="T57" fmla="*/ 65 h 292"/>
                  <a:gd name="T58" fmla="*/ 218 w 358"/>
                  <a:gd name="T59" fmla="*/ 50 h 292"/>
                  <a:gd name="T60" fmla="*/ 212 w 358"/>
                  <a:gd name="T61" fmla="*/ 29 h 292"/>
                  <a:gd name="T62" fmla="*/ 198 w 358"/>
                  <a:gd name="T63" fmla="*/ 10 h 292"/>
                  <a:gd name="T64" fmla="*/ 211 w 358"/>
                  <a:gd name="T65" fmla="*/ 8 h 292"/>
                  <a:gd name="T66" fmla="*/ 234 w 358"/>
                  <a:gd name="T67" fmla="*/ 21 h 292"/>
                  <a:gd name="T68" fmla="*/ 252 w 358"/>
                  <a:gd name="T69" fmla="*/ 41 h 292"/>
                  <a:gd name="T70" fmla="*/ 270 w 358"/>
                  <a:gd name="T71" fmla="*/ 71 h 292"/>
                  <a:gd name="T72" fmla="*/ 280 w 358"/>
                  <a:gd name="T73" fmla="*/ 101 h 292"/>
                  <a:gd name="T74" fmla="*/ 287 w 358"/>
                  <a:gd name="T75" fmla="*/ 144 h 292"/>
                  <a:gd name="T76" fmla="*/ 294 w 358"/>
                  <a:gd name="T77" fmla="*/ 175 h 292"/>
                  <a:gd name="T78" fmla="*/ 302 w 358"/>
                  <a:gd name="T79" fmla="*/ 171 h 292"/>
                  <a:gd name="T80" fmla="*/ 313 w 358"/>
                  <a:gd name="T81" fmla="*/ 150 h 292"/>
                  <a:gd name="T82" fmla="*/ 323 w 358"/>
                  <a:gd name="T83" fmla="*/ 174 h 292"/>
                  <a:gd name="T84" fmla="*/ 336 w 358"/>
                  <a:gd name="T85" fmla="*/ 195 h 292"/>
                  <a:gd name="T86" fmla="*/ 341 w 358"/>
                  <a:gd name="T87" fmla="*/ 181 h 292"/>
                  <a:gd name="T88" fmla="*/ 352 w 358"/>
                  <a:gd name="T89" fmla="*/ 208 h 292"/>
                  <a:gd name="T90" fmla="*/ 355 w 358"/>
                  <a:gd name="T91" fmla="*/ 233 h 292"/>
                  <a:gd name="T92" fmla="*/ 354 w 358"/>
                  <a:gd name="T93" fmla="*/ 261 h 292"/>
                  <a:gd name="T94" fmla="*/ 340 w 358"/>
                  <a:gd name="T95" fmla="*/ 286 h 292"/>
                  <a:gd name="T96" fmla="*/ 310 w 358"/>
                  <a:gd name="T97" fmla="*/ 289 h 292"/>
                  <a:gd name="T98" fmla="*/ 285 w 358"/>
                  <a:gd name="T99" fmla="*/ 285 h 292"/>
                  <a:gd name="T100" fmla="*/ 259 w 358"/>
                  <a:gd name="T101" fmla="*/ 283 h 292"/>
                  <a:gd name="T102" fmla="*/ 226 w 358"/>
                  <a:gd name="T103" fmla="*/ 268 h 292"/>
                  <a:gd name="T104" fmla="*/ 186 w 358"/>
                  <a:gd name="T105" fmla="*/ 268 h 292"/>
                  <a:gd name="T106" fmla="*/ 72 w 358"/>
                  <a:gd name="T107" fmla="*/ 271 h 29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58"/>
                  <a:gd name="T163" fmla="*/ 0 h 292"/>
                  <a:gd name="T164" fmla="*/ 358 w 358"/>
                  <a:gd name="T165" fmla="*/ 292 h 29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58" h="292">
                    <a:moveTo>
                      <a:pt x="22" y="262"/>
                    </a:moveTo>
                    <a:lnTo>
                      <a:pt x="15" y="252"/>
                    </a:lnTo>
                    <a:lnTo>
                      <a:pt x="9" y="239"/>
                    </a:lnTo>
                    <a:lnTo>
                      <a:pt x="7" y="227"/>
                    </a:lnTo>
                    <a:lnTo>
                      <a:pt x="4" y="218"/>
                    </a:lnTo>
                    <a:lnTo>
                      <a:pt x="3" y="208"/>
                    </a:lnTo>
                    <a:lnTo>
                      <a:pt x="1" y="199"/>
                    </a:lnTo>
                    <a:lnTo>
                      <a:pt x="0" y="191"/>
                    </a:lnTo>
                    <a:lnTo>
                      <a:pt x="0" y="185"/>
                    </a:lnTo>
                    <a:lnTo>
                      <a:pt x="0" y="179"/>
                    </a:lnTo>
                    <a:lnTo>
                      <a:pt x="2" y="174"/>
                    </a:lnTo>
                    <a:lnTo>
                      <a:pt x="4" y="168"/>
                    </a:lnTo>
                    <a:lnTo>
                      <a:pt x="6" y="162"/>
                    </a:lnTo>
                    <a:lnTo>
                      <a:pt x="9" y="158"/>
                    </a:lnTo>
                    <a:lnTo>
                      <a:pt x="14" y="154"/>
                    </a:lnTo>
                    <a:lnTo>
                      <a:pt x="19" y="151"/>
                    </a:lnTo>
                    <a:lnTo>
                      <a:pt x="24" y="147"/>
                    </a:lnTo>
                    <a:lnTo>
                      <a:pt x="28" y="142"/>
                    </a:lnTo>
                    <a:lnTo>
                      <a:pt x="34" y="136"/>
                    </a:lnTo>
                    <a:lnTo>
                      <a:pt x="37" y="134"/>
                    </a:lnTo>
                    <a:lnTo>
                      <a:pt x="40" y="131"/>
                    </a:lnTo>
                    <a:lnTo>
                      <a:pt x="43" y="126"/>
                    </a:lnTo>
                    <a:lnTo>
                      <a:pt x="45" y="120"/>
                    </a:lnTo>
                    <a:lnTo>
                      <a:pt x="47" y="114"/>
                    </a:lnTo>
                    <a:lnTo>
                      <a:pt x="48" y="109"/>
                    </a:lnTo>
                    <a:lnTo>
                      <a:pt x="48" y="102"/>
                    </a:lnTo>
                    <a:lnTo>
                      <a:pt x="49" y="96"/>
                    </a:lnTo>
                    <a:lnTo>
                      <a:pt x="47" y="88"/>
                    </a:lnTo>
                    <a:lnTo>
                      <a:pt x="44" y="80"/>
                    </a:lnTo>
                    <a:lnTo>
                      <a:pt x="42" y="74"/>
                    </a:lnTo>
                    <a:lnTo>
                      <a:pt x="39" y="65"/>
                    </a:lnTo>
                    <a:lnTo>
                      <a:pt x="36" y="57"/>
                    </a:lnTo>
                    <a:lnTo>
                      <a:pt x="34" y="50"/>
                    </a:lnTo>
                    <a:lnTo>
                      <a:pt x="32" y="41"/>
                    </a:lnTo>
                    <a:lnTo>
                      <a:pt x="32" y="35"/>
                    </a:lnTo>
                    <a:lnTo>
                      <a:pt x="32" y="29"/>
                    </a:lnTo>
                    <a:lnTo>
                      <a:pt x="31" y="21"/>
                    </a:lnTo>
                    <a:lnTo>
                      <a:pt x="33" y="16"/>
                    </a:lnTo>
                    <a:lnTo>
                      <a:pt x="34" y="12"/>
                    </a:lnTo>
                    <a:lnTo>
                      <a:pt x="36" y="6"/>
                    </a:lnTo>
                    <a:lnTo>
                      <a:pt x="40" y="2"/>
                    </a:lnTo>
                    <a:lnTo>
                      <a:pt x="42" y="0"/>
                    </a:lnTo>
                    <a:lnTo>
                      <a:pt x="43" y="6"/>
                    </a:lnTo>
                    <a:lnTo>
                      <a:pt x="44" y="11"/>
                    </a:lnTo>
                    <a:lnTo>
                      <a:pt x="46" y="17"/>
                    </a:lnTo>
                    <a:lnTo>
                      <a:pt x="47" y="21"/>
                    </a:lnTo>
                    <a:lnTo>
                      <a:pt x="49" y="26"/>
                    </a:lnTo>
                    <a:lnTo>
                      <a:pt x="52" y="30"/>
                    </a:lnTo>
                    <a:lnTo>
                      <a:pt x="55" y="34"/>
                    </a:lnTo>
                    <a:lnTo>
                      <a:pt x="59" y="35"/>
                    </a:lnTo>
                    <a:lnTo>
                      <a:pt x="62" y="36"/>
                    </a:lnTo>
                    <a:lnTo>
                      <a:pt x="64" y="37"/>
                    </a:lnTo>
                    <a:lnTo>
                      <a:pt x="68" y="38"/>
                    </a:lnTo>
                    <a:lnTo>
                      <a:pt x="72" y="39"/>
                    </a:lnTo>
                    <a:lnTo>
                      <a:pt x="76" y="37"/>
                    </a:lnTo>
                    <a:lnTo>
                      <a:pt x="77" y="33"/>
                    </a:lnTo>
                    <a:lnTo>
                      <a:pt x="78" y="30"/>
                    </a:lnTo>
                    <a:lnTo>
                      <a:pt x="77" y="26"/>
                    </a:lnTo>
                    <a:lnTo>
                      <a:pt x="82" y="29"/>
                    </a:lnTo>
                    <a:lnTo>
                      <a:pt x="85" y="32"/>
                    </a:lnTo>
                    <a:lnTo>
                      <a:pt x="90" y="35"/>
                    </a:lnTo>
                    <a:lnTo>
                      <a:pt x="92" y="39"/>
                    </a:lnTo>
                    <a:lnTo>
                      <a:pt x="94" y="41"/>
                    </a:lnTo>
                    <a:lnTo>
                      <a:pt x="96" y="42"/>
                    </a:lnTo>
                    <a:lnTo>
                      <a:pt x="99" y="47"/>
                    </a:lnTo>
                    <a:lnTo>
                      <a:pt x="102" y="51"/>
                    </a:lnTo>
                    <a:lnTo>
                      <a:pt x="105" y="56"/>
                    </a:lnTo>
                    <a:lnTo>
                      <a:pt x="107" y="64"/>
                    </a:lnTo>
                    <a:lnTo>
                      <a:pt x="107" y="54"/>
                    </a:lnTo>
                    <a:lnTo>
                      <a:pt x="106" y="45"/>
                    </a:lnTo>
                    <a:lnTo>
                      <a:pt x="108" y="36"/>
                    </a:lnTo>
                    <a:lnTo>
                      <a:pt x="109" y="31"/>
                    </a:lnTo>
                    <a:lnTo>
                      <a:pt x="110" y="22"/>
                    </a:lnTo>
                    <a:lnTo>
                      <a:pt x="114" y="16"/>
                    </a:lnTo>
                    <a:lnTo>
                      <a:pt x="115" y="25"/>
                    </a:lnTo>
                    <a:lnTo>
                      <a:pt x="118" y="31"/>
                    </a:lnTo>
                    <a:lnTo>
                      <a:pt x="122" y="38"/>
                    </a:lnTo>
                    <a:lnTo>
                      <a:pt x="125" y="42"/>
                    </a:lnTo>
                    <a:lnTo>
                      <a:pt x="129" y="44"/>
                    </a:lnTo>
                    <a:lnTo>
                      <a:pt x="134" y="49"/>
                    </a:lnTo>
                    <a:lnTo>
                      <a:pt x="138" y="54"/>
                    </a:lnTo>
                    <a:lnTo>
                      <a:pt x="141" y="58"/>
                    </a:lnTo>
                    <a:lnTo>
                      <a:pt x="145" y="66"/>
                    </a:lnTo>
                    <a:lnTo>
                      <a:pt x="149" y="70"/>
                    </a:lnTo>
                    <a:lnTo>
                      <a:pt x="151" y="77"/>
                    </a:lnTo>
                    <a:lnTo>
                      <a:pt x="154" y="86"/>
                    </a:lnTo>
                    <a:lnTo>
                      <a:pt x="155" y="91"/>
                    </a:lnTo>
                    <a:lnTo>
                      <a:pt x="155" y="99"/>
                    </a:lnTo>
                    <a:lnTo>
                      <a:pt x="159" y="91"/>
                    </a:lnTo>
                    <a:lnTo>
                      <a:pt x="161" y="87"/>
                    </a:lnTo>
                    <a:lnTo>
                      <a:pt x="161" y="82"/>
                    </a:lnTo>
                    <a:lnTo>
                      <a:pt x="161" y="75"/>
                    </a:lnTo>
                    <a:lnTo>
                      <a:pt x="161" y="67"/>
                    </a:lnTo>
                    <a:lnTo>
                      <a:pt x="161" y="60"/>
                    </a:lnTo>
                    <a:lnTo>
                      <a:pt x="161" y="55"/>
                    </a:lnTo>
                    <a:lnTo>
                      <a:pt x="163" y="49"/>
                    </a:lnTo>
                    <a:lnTo>
                      <a:pt x="168" y="44"/>
                    </a:lnTo>
                    <a:lnTo>
                      <a:pt x="170" y="43"/>
                    </a:lnTo>
                    <a:lnTo>
                      <a:pt x="173" y="41"/>
                    </a:lnTo>
                    <a:lnTo>
                      <a:pt x="178" y="40"/>
                    </a:lnTo>
                    <a:lnTo>
                      <a:pt x="182" y="39"/>
                    </a:lnTo>
                    <a:lnTo>
                      <a:pt x="189" y="43"/>
                    </a:lnTo>
                    <a:lnTo>
                      <a:pt x="187" y="46"/>
                    </a:lnTo>
                    <a:lnTo>
                      <a:pt x="186" y="49"/>
                    </a:lnTo>
                    <a:lnTo>
                      <a:pt x="185" y="52"/>
                    </a:lnTo>
                    <a:lnTo>
                      <a:pt x="184" y="57"/>
                    </a:lnTo>
                    <a:lnTo>
                      <a:pt x="186" y="61"/>
                    </a:lnTo>
                    <a:lnTo>
                      <a:pt x="188" y="64"/>
                    </a:lnTo>
                    <a:lnTo>
                      <a:pt x="189" y="65"/>
                    </a:lnTo>
                    <a:lnTo>
                      <a:pt x="191" y="68"/>
                    </a:lnTo>
                    <a:lnTo>
                      <a:pt x="195" y="72"/>
                    </a:lnTo>
                    <a:lnTo>
                      <a:pt x="198" y="72"/>
                    </a:lnTo>
                    <a:lnTo>
                      <a:pt x="202" y="71"/>
                    </a:lnTo>
                    <a:lnTo>
                      <a:pt x="205" y="70"/>
                    </a:lnTo>
                    <a:lnTo>
                      <a:pt x="210" y="68"/>
                    </a:lnTo>
                    <a:lnTo>
                      <a:pt x="212" y="65"/>
                    </a:lnTo>
                    <a:lnTo>
                      <a:pt x="215" y="62"/>
                    </a:lnTo>
                    <a:lnTo>
                      <a:pt x="216" y="59"/>
                    </a:lnTo>
                    <a:lnTo>
                      <a:pt x="217" y="55"/>
                    </a:lnTo>
                    <a:lnTo>
                      <a:pt x="218" y="50"/>
                    </a:lnTo>
                    <a:lnTo>
                      <a:pt x="218" y="46"/>
                    </a:lnTo>
                    <a:lnTo>
                      <a:pt x="216" y="40"/>
                    </a:lnTo>
                    <a:lnTo>
                      <a:pt x="214" y="34"/>
                    </a:lnTo>
                    <a:lnTo>
                      <a:pt x="212" y="29"/>
                    </a:lnTo>
                    <a:lnTo>
                      <a:pt x="208" y="23"/>
                    </a:lnTo>
                    <a:lnTo>
                      <a:pt x="205" y="18"/>
                    </a:lnTo>
                    <a:lnTo>
                      <a:pt x="203" y="15"/>
                    </a:lnTo>
                    <a:lnTo>
                      <a:pt x="198" y="10"/>
                    </a:lnTo>
                    <a:lnTo>
                      <a:pt x="195" y="6"/>
                    </a:lnTo>
                    <a:lnTo>
                      <a:pt x="200" y="6"/>
                    </a:lnTo>
                    <a:lnTo>
                      <a:pt x="205" y="7"/>
                    </a:lnTo>
                    <a:lnTo>
                      <a:pt x="211" y="8"/>
                    </a:lnTo>
                    <a:lnTo>
                      <a:pt x="218" y="9"/>
                    </a:lnTo>
                    <a:lnTo>
                      <a:pt x="223" y="13"/>
                    </a:lnTo>
                    <a:lnTo>
                      <a:pt x="229" y="17"/>
                    </a:lnTo>
                    <a:lnTo>
                      <a:pt x="234" y="21"/>
                    </a:lnTo>
                    <a:lnTo>
                      <a:pt x="238" y="26"/>
                    </a:lnTo>
                    <a:lnTo>
                      <a:pt x="244" y="32"/>
                    </a:lnTo>
                    <a:lnTo>
                      <a:pt x="248" y="36"/>
                    </a:lnTo>
                    <a:lnTo>
                      <a:pt x="252" y="41"/>
                    </a:lnTo>
                    <a:lnTo>
                      <a:pt x="256" y="47"/>
                    </a:lnTo>
                    <a:lnTo>
                      <a:pt x="260" y="53"/>
                    </a:lnTo>
                    <a:lnTo>
                      <a:pt x="265" y="62"/>
                    </a:lnTo>
                    <a:lnTo>
                      <a:pt x="270" y="71"/>
                    </a:lnTo>
                    <a:lnTo>
                      <a:pt x="274" y="80"/>
                    </a:lnTo>
                    <a:lnTo>
                      <a:pt x="275" y="85"/>
                    </a:lnTo>
                    <a:lnTo>
                      <a:pt x="278" y="93"/>
                    </a:lnTo>
                    <a:lnTo>
                      <a:pt x="280" y="101"/>
                    </a:lnTo>
                    <a:lnTo>
                      <a:pt x="282" y="110"/>
                    </a:lnTo>
                    <a:lnTo>
                      <a:pt x="285" y="121"/>
                    </a:lnTo>
                    <a:lnTo>
                      <a:pt x="286" y="130"/>
                    </a:lnTo>
                    <a:lnTo>
                      <a:pt x="287" y="144"/>
                    </a:lnTo>
                    <a:lnTo>
                      <a:pt x="289" y="153"/>
                    </a:lnTo>
                    <a:lnTo>
                      <a:pt x="291" y="162"/>
                    </a:lnTo>
                    <a:lnTo>
                      <a:pt x="291" y="169"/>
                    </a:lnTo>
                    <a:lnTo>
                      <a:pt x="294" y="175"/>
                    </a:lnTo>
                    <a:lnTo>
                      <a:pt x="297" y="181"/>
                    </a:lnTo>
                    <a:lnTo>
                      <a:pt x="301" y="185"/>
                    </a:lnTo>
                    <a:lnTo>
                      <a:pt x="302" y="178"/>
                    </a:lnTo>
                    <a:lnTo>
                      <a:pt x="302" y="171"/>
                    </a:lnTo>
                    <a:lnTo>
                      <a:pt x="304" y="166"/>
                    </a:lnTo>
                    <a:lnTo>
                      <a:pt x="306" y="161"/>
                    </a:lnTo>
                    <a:lnTo>
                      <a:pt x="309" y="156"/>
                    </a:lnTo>
                    <a:lnTo>
                      <a:pt x="313" y="150"/>
                    </a:lnTo>
                    <a:lnTo>
                      <a:pt x="316" y="147"/>
                    </a:lnTo>
                    <a:lnTo>
                      <a:pt x="320" y="143"/>
                    </a:lnTo>
                    <a:lnTo>
                      <a:pt x="320" y="165"/>
                    </a:lnTo>
                    <a:lnTo>
                      <a:pt x="323" y="174"/>
                    </a:lnTo>
                    <a:lnTo>
                      <a:pt x="326" y="185"/>
                    </a:lnTo>
                    <a:lnTo>
                      <a:pt x="331" y="192"/>
                    </a:lnTo>
                    <a:lnTo>
                      <a:pt x="334" y="199"/>
                    </a:lnTo>
                    <a:lnTo>
                      <a:pt x="336" y="195"/>
                    </a:lnTo>
                    <a:lnTo>
                      <a:pt x="336" y="190"/>
                    </a:lnTo>
                    <a:lnTo>
                      <a:pt x="337" y="184"/>
                    </a:lnTo>
                    <a:lnTo>
                      <a:pt x="336" y="174"/>
                    </a:lnTo>
                    <a:lnTo>
                      <a:pt x="341" y="181"/>
                    </a:lnTo>
                    <a:lnTo>
                      <a:pt x="344" y="186"/>
                    </a:lnTo>
                    <a:lnTo>
                      <a:pt x="348" y="195"/>
                    </a:lnTo>
                    <a:lnTo>
                      <a:pt x="350" y="201"/>
                    </a:lnTo>
                    <a:lnTo>
                      <a:pt x="352" y="208"/>
                    </a:lnTo>
                    <a:lnTo>
                      <a:pt x="356" y="213"/>
                    </a:lnTo>
                    <a:lnTo>
                      <a:pt x="356" y="221"/>
                    </a:lnTo>
                    <a:lnTo>
                      <a:pt x="356" y="226"/>
                    </a:lnTo>
                    <a:lnTo>
                      <a:pt x="355" y="233"/>
                    </a:lnTo>
                    <a:lnTo>
                      <a:pt x="354" y="241"/>
                    </a:lnTo>
                    <a:lnTo>
                      <a:pt x="354" y="247"/>
                    </a:lnTo>
                    <a:lnTo>
                      <a:pt x="354" y="253"/>
                    </a:lnTo>
                    <a:lnTo>
                      <a:pt x="354" y="261"/>
                    </a:lnTo>
                    <a:lnTo>
                      <a:pt x="356" y="271"/>
                    </a:lnTo>
                    <a:lnTo>
                      <a:pt x="357" y="279"/>
                    </a:lnTo>
                    <a:lnTo>
                      <a:pt x="349" y="282"/>
                    </a:lnTo>
                    <a:lnTo>
                      <a:pt x="340" y="286"/>
                    </a:lnTo>
                    <a:lnTo>
                      <a:pt x="331" y="289"/>
                    </a:lnTo>
                    <a:lnTo>
                      <a:pt x="323" y="290"/>
                    </a:lnTo>
                    <a:lnTo>
                      <a:pt x="317" y="291"/>
                    </a:lnTo>
                    <a:lnTo>
                      <a:pt x="310" y="289"/>
                    </a:lnTo>
                    <a:lnTo>
                      <a:pt x="303" y="287"/>
                    </a:lnTo>
                    <a:lnTo>
                      <a:pt x="297" y="285"/>
                    </a:lnTo>
                    <a:lnTo>
                      <a:pt x="290" y="284"/>
                    </a:lnTo>
                    <a:lnTo>
                      <a:pt x="285" y="285"/>
                    </a:lnTo>
                    <a:lnTo>
                      <a:pt x="280" y="284"/>
                    </a:lnTo>
                    <a:lnTo>
                      <a:pt x="272" y="284"/>
                    </a:lnTo>
                    <a:lnTo>
                      <a:pt x="266" y="284"/>
                    </a:lnTo>
                    <a:lnTo>
                      <a:pt x="259" y="283"/>
                    </a:lnTo>
                    <a:lnTo>
                      <a:pt x="253" y="281"/>
                    </a:lnTo>
                    <a:lnTo>
                      <a:pt x="246" y="277"/>
                    </a:lnTo>
                    <a:lnTo>
                      <a:pt x="234" y="271"/>
                    </a:lnTo>
                    <a:lnTo>
                      <a:pt x="226" y="268"/>
                    </a:lnTo>
                    <a:lnTo>
                      <a:pt x="218" y="268"/>
                    </a:lnTo>
                    <a:lnTo>
                      <a:pt x="208" y="265"/>
                    </a:lnTo>
                    <a:lnTo>
                      <a:pt x="197" y="266"/>
                    </a:lnTo>
                    <a:lnTo>
                      <a:pt x="186" y="268"/>
                    </a:lnTo>
                    <a:lnTo>
                      <a:pt x="155" y="278"/>
                    </a:lnTo>
                    <a:lnTo>
                      <a:pt x="125" y="268"/>
                    </a:lnTo>
                    <a:lnTo>
                      <a:pt x="102" y="259"/>
                    </a:lnTo>
                    <a:lnTo>
                      <a:pt x="72" y="271"/>
                    </a:lnTo>
                    <a:lnTo>
                      <a:pt x="42" y="275"/>
                    </a:lnTo>
                    <a:lnTo>
                      <a:pt x="22" y="262"/>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8" name="Freeform 77"/>
              <p:cNvSpPr>
                <a:spLocks/>
              </p:cNvSpPr>
              <p:nvPr/>
            </p:nvSpPr>
            <p:spPr bwMode="auto">
              <a:xfrm>
                <a:off x="2184" y="2684"/>
                <a:ext cx="64" cy="95"/>
              </a:xfrm>
              <a:custGeom>
                <a:avLst/>
                <a:gdLst>
                  <a:gd name="T0" fmla="*/ 35 w 64"/>
                  <a:gd name="T1" fmla="*/ 92 h 95"/>
                  <a:gd name="T2" fmla="*/ 27 w 64"/>
                  <a:gd name="T3" fmla="*/ 83 h 95"/>
                  <a:gd name="T4" fmla="*/ 23 w 64"/>
                  <a:gd name="T5" fmla="*/ 73 h 95"/>
                  <a:gd name="T6" fmla="*/ 18 w 64"/>
                  <a:gd name="T7" fmla="*/ 62 h 95"/>
                  <a:gd name="T8" fmla="*/ 15 w 64"/>
                  <a:gd name="T9" fmla="*/ 52 h 95"/>
                  <a:gd name="T10" fmla="*/ 16 w 64"/>
                  <a:gd name="T11" fmla="*/ 42 h 95"/>
                  <a:gd name="T12" fmla="*/ 12 w 64"/>
                  <a:gd name="T13" fmla="*/ 32 h 95"/>
                  <a:gd name="T14" fmla="*/ 10 w 64"/>
                  <a:gd name="T15" fmla="*/ 28 h 95"/>
                  <a:gd name="T16" fmla="*/ 6 w 64"/>
                  <a:gd name="T17" fmla="*/ 22 h 95"/>
                  <a:gd name="T18" fmla="*/ 6 w 64"/>
                  <a:gd name="T19" fmla="*/ 20 h 95"/>
                  <a:gd name="T20" fmla="*/ 10 w 64"/>
                  <a:gd name="T21" fmla="*/ 23 h 95"/>
                  <a:gd name="T22" fmla="*/ 12 w 64"/>
                  <a:gd name="T23" fmla="*/ 23 h 95"/>
                  <a:gd name="T24" fmla="*/ 8 w 64"/>
                  <a:gd name="T25" fmla="*/ 13 h 95"/>
                  <a:gd name="T26" fmla="*/ 2 w 64"/>
                  <a:gd name="T27" fmla="*/ 4 h 95"/>
                  <a:gd name="T28" fmla="*/ 0 w 64"/>
                  <a:gd name="T29" fmla="*/ 0 h 95"/>
                  <a:gd name="T30" fmla="*/ 6 w 64"/>
                  <a:gd name="T31" fmla="*/ 0 h 95"/>
                  <a:gd name="T32" fmla="*/ 12 w 64"/>
                  <a:gd name="T33" fmla="*/ 3 h 95"/>
                  <a:gd name="T34" fmla="*/ 18 w 64"/>
                  <a:gd name="T35" fmla="*/ 10 h 95"/>
                  <a:gd name="T36" fmla="*/ 20 w 64"/>
                  <a:gd name="T37" fmla="*/ 13 h 95"/>
                  <a:gd name="T38" fmla="*/ 22 w 64"/>
                  <a:gd name="T39" fmla="*/ 6 h 95"/>
                  <a:gd name="T40" fmla="*/ 25 w 64"/>
                  <a:gd name="T41" fmla="*/ 0 h 95"/>
                  <a:gd name="T42" fmla="*/ 29 w 64"/>
                  <a:gd name="T43" fmla="*/ 0 h 95"/>
                  <a:gd name="T44" fmla="*/ 33 w 64"/>
                  <a:gd name="T45" fmla="*/ 4 h 95"/>
                  <a:gd name="T46" fmla="*/ 30 w 64"/>
                  <a:gd name="T47" fmla="*/ 6 h 95"/>
                  <a:gd name="T48" fmla="*/ 29 w 64"/>
                  <a:gd name="T49" fmla="*/ 9 h 95"/>
                  <a:gd name="T50" fmla="*/ 30 w 64"/>
                  <a:gd name="T51" fmla="*/ 14 h 95"/>
                  <a:gd name="T52" fmla="*/ 31 w 64"/>
                  <a:gd name="T53" fmla="*/ 19 h 95"/>
                  <a:gd name="T54" fmla="*/ 35 w 64"/>
                  <a:gd name="T55" fmla="*/ 20 h 95"/>
                  <a:gd name="T56" fmla="*/ 38 w 64"/>
                  <a:gd name="T57" fmla="*/ 18 h 95"/>
                  <a:gd name="T58" fmla="*/ 35 w 64"/>
                  <a:gd name="T59" fmla="*/ 11 h 95"/>
                  <a:gd name="T60" fmla="*/ 40 w 64"/>
                  <a:gd name="T61" fmla="*/ 15 h 95"/>
                  <a:gd name="T62" fmla="*/ 45 w 64"/>
                  <a:gd name="T63" fmla="*/ 23 h 95"/>
                  <a:gd name="T64" fmla="*/ 47 w 64"/>
                  <a:gd name="T65" fmla="*/ 30 h 95"/>
                  <a:gd name="T66" fmla="*/ 49 w 64"/>
                  <a:gd name="T67" fmla="*/ 36 h 95"/>
                  <a:gd name="T68" fmla="*/ 47 w 64"/>
                  <a:gd name="T69" fmla="*/ 43 h 95"/>
                  <a:gd name="T70" fmla="*/ 47 w 64"/>
                  <a:gd name="T71" fmla="*/ 48 h 95"/>
                  <a:gd name="T72" fmla="*/ 50 w 64"/>
                  <a:gd name="T73" fmla="*/ 54 h 95"/>
                  <a:gd name="T74" fmla="*/ 55 w 64"/>
                  <a:gd name="T75" fmla="*/ 57 h 95"/>
                  <a:gd name="T76" fmla="*/ 56 w 64"/>
                  <a:gd name="T77" fmla="*/ 54 h 95"/>
                  <a:gd name="T78" fmla="*/ 60 w 64"/>
                  <a:gd name="T79" fmla="*/ 60 h 95"/>
                  <a:gd name="T80" fmla="*/ 63 w 64"/>
                  <a:gd name="T81" fmla="*/ 69 h 95"/>
                  <a:gd name="T82" fmla="*/ 63 w 64"/>
                  <a:gd name="T83" fmla="*/ 79 h 95"/>
                  <a:gd name="T84" fmla="*/ 61 w 64"/>
                  <a:gd name="T85" fmla="*/ 85 h 95"/>
                  <a:gd name="T86" fmla="*/ 58 w 64"/>
                  <a:gd name="T87" fmla="*/ 90 h 95"/>
                  <a:gd name="T88" fmla="*/ 55 w 64"/>
                  <a:gd name="T89" fmla="*/ 93 h 95"/>
                  <a:gd name="T90" fmla="*/ 47 w 64"/>
                  <a:gd name="T91" fmla="*/ 92 h 95"/>
                  <a:gd name="T92" fmla="*/ 39 w 64"/>
                  <a:gd name="T93" fmla="*/ 93 h 9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64"/>
                  <a:gd name="T142" fmla="*/ 0 h 95"/>
                  <a:gd name="T143" fmla="*/ 64 w 64"/>
                  <a:gd name="T144" fmla="*/ 95 h 95"/>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64" h="95">
                    <a:moveTo>
                      <a:pt x="39" y="93"/>
                    </a:moveTo>
                    <a:lnTo>
                      <a:pt x="37" y="92"/>
                    </a:lnTo>
                    <a:lnTo>
                      <a:pt x="35" y="92"/>
                    </a:lnTo>
                    <a:lnTo>
                      <a:pt x="33" y="89"/>
                    </a:lnTo>
                    <a:lnTo>
                      <a:pt x="30" y="86"/>
                    </a:lnTo>
                    <a:lnTo>
                      <a:pt x="27" y="83"/>
                    </a:lnTo>
                    <a:lnTo>
                      <a:pt x="26" y="80"/>
                    </a:lnTo>
                    <a:lnTo>
                      <a:pt x="24" y="77"/>
                    </a:lnTo>
                    <a:lnTo>
                      <a:pt x="23" y="73"/>
                    </a:lnTo>
                    <a:lnTo>
                      <a:pt x="20" y="68"/>
                    </a:lnTo>
                    <a:lnTo>
                      <a:pt x="19" y="65"/>
                    </a:lnTo>
                    <a:lnTo>
                      <a:pt x="18" y="62"/>
                    </a:lnTo>
                    <a:lnTo>
                      <a:pt x="18" y="60"/>
                    </a:lnTo>
                    <a:lnTo>
                      <a:pt x="18" y="56"/>
                    </a:lnTo>
                    <a:lnTo>
                      <a:pt x="15" y="52"/>
                    </a:lnTo>
                    <a:lnTo>
                      <a:pt x="15" y="49"/>
                    </a:lnTo>
                    <a:lnTo>
                      <a:pt x="16" y="45"/>
                    </a:lnTo>
                    <a:lnTo>
                      <a:pt x="16" y="42"/>
                    </a:lnTo>
                    <a:lnTo>
                      <a:pt x="15" y="39"/>
                    </a:lnTo>
                    <a:lnTo>
                      <a:pt x="14" y="36"/>
                    </a:lnTo>
                    <a:lnTo>
                      <a:pt x="12" y="32"/>
                    </a:lnTo>
                    <a:lnTo>
                      <a:pt x="11" y="31"/>
                    </a:lnTo>
                    <a:lnTo>
                      <a:pt x="11" y="30"/>
                    </a:lnTo>
                    <a:lnTo>
                      <a:pt x="10" y="28"/>
                    </a:lnTo>
                    <a:lnTo>
                      <a:pt x="8" y="26"/>
                    </a:lnTo>
                    <a:lnTo>
                      <a:pt x="6" y="24"/>
                    </a:lnTo>
                    <a:lnTo>
                      <a:pt x="6" y="22"/>
                    </a:lnTo>
                    <a:lnTo>
                      <a:pt x="5" y="20"/>
                    </a:lnTo>
                    <a:lnTo>
                      <a:pt x="4" y="19"/>
                    </a:lnTo>
                    <a:lnTo>
                      <a:pt x="6" y="20"/>
                    </a:lnTo>
                    <a:lnTo>
                      <a:pt x="7" y="20"/>
                    </a:lnTo>
                    <a:lnTo>
                      <a:pt x="9" y="22"/>
                    </a:lnTo>
                    <a:lnTo>
                      <a:pt x="10" y="23"/>
                    </a:lnTo>
                    <a:lnTo>
                      <a:pt x="12" y="25"/>
                    </a:lnTo>
                    <a:lnTo>
                      <a:pt x="12" y="28"/>
                    </a:lnTo>
                    <a:lnTo>
                      <a:pt x="12" y="23"/>
                    </a:lnTo>
                    <a:lnTo>
                      <a:pt x="11" y="21"/>
                    </a:lnTo>
                    <a:lnTo>
                      <a:pt x="10" y="17"/>
                    </a:lnTo>
                    <a:lnTo>
                      <a:pt x="8" y="13"/>
                    </a:lnTo>
                    <a:lnTo>
                      <a:pt x="6" y="10"/>
                    </a:lnTo>
                    <a:lnTo>
                      <a:pt x="4" y="6"/>
                    </a:lnTo>
                    <a:lnTo>
                      <a:pt x="2" y="4"/>
                    </a:lnTo>
                    <a:lnTo>
                      <a:pt x="1" y="1"/>
                    </a:lnTo>
                    <a:lnTo>
                      <a:pt x="0" y="1"/>
                    </a:lnTo>
                    <a:lnTo>
                      <a:pt x="0" y="0"/>
                    </a:lnTo>
                    <a:lnTo>
                      <a:pt x="3" y="0"/>
                    </a:lnTo>
                    <a:lnTo>
                      <a:pt x="5" y="0"/>
                    </a:lnTo>
                    <a:lnTo>
                      <a:pt x="6" y="0"/>
                    </a:lnTo>
                    <a:lnTo>
                      <a:pt x="7" y="0"/>
                    </a:lnTo>
                    <a:lnTo>
                      <a:pt x="10" y="1"/>
                    </a:lnTo>
                    <a:lnTo>
                      <a:pt x="12" y="3"/>
                    </a:lnTo>
                    <a:lnTo>
                      <a:pt x="13" y="6"/>
                    </a:lnTo>
                    <a:lnTo>
                      <a:pt x="16" y="9"/>
                    </a:lnTo>
                    <a:lnTo>
                      <a:pt x="18" y="10"/>
                    </a:lnTo>
                    <a:lnTo>
                      <a:pt x="19" y="14"/>
                    </a:lnTo>
                    <a:lnTo>
                      <a:pt x="22" y="19"/>
                    </a:lnTo>
                    <a:lnTo>
                      <a:pt x="20" y="13"/>
                    </a:lnTo>
                    <a:lnTo>
                      <a:pt x="20" y="11"/>
                    </a:lnTo>
                    <a:lnTo>
                      <a:pt x="21" y="9"/>
                    </a:lnTo>
                    <a:lnTo>
                      <a:pt x="22" y="6"/>
                    </a:lnTo>
                    <a:lnTo>
                      <a:pt x="23" y="3"/>
                    </a:lnTo>
                    <a:lnTo>
                      <a:pt x="24" y="1"/>
                    </a:lnTo>
                    <a:lnTo>
                      <a:pt x="25" y="0"/>
                    </a:lnTo>
                    <a:lnTo>
                      <a:pt x="26" y="0"/>
                    </a:lnTo>
                    <a:lnTo>
                      <a:pt x="28" y="0"/>
                    </a:lnTo>
                    <a:lnTo>
                      <a:pt x="29" y="0"/>
                    </a:lnTo>
                    <a:lnTo>
                      <a:pt x="31" y="1"/>
                    </a:lnTo>
                    <a:lnTo>
                      <a:pt x="31" y="3"/>
                    </a:lnTo>
                    <a:lnTo>
                      <a:pt x="33" y="4"/>
                    </a:lnTo>
                    <a:lnTo>
                      <a:pt x="31" y="5"/>
                    </a:lnTo>
                    <a:lnTo>
                      <a:pt x="30" y="6"/>
                    </a:lnTo>
                    <a:lnTo>
                      <a:pt x="29" y="7"/>
                    </a:lnTo>
                    <a:lnTo>
                      <a:pt x="29" y="8"/>
                    </a:lnTo>
                    <a:lnTo>
                      <a:pt x="29" y="9"/>
                    </a:lnTo>
                    <a:lnTo>
                      <a:pt x="29" y="10"/>
                    </a:lnTo>
                    <a:lnTo>
                      <a:pt x="29" y="12"/>
                    </a:lnTo>
                    <a:lnTo>
                      <a:pt x="30" y="14"/>
                    </a:lnTo>
                    <a:lnTo>
                      <a:pt x="31" y="16"/>
                    </a:lnTo>
                    <a:lnTo>
                      <a:pt x="31" y="18"/>
                    </a:lnTo>
                    <a:lnTo>
                      <a:pt x="31" y="19"/>
                    </a:lnTo>
                    <a:lnTo>
                      <a:pt x="33" y="19"/>
                    </a:lnTo>
                    <a:lnTo>
                      <a:pt x="34" y="19"/>
                    </a:lnTo>
                    <a:lnTo>
                      <a:pt x="35" y="20"/>
                    </a:lnTo>
                    <a:lnTo>
                      <a:pt x="37" y="20"/>
                    </a:lnTo>
                    <a:lnTo>
                      <a:pt x="38" y="21"/>
                    </a:lnTo>
                    <a:lnTo>
                      <a:pt x="38" y="18"/>
                    </a:lnTo>
                    <a:lnTo>
                      <a:pt x="37" y="16"/>
                    </a:lnTo>
                    <a:lnTo>
                      <a:pt x="37" y="15"/>
                    </a:lnTo>
                    <a:lnTo>
                      <a:pt x="35" y="11"/>
                    </a:lnTo>
                    <a:lnTo>
                      <a:pt x="37" y="12"/>
                    </a:lnTo>
                    <a:lnTo>
                      <a:pt x="39" y="14"/>
                    </a:lnTo>
                    <a:lnTo>
                      <a:pt x="40" y="15"/>
                    </a:lnTo>
                    <a:lnTo>
                      <a:pt x="42" y="18"/>
                    </a:lnTo>
                    <a:lnTo>
                      <a:pt x="44" y="20"/>
                    </a:lnTo>
                    <a:lnTo>
                      <a:pt x="45" y="23"/>
                    </a:lnTo>
                    <a:lnTo>
                      <a:pt x="46" y="25"/>
                    </a:lnTo>
                    <a:lnTo>
                      <a:pt x="47" y="28"/>
                    </a:lnTo>
                    <a:lnTo>
                      <a:pt x="47" y="30"/>
                    </a:lnTo>
                    <a:lnTo>
                      <a:pt x="47" y="31"/>
                    </a:lnTo>
                    <a:lnTo>
                      <a:pt x="49" y="34"/>
                    </a:lnTo>
                    <a:lnTo>
                      <a:pt x="49" y="36"/>
                    </a:lnTo>
                    <a:lnTo>
                      <a:pt x="47" y="38"/>
                    </a:lnTo>
                    <a:lnTo>
                      <a:pt x="47" y="41"/>
                    </a:lnTo>
                    <a:lnTo>
                      <a:pt x="47" y="43"/>
                    </a:lnTo>
                    <a:lnTo>
                      <a:pt x="46" y="44"/>
                    </a:lnTo>
                    <a:lnTo>
                      <a:pt x="46" y="46"/>
                    </a:lnTo>
                    <a:lnTo>
                      <a:pt x="47" y="48"/>
                    </a:lnTo>
                    <a:lnTo>
                      <a:pt x="48" y="51"/>
                    </a:lnTo>
                    <a:lnTo>
                      <a:pt x="50" y="53"/>
                    </a:lnTo>
                    <a:lnTo>
                      <a:pt x="50" y="54"/>
                    </a:lnTo>
                    <a:lnTo>
                      <a:pt x="52" y="55"/>
                    </a:lnTo>
                    <a:lnTo>
                      <a:pt x="54" y="56"/>
                    </a:lnTo>
                    <a:lnTo>
                      <a:pt x="55" y="57"/>
                    </a:lnTo>
                    <a:lnTo>
                      <a:pt x="56" y="55"/>
                    </a:lnTo>
                    <a:lnTo>
                      <a:pt x="56" y="52"/>
                    </a:lnTo>
                    <a:lnTo>
                      <a:pt x="56" y="54"/>
                    </a:lnTo>
                    <a:lnTo>
                      <a:pt x="57" y="56"/>
                    </a:lnTo>
                    <a:lnTo>
                      <a:pt x="59" y="58"/>
                    </a:lnTo>
                    <a:lnTo>
                      <a:pt x="60" y="60"/>
                    </a:lnTo>
                    <a:lnTo>
                      <a:pt x="61" y="63"/>
                    </a:lnTo>
                    <a:lnTo>
                      <a:pt x="61" y="66"/>
                    </a:lnTo>
                    <a:lnTo>
                      <a:pt x="63" y="69"/>
                    </a:lnTo>
                    <a:lnTo>
                      <a:pt x="63" y="71"/>
                    </a:lnTo>
                    <a:lnTo>
                      <a:pt x="63" y="74"/>
                    </a:lnTo>
                    <a:lnTo>
                      <a:pt x="63" y="79"/>
                    </a:lnTo>
                    <a:lnTo>
                      <a:pt x="62" y="81"/>
                    </a:lnTo>
                    <a:lnTo>
                      <a:pt x="62" y="83"/>
                    </a:lnTo>
                    <a:lnTo>
                      <a:pt x="61" y="85"/>
                    </a:lnTo>
                    <a:lnTo>
                      <a:pt x="61" y="87"/>
                    </a:lnTo>
                    <a:lnTo>
                      <a:pt x="60" y="88"/>
                    </a:lnTo>
                    <a:lnTo>
                      <a:pt x="58" y="90"/>
                    </a:lnTo>
                    <a:lnTo>
                      <a:pt x="57" y="92"/>
                    </a:lnTo>
                    <a:lnTo>
                      <a:pt x="56" y="92"/>
                    </a:lnTo>
                    <a:lnTo>
                      <a:pt x="55" y="93"/>
                    </a:lnTo>
                    <a:lnTo>
                      <a:pt x="51" y="92"/>
                    </a:lnTo>
                    <a:lnTo>
                      <a:pt x="50" y="92"/>
                    </a:lnTo>
                    <a:lnTo>
                      <a:pt x="47" y="92"/>
                    </a:lnTo>
                    <a:lnTo>
                      <a:pt x="44" y="93"/>
                    </a:lnTo>
                    <a:lnTo>
                      <a:pt x="41" y="94"/>
                    </a:lnTo>
                    <a:lnTo>
                      <a:pt x="39" y="93"/>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9" name="Freeform 78"/>
              <p:cNvSpPr>
                <a:spLocks/>
              </p:cNvSpPr>
              <p:nvPr/>
            </p:nvSpPr>
            <p:spPr bwMode="auto">
              <a:xfrm>
                <a:off x="2220" y="2537"/>
                <a:ext cx="212" cy="256"/>
              </a:xfrm>
              <a:custGeom>
                <a:avLst/>
                <a:gdLst>
                  <a:gd name="T0" fmla="*/ 24 w 212"/>
                  <a:gd name="T1" fmla="*/ 216 h 256"/>
                  <a:gd name="T2" fmla="*/ 16 w 212"/>
                  <a:gd name="T3" fmla="*/ 177 h 256"/>
                  <a:gd name="T4" fmla="*/ 16 w 212"/>
                  <a:gd name="T5" fmla="*/ 145 h 256"/>
                  <a:gd name="T6" fmla="*/ 5 w 212"/>
                  <a:gd name="T7" fmla="*/ 117 h 256"/>
                  <a:gd name="T8" fmla="*/ 28 w 212"/>
                  <a:gd name="T9" fmla="*/ 130 h 256"/>
                  <a:gd name="T10" fmla="*/ 13 w 212"/>
                  <a:gd name="T11" fmla="*/ 66 h 256"/>
                  <a:gd name="T12" fmla="*/ 13 w 212"/>
                  <a:gd name="T13" fmla="*/ 46 h 256"/>
                  <a:gd name="T14" fmla="*/ 26 w 212"/>
                  <a:gd name="T15" fmla="*/ 51 h 256"/>
                  <a:gd name="T16" fmla="*/ 26 w 212"/>
                  <a:gd name="T17" fmla="*/ 27 h 256"/>
                  <a:gd name="T18" fmla="*/ 44 w 212"/>
                  <a:gd name="T19" fmla="*/ 30 h 256"/>
                  <a:gd name="T20" fmla="*/ 59 w 212"/>
                  <a:gd name="T21" fmla="*/ 51 h 256"/>
                  <a:gd name="T22" fmla="*/ 78 w 212"/>
                  <a:gd name="T23" fmla="*/ 53 h 256"/>
                  <a:gd name="T24" fmla="*/ 90 w 212"/>
                  <a:gd name="T25" fmla="*/ 37 h 256"/>
                  <a:gd name="T26" fmla="*/ 95 w 212"/>
                  <a:gd name="T27" fmla="*/ 15 h 256"/>
                  <a:gd name="T28" fmla="*/ 102 w 212"/>
                  <a:gd name="T29" fmla="*/ 13 h 256"/>
                  <a:gd name="T30" fmla="*/ 109 w 212"/>
                  <a:gd name="T31" fmla="*/ 50 h 256"/>
                  <a:gd name="T32" fmla="*/ 95 w 212"/>
                  <a:gd name="T33" fmla="*/ 84 h 256"/>
                  <a:gd name="T34" fmla="*/ 99 w 212"/>
                  <a:gd name="T35" fmla="*/ 95 h 256"/>
                  <a:gd name="T36" fmla="*/ 123 w 212"/>
                  <a:gd name="T37" fmla="*/ 75 h 256"/>
                  <a:gd name="T38" fmla="*/ 143 w 212"/>
                  <a:gd name="T39" fmla="*/ 67 h 256"/>
                  <a:gd name="T40" fmla="*/ 144 w 212"/>
                  <a:gd name="T41" fmla="*/ 88 h 256"/>
                  <a:gd name="T42" fmla="*/ 139 w 212"/>
                  <a:gd name="T43" fmla="*/ 105 h 256"/>
                  <a:gd name="T44" fmla="*/ 142 w 212"/>
                  <a:gd name="T45" fmla="*/ 124 h 256"/>
                  <a:gd name="T46" fmla="*/ 148 w 212"/>
                  <a:gd name="T47" fmla="*/ 132 h 256"/>
                  <a:gd name="T48" fmla="*/ 159 w 212"/>
                  <a:gd name="T49" fmla="*/ 131 h 256"/>
                  <a:gd name="T50" fmla="*/ 159 w 212"/>
                  <a:gd name="T51" fmla="*/ 112 h 256"/>
                  <a:gd name="T52" fmla="*/ 159 w 212"/>
                  <a:gd name="T53" fmla="*/ 96 h 256"/>
                  <a:gd name="T54" fmla="*/ 166 w 212"/>
                  <a:gd name="T55" fmla="*/ 102 h 256"/>
                  <a:gd name="T56" fmla="*/ 174 w 212"/>
                  <a:gd name="T57" fmla="*/ 119 h 256"/>
                  <a:gd name="T58" fmla="*/ 175 w 212"/>
                  <a:gd name="T59" fmla="*/ 129 h 256"/>
                  <a:gd name="T60" fmla="*/ 175 w 212"/>
                  <a:gd name="T61" fmla="*/ 147 h 256"/>
                  <a:gd name="T62" fmla="*/ 180 w 212"/>
                  <a:gd name="T63" fmla="*/ 166 h 256"/>
                  <a:gd name="T64" fmla="*/ 187 w 212"/>
                  <a:gd name="T65" fmla="*/ 172 h 256"/>
                  <a:gd name="T66" fmla="*/ 195 w 212"/>
                  <a:gd name="T67" fmla="*/ 167 h 256"/>
                  <a:gd name="T68" fmla="*/ 201 w 212"/>
                  <a:gd name="T69" fmla="*/ 157 h 256"/>
                  <a:gd name="T70" fmla="*/ 203 w 212"/>
                  <a:gd name="T71" fmla="*/ 143 h 256"/>
                  <a:gd name="T72" fmla="*/ 207 w 212"/>
                  <a:gd name="T73" fmla="*/ 148 h 256"/>
                  <a:gd name="T74" fmla="*/ 211 w 212"/>
                  <a:gd name="T75" fmla="*/ 166 h 256"/>
                  <a:gd name="T76" fmla="*/ 206 w 212"/>
                  <a:gd name="T77" fmla="*/ 192 h 256"/>
                  <a:gd name="T78" fmla="*/ 195 w 212"/>
                  <a:gd name="T79" fmla="*/ 226 h 256"/>
                  <a:gd name="T80" fmla="*/ 186 w 212"/>
                  <a:gd name="T81" fmla="*/ 253 h 256"/>
                  <a:gd name="T82" fmla="*/ 159 w 212"/>
                  <a:gd name="T83" fmla="*/ 252 h 256"/>
                  <a:gd name="T84" fmla="*/ 138 w 212"/>
                  <a:gd name="T85" fmla="*/ 234 h 256"/>
                  <a:gd name="T86" fmla="*/ 109 w 212"/>
                  <a:gd name="T87" fmla="*/ 242 h 256"/>
                  <a:gd name="T88" fmla="*/ 87 w 212"/>
                  <a:gd name="T89" fmla="*/ 241 h 256"/>
                  <a:gd name="T90" fmla="*/ 48 w 212"/>
                  <a:gd name="T91" fmla="*/ 245 h 25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2"/>
                  <a:gd name="T139" fmla="*/ 0 h 256"/>
                  <a:gd name="T140" fmla="*/ 212 w 212"/>
                  <a:gd name="T141" fmla="*/ 256 h 25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2" h="256">
                    <a:moveTo>
                      <a:pt x="38" y="241"/>
                    </a:moveTo>
                    <a:lnTo>
                      <a:pt x="30" y="233"/>
                    </a:lnTo>
                    <a:lnTo>
                      <a:pt x="24" y="216"/>
                    </a:lnTo>
                    <a:lnTo>
                      <a:pt x="18" y="200"/>
                    </a:lnTo>
                    <a:lnTo>
                      <a:pt x="15" y="187"/>
                    </a:lnTo>
                    <a:lnTo>
                      <a:pt x="16" y="177"/>
                    </a:lnTo>
                    <a:lnTo>
                      <a:pt x="27" y="167"/>
                    </a:lnTo>
                    <a:lnTo>
                      <a:pt x="22" y="158"/>
                    </a:lnTo>
                    <a:lnTo>
                      <a:pt x="16" y="145"/>
                    </a:lnTo>
                    <a:lnTo>
                      <a:pt x="11" y="139"/>
                    </a:lnTo>
                    <a:lnTo>
                      <a:pt x="7" y="128"/>
                    </a:lnTo>
                    <a:lnTo>
                      <a:pt x="5" y="117"/>
                    </a:lnTo>
                    <a:lnTo>
                      <a:pt x="4" y="102"/>
                    </a:lnTo>
                    <a:lnTo>
                      <a:pt x="15" y="114"/>
                    </a:lnTo>
                    <a:lnTo>
                      <a:pt x="28" y="130"/>
                    </a:lnTo>
                    <a:lnTo>
                      <a:pt x="34" y="131"/>
                    </a:lnTo>
                    <a:lnTo>
                      <a:pt x="25" y="98"/>
                    </a:lnTo>
                    <a:lnTo>
                      <a:pt x="13" y="66"/>
                    </a:lnTo>
                    <a:lnTo>
                      <a:pt x="0" y="44"/>
                    </a:lnTo>
                    <a:lnTo>
                      <a:pt x="5" y="44"/>
                    </a:lnTo>
                    <a:lnTo>
                      <a:pt x="13" y="46"/>
                    </a:lnTo>
                    <a:lnTo>
                      <a:pt x="21" y="53"/>
                    </a:lnTo>
                    <a:lnTo>
                      <a:pt x="29" y="63"/>
                    </a:lnTo>
                    <a:lnTo>
                      <a:pt x="26" y="51"/>
                    </a:lnTo>
                    <a:lnTo>
                      <a:pt x="24" y="42"/>
                    </a:lnTo>
                    <a:lnTo>
                      <a:pt x="25" y="34"/>
                    </a:lnTo>
                    <a:lnTo>
                      <a:pt x="26" y="27"/>
                    </a:lnTo>
                    <a:lnTo>
                      <a:pt x="33" y="9"/>
                    </a:lnTo>
                    <a:lnTo>
                      <a:pt x="40" y="23"/>
                    </a:lnTo>
                    <a:lnTo>
                      <a:pt x="44" y="30"/>
                    </a:lnTo>
                    <a:lnTo>
                      <a:pt x="47" y="34"/>
                    </a:lnTo>
                    <a:lnTo>
                      <a:pt x="51" y="40"/>
                    </a:lnTo>
                    <a:lnTo>
                      <a:pt x="59" y="51"/>
                    </a:lnTo>
                    <a:lnTo>
                      <a:pt x="65" y="55"/>
                    </a:lnTo>
                    <a:lnTo>
                      <a:pt x="69" y="56"/>
                    </a:lnTo>
                    <a:lnTo>
                      <a:pt x="78" y="53"/>
                    </a:lnTo>
                    <a:lnTo>
                      <a:pt x="82" y="49"/>
                    </a:lnTo>
                    <a:lnTo>
                      <a:pt x="87" y="44"/>
                    </a:lnTo>
                    <a:lnTo>
                      <a:pt x="90" y="37"/>
                    </a:lnTo>
                    <a:lnTo>
                      <a:pt x="93" y="30"/>
                    </a:lnTo>
                    <a:lnTo>
                      <a:pt x="94" y="22"/>
                    </a:lnTo>
                    <a:lnTo>
                      <a:pt x="95" y="15"/>
                    </a:lnTo>
                    <a:lnTo>
                      <a:pt x="96" y="8"/>
                    </a:lnTo>
                    <a:lnTo>
                      <a:pt x="97" y="0"/>
                    </a:lnTo>
                    <a:lnTo>
                      <a:pt x="102" y="13"/>
                    </a:lnTo>
                    <a:lnTo>
                      <a:pt x="105" y="24"/>
                    </a:lnTo>
                    <a:lnTo>
                      <a:pt x="108" y="36"/>
                    </a:lnTo>
                    <a:lnTo>
                      <a:pt x="109" y="50"/>
                    </a:lnTo>
                    <a:lnTo>
                      <a:pt x="107" y="65"/>
                    </a:lnTo>
                    <a:lnTo>
                      <a:pt x="103" y="76"/>
                    </a:lnTo>
                    <a:lnTo>
                      <a:pt x="95" y="84"/>
                    </a:lnTo>
                    <a:lnTo>
                      <a:pt x="93" y="92"/>
                    </a:lnTo>
                    <a:lnTo>
                      <a:pt x="90" y="104"/>
                    </a:lnTo>
                    <a:lnTo>
                      <a:pt x="99" y="95"/>
                    </a:lnTo>
                    <a:lnTo>
                      <a:pt x="109" y="86"/>
                    </a:lnTo>
                    <a:lnTo>
                      <a:pt x="115" y="80"/>
                    </a:lnTo>
                    <a:lnTo>
                      <a:pt x="123" y="75"/>
                    </a:lnTo>
                    <a:lnTo>
                      <a:pt x="130" y="73"/>
                    </a:lnTo>
                    <a:lnTo>
                      <a:pt x="137" y="68"/>
                    </a:lnTo>
                    <a:lnTo>
                      <a:pt x="143" y="67"/>
                    </a:lnTo>
                    <a:lnTo>
                      <a:pt x="143" y="75"/>
                    </a:lnTo>
                    <a:lnTo>
                      <a:pt x="145" y="83"/>
                    </a:lnTo>
                    <a:lnTo>
                      <a:pt x="144" y="88"/>
                    </a:lnTo>
                    <a:lnTo>
                      <a:pt x="143" y="93"/>
                    </a:lnTo>
                    <a:lnTo>
                      <a:pt x="141" y="97"/>
                    </a:lnTo>
                    <a:lnTo>
                      <a:pt x="139" y="105"/>
                    </a:lnTo>
                    <a:lnTo>
                      <a:pt x="139" y="112"/>
                    </a:lnTo>
                    <a:lnTo>
                      <a:pt x="140" y="118"/>
                    </a:lnTo>
                    <a:lnTo>
                      <a:pt x="142" y="124"/>
                    </a:lnTo>
                    <a:lnTo>
                      <a:pt x="144" y="127"/>
                    </a:lnTo>
                    <a:lnTo>
                      <a:pt x="145" y="130"/>
                    </a:lnTo>
                    <a:lnTo>
                      <a:pt x="148" y="132"/>
                    </a:lnTo>
                    <a:lnTo>
                      <a:pt x="150" y="135"/>
                    </a:lnTo>
                    <a:lnTo>
                      <a:pt x="156" y="134"/>
                    </a:lnTo>
                    <a:lnTo>
                      <a:pt x="159" y="131"/>
                    </a:lnTo>
                    <a:lnTo>
                      <a:pt x="161" y="125"/>
                    </a:lnTo>
                    <a:lnTo>
                      <a:pt x="159" y="115"/>
                    </a:lnTo>
                    <a:lnTo>
                      <a:pt x="159" y="112"/>
                    </a:lnTo>
                    <a:lnTo>
                      <a:pt x="158" y="107"/>
                    </a:lnTo>
                    <a:lnTo>
                      <a:pt x="159" y="102"/>
                    </a:lnTo>
                    <a:lnTo>
                      <a:pt x="159" y="96"/>
                    </a:lnTo>
                    <a:lnTo>
                      <a:pt x="160" y="93"/>
                    </a:lnTo>
                    <a:lnTo>
                      <a:pt x="163" y="96"/>
                    </a:lnTo>
                    <a:lnTo>
                      <a:pt x="166" y="102"/>
                    </a:lnTo>
                    <a:lnTo>
                      <a:pt x="170" y="106"/>
                    </a:lnTo>
                    <a:lnTo>
                      <a:pt x="173" y="112"/>
                    </a:lnTo>
                    <a:lnTo>
                      <a:pt x="174" y="119"/>
                    </a:lnTo>
                    <a:lnTo>
                      <a:pt x="175" y="125"/>
                    </a:lnTo>
                    <a:lnTo>
                      <a:pt x="176" y="133"/>
                    </a:lnTo>
                    <a:lnTo>
                      <a:pt x="175" y="129"/>
                    </a:lnTo>
                    <a:lnTo>
                      <a:pt x="175" y="138"/>
                    </a:lnTo>
                    <a:lnTo>
                      <a:pt x="175" y="141"/>
                    </a:lnTo>
                    <a:lnTo>
                      <a:pt x="175" y="147"/>
                    </a:lnTo>
                    <a:lnTo>
                      <a:pt x="178" y="156"/>
                    </a:lnTo>
                    <a:lnTo>
                      <a:pt x="179" y="160"/>
                    </a:lnTo>
                    <a:lnTo>
                      <a:pt x="180" y="166"/>
                    </a:lnTo>
                    <a:lnTo>
                      <a:pt x="181" y="170"/>
                    </a:lnTo>
                    <a:lnTo>
                      <a:pt x="185" y="173"/>
                    </a:lnTo>
                    <a:lnTo>
                      <a:pt x="187" y="172"/>
                    </a:lnTo>
                    <a:lnTo>
                      <a:pt x="190" y="171"/>
                    </a:lnTo>
                    <a:lnTo>
                      <a:pt x="193" y="169"/>
                    </a:lnTo>
                    <a:lnTo>
                      <a:pt x="195" y="167"/>
                    </a:lnTo>
                    <a:lnTo>
                      <a:pt x="196" y="164"/>
                    </a:lnTo>
                    <a:lnTo>
                      <a:pt x="199" y="161"/>
                    </a:lnTo>
                    <a:lnTo>
                      <a:pt x="201" y="157"/>
                    </a:lnTo>
                    <a:lnTo>
                      <a:pt x="201" y="152"/>
                    </a:lnTo>
                    <a:lnTo>
                      <a:pt x="202" y="148"/>
                    </a:lnTo>
                    <a:lnTo>
                      <a:pt x="203" y="143"/>
                    </a:lnTo>
                    <a:lnTo>
                      <a:pt x="202" y="138"/>
                    </a:lnTo>
                    <a:lnTo>
                      <a:pt x="205" y="143"/>
                    </a:lnTo>
                    <a:lnTo>
                      <a:pt x="207" y="148"/>
                    </a:lnTo>
                    <a:lnTo>
                      <a:pt x="208" y="153"/>
                    </a:lnTo>
                    <a:lnTo>
                      <a:pt x="211" y="159"/>
                    </a:lnTo>
                    <a:lnTo>
                      <a:pt x="211" y="166"/>
                    </a:lnTo>
                    <a:lnTo>
                      <a:pt x="210" y="173"/>
                    </a:lnTo>
                    <a:lnTo>
                      <a:pt x="208" y="181"/>
                    </a:lnTo>
                    <a:lnTo>
                      <a:pt x="206" y="192"/>
                    </a:lnTo>
                    <a:lnTo>
                      <a:pt x="200" y="208"/>
                    </a:lnTo>
                    <a:lnTo>
                      <a:pt x="195" y="216"/>
                    </a:lnTo>
                    <a:lnTo>
                      <a:pt x="195" y="226"/>
                    </a:lnTo>
                    <a:lnTo>
                      <a:pt x="200" y="244"/>
                    </a:lnTo>
                    <a:lnTo>
                      <a:pt x="194" y="249"/>
                    </a:lnTo>
                    <a:lnTo>
                      <a:pt x="186" y="253"/>
                    </a:lnTo>
                    <a:lnTo>
                      <a:pt x="178" y="254"/>
                    </a:lnTo>
                    <a:lnTo>
                      <a:pt x="168" y="255"/>
                    </a:lnTo>
                    <a:lnTo>
                      <a:pt x="159" y="252"/>
                    </a:lnTo>
                    <a:lnTo>
                      <a:pt x="151" y="249"/>
                    </a:lnTo>
                    <a:lnTo>
                      <a:pt x="143" y="240"/>
                    </a:lnTo>
                    <a:lnTo>
                      <a:pt x="138" y="234"/>
                    </a:lnTo>
                    <a:lnTo>
                      <a:pt x="130" y="241"/>
                    </a:lnTo>
                    <a:lnTo>
                      <a:pt x="119" y="243"/>
                    </a:lnTo>
                    <a:lnTo>
                      <a:pt x="109" y="242"/>
                    </a:lnTo>
                    <a:lnTo>
                      <a:pt x="103" y="239"/>
                    </a:lnTo>
                    <a:lnTo>
                      <a:pt x="97" y="233"/>
                    </a:lnTo>
                    <a:lnTo>
                      <a:pt x="87" y="241"/>
                    </a:lnTo>
                    <a:lnTo>
                      <a:pt x="75" y="245"/>
                    </a:lnTo>
                    <a:lnTo>
                      <a:pt x="60" y="247"/>
                    </a:lnTo>
                    <a:lnTo>
                      <a:pt x="48" y="245"/>
                    </a:lnTo>
                    <a:lnTo>
                      <a:pt x="38" y="241"/>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0" name="Freeform 79"/>
              <p:cNvSpPr>
                <a:spLocks/>
              </p:cNvSpPr>
              <p:nvPr/>
            </p:nvSpPr>
            <p:spPr bwMode="auto">
              <a:xfrm>
                <a:off x="2231" y="2603"/>
                <a:ext cx="158" cy="190"/>
              </a:xfrm>
              <a:custGeom>
                <a:avLst/>
                <a:gdLst>
                  <a:gd name="T0" fmla="*/ 24 w 158"/>
                  <a:gd name="T1" fmla="*/ 173 h 190"/>
                  <a:gd name="T2" fmla="*/ 14 w 158"/>
                  <a:gd name="T3" fmla="*/ 150 h 190"/>
                  <a:gd name="T4" fmla="*/ 13 w 158"/>
                  <a:gd name="T5" fmla="*/ 133 h 190"/>
                  <a:gd name="T6" fmla="*/ 17 w 158"/>
                  <a:gd name="T7" fmla="*/ 118 h 190"/>
                  <a:gd name="T8" fmla="*/ 9 w 158"/>
                  <a:gd name="T9" fmla="*/ 103 h 190"/>
                  <a:gd name="T10" fmla="*/ 3 w 158"/>
                  <a:gd name="T11" fmla="*/ 87 h 190"/>
                  <a:gd name="T12" fmla="*/ 11 w 158"/>
                  <a:gd name="T13" fmla="*/ 84 h 190"/>
                  <a:gd name="T14" fmla="*/ 25 w 158"/>
                  <a:gd name="T15" fmla="*/ 97 h 190"/>
                  <a:gd name="T16" fmla="*/ 10 w 158"/>
                  <a:gd name="T17" fmla="*/ 49 h 190"/>
                  <a:gd name="T18" fmla="*/ 3 w 158"/>
                  <a:gd name="T19" fmla="*/ 32 h 190"/>
                  <a:gd name="T20" fmla="*/ 16 w 158"/>
                  <a:gd name="T21" fmla="*/ 39 h 190"/>
                  <a:gd name="T22" fmla="*/ 19 w 158"/>
                  <a:gd name="T23" fmla="*/ 37 h 190"/>
                  <a:gd name="T24" fmla="*/ 19 w 158"/>
                  <a:gd name="T25" fmla="*/ 24 h 190"/>
                  <a:gd name="T26" fmla="*/ 24 w 158"/>
                  <a:gd name="T27" fmla="*/ 7 h 190"/>
                  <a:gd name="T28" fmla="*/ 32 w 158"/>
                  <a:gd name="T29" fmla="*/ 22 h 190"/>
                  <a:gd name="T30" fmla="*/ 38 w 158"/>
                  <a:gd name="T31" fmla="*/ 30 h 190"/>
                  <a:gd name="T32" fmla="*/ 48 w 158"/>
                  <a:gd name="T33" fmla="*/ 41 h 190"/>
                  <a:gd name="T34" fmla="*/ 58 w 158"/>
                  <a:gd name="T35" fmla="*/ 39 h 190"/>
                  <a:gd name="T36" fmla="*/ 65 w 158"/>
                  <a:gd name="T37" fmla="*/ 33 h 190"/>
                  <a:gd name="T38" fmla="*/ 69 w 158"/>
                  <a:gd name="T39" fmla="*/ 20 h 190"/>
                  <a:gd name="T40" fmla="*/ 71 w 158"/>
                  <a:gd name="T41" fmla="*/ 10 h 190"/>
                  <a:gd name="T42" fmla="*/ 73 w 158"/>
                  <a:gd name="T43" fmla="*/ 0 h 190"/>
                  <a:gd name="T44" fmla="*/ 78 w 158"/>
                  <a:gd name="T45" fmla="*/ 17 h 190"/>
                  <a:gd name="T46" fmla="*/ 82 w 158"/>
                  <a:gd name="T47" fmla="*/ 38 h 190"/>
                  <a:gd name="T48" fmla="*/ 77 w 158"/>
                  <a:gd name="T49" fmla="*/ 57 h 190"/>
                  <a:gd name="T50" fmla="*/ 69 w 158"/>
                  <a:gd name="T51" fmla="*/ 68 h 190"/>
                  <a:gd name="T52" fmla="*/ 74 w 158"/>
                  <a:gd name="T53" fmla="*/ 71 h 190"/>
                  <a:gd name="T54" fmla="*/ 86 w 158"/>
                  <a:gd name="T55" fmla="*/ 61 h 190"/>
                  <a:gd name="T56" fmla="*/ 97 w 158"/>
                  <a:gd name="T57" fmla="*/ 54 h 190"/>
                  <a:gd name="T58" fmla="*/ 106 w 158"/>
                  <a:gd name="T59" fmla="*/ 60 h 190"/>
                  <a:gd name="T60" fmla="*/ 104 w 158"/>
                  <a:gd name="T61" fmla="*/ 78 h 190"/>
                  <a:gd name="T62" fmla="*/ 98 w 158"/>
                  <a:gd name="T63" fmla="*/ 90 h 190"/>
                  <a:gd name="T64" fmla="*/ 100 w 158"/>
                  <a:gd name="T65" fmla="*/ 96 h 190"/>
                  <a:gd name="T66" fmla="*/ 105 w 158"/>
                  <a:gd name="T67" fmla="*/ 100 h 190"/>
                  <a:gd name="T68" fmla="*/ 116 w 158"/>
                  <a:gd name="T69" fmla="*/ 101 h 190"/>
                  <a:gd name="T70" fmla="*/ 120 w 158"/>
                  <a:gd name="T71" fmla="*/ 93 h 190"/>
                  <a:gd name="T72" fmla="*/ 119 w 158"/>
                  <a:gd name="T73" fmla="*/ 77 h 190"/>
                  <a:gd name="T74" fmla="*/ 125 w 158"/>
                  <a:gd name="T75" fmla="*/ 77 h 190"/>
                  <a:gd name="T76" fmla="*/ 130 w 158"/>
                  <a:gd name="T77" fmla="*/ 93 h 190"/>
                  <a:gd name="T78" fmla="*/ 133 w 158"/>
                  <a:gd name="T79" fmla="*/ 117 h 190"/>
                  <a:gd name="T80" fmla="*/ 142 w 158"/>
                  <a:gd name="T81" fmla="*/ 127 h 190"/>
                  <a:gd name="T82" fmla="*/ 148 w 158"/>
                  <a:gd name="T83" fmla="*/ 120 h 190"/>
                  <a:gd name="T84" fmla="*/ 150 w 158"/>
                  <a:gd name="T85" fmla="*/ 103 h 190"/>
                  <a:gd name="T86" fmla="*/ 156 w 158"/>
                  <a:gd name="T87" fmla="*/ 119 h 190"/>
                  <a:gd name="T88" fmla="*/ 155 w 158"/>
                  <a:gd name="T89" fmla="*/ 135 h 190"/>
                  <a:gd name="T90" fmla="*/ 149 w 158"/>
                  <a:gd name="T91" fmla="*/ 154 h 190"/>
                  <a:gd name="T92" fmla="*/ 146 w 158"/>
                  <a:gd name="T93" fmla="*/ 169 h 190"/>
                  <a:gd name="T94" fmla="*/ 144 w 158"/>
                  <a:gd name="T95" fmla="*/ 185 h 190"/>
                  <a:gd name="T96" fmla="*/ 132 w 158"/>
                  <a:gd name="T97" fmla="*/ 189 h 190"/>
                  <a:gd name="T98" fmla="*/ 120 w 158"/>
                  <a:gd name="T99" fmla="*/ 187 h 190"/>
                  <a:gd name="T100" fmla="*/ 106 w 158"/>
                  <a:gd name="T101" fmla="*/ 180 h 190"/>
                  <a:gd name="T102" fmla="*/ 97 w 158"/>
                  <a:gd name="T103" fmla="*/ 179 h 190"/>
                  <a:gd name="T104" fmla="*/ 82 w 158"/>
                  <a:gd name="T105" fmla="*/ 181 h 190"/>
                  <a:gd name="T106" fmla="*/ 72 w 158"/>
                  <a:gd name="T107" fmla="*/ 174 h 190"/>
                  <a:gd name="T108" fmla="*/ 55 w 158"/>
                  <a:gd name="T109" fmla="*/ 183 h 190"/>
                  <a:gd name="T110" fmla="*/ 36 w 158"/>
                  <a:gd name="T111" fmla="*/ 182 h 190"/>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58"/>
                  <a:gd name="T169" fmla="*/ 0 h 190"/>
                  <a:gd name="T170" fmla="*/ 158 w 158"/>
                  <a:gd name="T171" fmla="*/ 190 h 190"/>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58" h="190">
                    <a:moveTo>
                      <a:pt x="29" y="180"/>
                    </a:moveTo>
                    <a:lnTo>
                      <a:pt x="24" y="173"/>
                    </a:lnTo>
                    <a:lnTo>
                      <a:pt x="18" y="161"/>
                    </a:lnTo>
                    <a:lnTo>
                      <a:pt x="14" y="150"/>
                    </a:lnTo>
                    <a:lnTo>
                      <a:pt x="11" y="138"/>
                    </a:lnTo>
                    <a:lnTo>
                      <a:pt x="13" y="133"/>
                    </a:lnTo>
                    <a:lnTo>
                      <a:pt x="20" y="124"/>
                    </a:lnTo>
                    <a:lnTo>
                      <a:pt x="17" y="118"/>
                    </a:lnTo>
                    <a:lnTo>
                      <a:pt x="11" y="109"/>
                    </a:lnTo>
                    <a:lnTo>
                      <a:pt x="9" y="103"/>
                    </a:lnTo>
                    <a:lnTo>
                      <a:pt x="6" y="96"/>
                    </a:lnTo>
                    <a:lnTo>
                      <a:pt x="3" y="87"/>
                    </a:lnTo>
                    <a:lnTo>
                      <a:pt x="4" y="76"/>
                    </a:lnTo>
                    <a:lnTo>
                      <a:pt x="11" y="84"/>
                    </a:lnTo>
                    <a:lnTo>
                      <a:pt x="21" y="97"/>
                    </a:lnTo>
                    <a:lnTo>
                      <a:pt x="25" y="97"/>
                    </a:lnTo>
                    <a:lnTo>
                      <a:pt x="18" y="73"/>
                    </a:lnTo>
                    <a:lnTo>
                      <a:pt x="10" y="49"/>
                    </a:lnTo>
                    <a:lnTo>
                      <a:pt x="0" y="33"/>
                    </a:lnTo>
                    <a:lnTo>
                      <a:pt x="3" y="32"/>
                    </a:lnTo>
                    <a:lnTo>
                      <a:pt x="10" y="34"/>
                    </a:lnTo>
                    <a:lnTo>
                      <a:pt x="16" y="39"/>
                    </a:lnTo>
                    <a:lnTo>
                      <a:pt x="20" y="46"/>
                    </a:lnTo>
                    <a:lnTo>
                      <a:pt x="19" y="37"/>
                    </a:lnTo>
                    <a:lnTo>
                      <a:pt x="18" y="30"/>
                    </a:lnTo>
                    <a:lnTo>
                      <a:pt x="19" y="24"/>
                    </a:lnTo>
                    <a:lnTo>
                      <a:pt x="20" y="18"/>
                    </a:lnTo>
                    <a:lnTo>
                      <a:pt x="24" y="7"/>
                    </a:lnTo>
                    <a:lnTo>
                      <a:pt x="29" y="16"/>
                    </a:lnTo>
                    <a:lnTo>
                      <a:pt x="32" y="22"/>
                    </a:lnTo>
                    <a:lnTo>
                      <a:pt x="35" y="26"/>
                    </a:lnTo>
                    <a:lnTo>
                      <a:pt x="38" y="30"/>
                    </a:lnTo>
                    <a:lnTo>
                      <a:pt x="42" y="38"/>
                    </a:lnTo>
                    <a:lnTo>
                      <a:pt x="48" y="41"/>
                    </a:lnTo>
                    <a:lnTo>
                      <a:pt x="52" y="42"/>
                    </a:lnTo>
                    <a:lnTo>
                      <a:pt x="58" y="39"/>
                    </a:lnTo>
                    <a:lnTo>
                      <a:pt x="62" y="36"/>
                    </a:lnTo>
                    <a:lnTo>
                      <a:pt x="65" y="33"/>
                    </a:lnTo>
                    <a:lnTo>
                      <a:pt x="67" y="28"/>
                    </a:lnTo>
                    <a:lnTo>
                      <a:pt x="69" y="20"/>
                    </a:lnTo>
                    <a:lnTo>
                      <a:pt x="71" y="16"/>
                    </a:lnTo>
                    <a:lnTo>
                      <a:pt x="71" y="10"/>
                    </a:lnTo>
                    <a:lnTo>
                      <a:pt x="71" y="5"/>
                    </a:lnTo>
                    <a:lnTo>
                      <a:pt x="73" y="0"/>
                    </a:lnTo>
                    <a:lnTo>
                      <a:pt x="75" y="9"/>
                    </a:lnTo>
                    <a:lnTo>
                      <a:pt x="78" y="17"/>
                    </a:lnTo>
                    <a:lnTo>
                      <a:pt x="81" y="27"/>
                    </a:lnTo>
                    <a:lnTo>
                      <a:pt x="82" y="38"/>
                    </a:lnTo>
                    <a:lnTo>
                      <a:pt x="80" y="48"/>
                    </a:lnTo>
                    <a:lnTo>
                      <a:pt x="77" y="57"/>
                    </a:lnTo>
                    <a:lnTo>
                      <a:pt x="72" y="61"/>
                    </a:lnTo>
                    <a:lnTo>
                      <a:pt x="69" y="68"/>
                    </a:lnTo>
                    <a:lnTo>
                      <a:pt x="67" y="78"/>
                    </a:lnTo>
                    <a:lnTo>
                      <a:pt x="74" y="71"/>
                    </a:lnTo>
                    <a:lnTo>
                      <a:pt x="82" y="64"/>
                    </a:lnTo>
                    <a:lnTo>
                      <a:pt x="86" y="61"/>
                    </a:lnTo>
                    <a:lnTo>
                      <a:pt x="92" y="56"/>
                    </a:lnTo>
                    <a:lnTo>
                      <a:pt x="97" y="54"/>
                    </a:lnTo>
                    <a:lnTo>
                      <a:pt x="105" y="49"/>
                    </a:lnTo>
                    <a:lnTo>
                      <a:pt x="106" y="60"/>
                    </a:lnTo>
                    <a:lnTo>
                      <a:pt x="105" y="68"/>
                    </a:lnTo>
                    <a:lnTo>
                      <a:pt x="104" y="78"/>
                    </a:lnTo>
                    <a:lnTo>
                      <a:pt x="102" y="83"/>
                    </a:lnTo>
                    <a:lnTo>
                      <a:pt x="98" y="90"/>
                    </a:lnTo>
                    <a:lnTo>
                      <a:pt x="99" y="92"/>
                    </a:lnTo>
                    <a:lnTo>
                      <a:pt x="100" y="96"/>
                    </a:lnTo>
                    <a:lnTo>
                      <a:pt x="102" y="97"/>
                    </a:lnTo>
                    <a:lnTo>
                      <a:pt x="105" y="100"/>
                    </a:lnTo>
                    <a:lnTo>
                      <a:pt x="111" y="100"/>
                    </a:lnTo>
                    <a:lnTo>
                      <a:pt x="116" y="101"/>
                    </a:lnTo>
                    <a:lnTo>
                      <a:pt x="120" y="98"/>
                    </a:lnTo>
                    <a:lnTo>
                      <a:pt x="120" y="93"/>
                    </a:lnTo>
                    <a:lnTo>
                      <a:pt x="120" y="85"/>
                    </a:lnTo>
                    <a:lnTo>
                      <a:pt x="119" y="77"/>
                    </a:lnTo>
                    <a:lnTo>
                      <a:pt x="119" y="69"/>
                    </a:lnTo>
                    <a:lnTo>
                      <a:pt x="125" y="77"/>
                    </a:lnTo>
                    <a:lnTo>
                      <a:pt x="128" y="84"/>
                    </a:lnTo>
                    <a:lnTo>
                      <a:pt x="130" y="93"/>
                    </a:lnTo>
                    <a:lnTo>
                      <a:pt x="130" y="102"/>
                    </a:lnTo>
                    <a:lnTo>
                      <a:pt x="133" y="117"/>
                    </a:lnTo>
                    <a:lnTo>
                      <a:pt x="137" y="130"/>
                    </a:lnTo>
                    <a:lnTo>
                      <a:pt x="142" y="127"/>
                    </a:lnTo>
                    <a:lnTo>
                      <a:pt x="146" y="124"/>
                    </a:lnTo>
                    <a:lnTo>
                      <a:pt x="148" y="120"/>
                    </a:lnTo>
                    <a:lnTo>
                      <a:pt x="150" y="113"/>
                    </a:lnTo>
                    <a:lnTo>
                      <a:pt x="150" y="103"/>
                    </a:lnTo>
                    <a:lnTo>
                      <a:pt x="155" y="111"/>
                    </a:lnTo>
                    <a:lnTo>
                      <a:pt x="156" y="119"/>
                    </a:lnTo>
                    <a:lnTo>
                      <a:pt x="157" y="129"/>
                    </a:lnTo>
                    <a:lnTo>
                      <a:pt x="155" y="135"/>
                    </a:lnTo>
                    <a:lnTo>
                      <a:pt x="153" y="144"/>
                    </a:lnTo>
                    <a:lnTo>
                      <a:pt x="149" y="154"/>
                    </a:lnTo>
                    <a:lnTo>
                      <a:pt x="146" y="161"/>
                    </a:lnTo>
                    <a:lnTo>
                      <a:pt x="146" y="169"/>
                    </a:lnTo>
                    <a:lnTo>
                      <a:pt x="148" y="182"/>
                    </a:lnTo>
                    <a:lnTo>
                      <a:pt x="144" y="185"/>
                    </a:lnTo>
                    <a:lnTo>
                      <a:pt x="138" y="189"/>
                    </a:lnTo>
                    <a:lnTo>
                      <a:pt x="132" y="189"/>
                    </a:lnTo>
                    <a:lnTo>
                      <a:pt x="126" y="189"/>
                    </a:lnTo>
                    <a:lnTo>
                      <a:pt x="120" y="187"/>
                    </a:lnTo>
                    <a:lnTo>
                      <a:pt x="114" y="185"/>
                    </a:lnTo>
                    <a:lnTo>
                      <a:pt x="106" y="180"/>
                    </a:lnTo>
                    <a:lnTo>
                      <a:pt x="103" y="175"/>
                    </a:lnTo>
                    <a:lnTo>
                      <a:pt x="97" y="179"/>
                    </a:lnTo>
                    <a:lnTo>
                      <a:pt x="88" y="182"/>
                    </a:lnTo>
                    <a:lnTo>
                      <a:pt x="82" y="181"/>
                    </a:lnTo>
                    <a:lnTo>
                      <a:pt x="77" y="179"/>
                    </a:lnTo>
                    <a:lnTo>
                      <a:pt x="72" y="174"/>
                    </a:lnTo>
                    <a:lnTo>
                      <a:pt x="65" y="181"/>
                    </a:lnTo>
                    <a:lnTo>
                      <a:pt x="55" y="183"/>
                    </a:lnTo>
                    <a:lnTo>
                      <a:pt x="45" y="183"/>
                    </a:lnTo>
                    <a:lnTo>
                      <a:pt x="36" y="182"/>
                    </a:lnTo>
                    <a:lnTo>
                      <a:pt x="29" y="180"/>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1" name="Freeform 80"/>
              <p:cNvSpPr>
                <a:spLocks/>
              </p:cNvSpPr>
              <p:nvPr/>
            </p:nvSpPr>
            <p:spPr bwMode="auto">
              <a:xfrm>
                <a:off x="2267" y="2670"/>
                <a:ext cx="95" cy="111"/>
              </a:xfrm>
              <a:custGeom>
                <a:avLst/>
                <a:gdLst>
                  <a:gd name="T0" fmla="*/ 15 w 95"/>
                  <a:gd name="T1" fmla="*/ 101 h 111"/>
                  <a:gd name="T2" fmla="*/ 9 w 95"/>
                  <a:gd name="T3" fmla="*/ 87 h 111"/>
                  <a:gd name="T4" fmla="*/ 8 w 95"/>
                  <a:gd name="T5" fmla="*/ 77 h 111"/>
                  <a:gd name="T6" fmla="*/ 10 w 95"/>
                  <a:gd name="T7" fmla="*/ 67 h 111"/>
                  <a:gd name="T8" fmla="*/ 6 w 95"/>
                  <a:gd name="T9" fmla="*/ 59 h 111"/>
                  <a:gd name="T10" fmla="*/ 3 w 95"/>
                  <a:gd name="T11" fmla="*/ 50 h 111"/>
                  <a:gd name="T12" fmla="*/ 8 w 95"/>
                  <a:gd name="T13" fmla="*/ 49 h 111"/>
                  <a:gd name="T14" fmla="*/ 16 w 95"/>
                  <a:gd name="T15" fmla="*/ 58 h 111"/>
                  <a:gd name="T16" fmla="*/ 7 w 95"/>
                  <a:gd name="T17" fmla="*/ 28 h 111"/>
                  <a:gd name="T18" fmla="*/ 3 w 95"/>
                  <a:gd name="T19" fmla="*/ 18 h 111"/>
                  <a:gd name="T20" fmla="*/ 9 w 95"/>
                  <a:gd name="T21" fmla="*/ 22 h 111"/>
                  <a:gd name="T22" fmla="*/ 11 w 95"/>
                  <a:gd name="T23" fmla="*/ 21 h 111"/>
                  <a:gd name="T24" fmla="*/ 12 w 95"/>
                  <a:gd name="T25" fmla="*/ 14 h 111"/>
                  <a:gd name="T26" fmla="*/ 16 w 95"/>
                  <a:gd name="T27" fmla="*/ 3 h 111"/>
                  <a:gd name="T28" fmla="*/ 20 w 95"/>
                  <a:gd name="T29" fmla="*/ 12 h 111"/>
                  <a:gd name="T30" fmla="*/ 23 w 95"/>
                  <a:gd name="T31" fmla="*/ 17 h 111"/>
                  <a:gd name="T32" fmla="*/ 28 w 95"/>
                  <a:gd name="T33" fmla="*/ 23 h 111"/>
                  <a:gd name="T34" fmla="*/ 34 w 95"/>
                  <a:gd name="T35" fmla="*/ 22 h 111"/>
                  <a:gd name="T36" fmla="*/ 39 w 95"/>
                  <a:gd name="T37" fmla="*/ 18 h 111"/>
                  <a:gd name="T38" fmla="*/ 42 w 95"/>
                  <a:gd name="T39" fmla="*/ 12 h 111"/>
                  <a:gd name="T40" fmla="*/ 42 w 95"/>
                  <a:gd name="T41" fmla="*/ 5 h 111"/>
                  <a:gd name="T42" fmla="*/ 44 w 95"/>
                  <a:gd name="T43" fmla="*/ 0 h 111"/>
                  <a:gd name="T44" fmla="*/ 47 w 95"/>
                  <a:gd name="T45" fmla="*/ 10 h 111"/>
                  <a:gd name="T46" fmla="*/ 49 w 95"/>
                  <a:gd name="T47" fmla="*/ 22 h 111"/>
                  <a:gd name="T48" fmla="*/ 46 w 95"/>
                  <a:gd name="T49" fmla="*/ 33 h 111"/>
                  <a:gd name="T50" fmla="*/ 42 w 95"/>
                  <a:gd name="T51" fmla="*/ 40 h 111"/>
                  <a:gd name="T52" fmla="*/ 43 w 95"/>
                  <a:gd name="T53" fmla="*/ 41 h 111"/>
                  <a:gd name="T54" fmla="*/ 51 w 95"/>
                  <a:gd name="T55" fmla="*/ 34 h 111"/>
                  <a:gd name="T56" fmla="*/ 58 w 95"/>
                  <a:gd name="T57" fmla="*/ 30 h 111"/>
                  <a:gd name="T58" fmla="*/ 64 w 95"/>
                  <a:gd name="T59" fmla="*/ 35 h 111"/>
                  <a:gd name="T60" fmla="*/ 62 w 95"/>
                  <a:gd name="T61" fmla="*/ 45 h 111"/>
                  <a:gd name="T62" fmla="*/ 59 w 95"/>
                  <a:gd name="T63" fmla="*/ 51 h 111"/>
                  <a:gd name="T64" fmla="*/ 60 w 95"/>
                  <a:gd name="T65" fmla="*/ 55 h 111"/>
                  <a:gd name="T66" fmla="*/ 63 w 95"/>
                  <a:gd name="T67" fmla="*/ 57 h 111"/>
                  <a:gd name="T68" fmla="*/ 69 w 95"/>
                  <a:gd name="T69" fmla="*/ 58 h 111"/>
                  <a:gd name="T70" fmla="*/ 72 w 95"/>
                  <a:gd name="T71" fmla="*/ 53 h 111"/>
                  <a:gd name="T72" fmla="*/ 72 w 95"/>
                  <a:gd name="T73" fmla="*/ 44 h 111"/>
                  <a:gd name="T74" fmla="*/ 76 w 95"/>
                  <a:gd name="T75" fmla="*/ 44 h 111"/>
                  <a:gd name="T76" fmla="*/ 78 w 95"/>
                  <a:gd name="T77" fmla="*/ 54 h 111"/>
                  <a:gd name="T78" fmla="*/ 79 w 95"/>
                  <a:gd name="T79" fmla="*/ 67 h 111"/>
                  <a:gd name="T80" fmla="*/ 85 w 95"/>
                  <a:gd name="T81" fmla="*/ 73 h 111"/>
                  <a:gd name="T82" fmla="*/ 90 w 95"/>
                  <a:gd name="T83" fmla="*/ 69 h 111"/>
                  <a:gd name="T84" fmla="*/ 91 w 95"/>
                  <a:gd name="T85" fmla="*/ 60 h 111"/>
                  <a:gd name="T86" fmla="*/ 94 w 95"/>
                  <a:gd name="T87" fmla="*/ 68 h 111"/>
                  <a:gd name="T88" fmla="*/ 93 w 95"/>
                  <a:gd name="T89" fmla="*/ 78 h 111"/>
                  <a:gd name="T90" fmla="*/ 89 w 95"/>
                  <a:gd name="T91" fmla="*/ 88 h 111"/>
                  <a:gd name="T92" fmla="*/ 88 w 95"/>
                  <a:gd name="T93" fmla="*/ 97 h 111"/>
                  <a:gd name="T94" fmla="*/ 86 w 95"/>
                  <a:gd name="T95" fmla="*/ 109 h 111"/>
                  <a:gd name="T96" fmla="*/ 80 w 95"/>
                  <a:gd name="T97" fmla="*/ 110 h 111"/>
                  <a:gd name="T98" fmla="*/ 71 w 95"/>
                  <a:gd name="T99" fmla="*/ 108 h 111"/>
                  <a:gd name="T100" fmla="*/ 64 w 95"/>
                  <a:gd name="T101" fmla="*/ 105 h 111"/>
                  <a:gd name="T102" fmla="*/ 59 w 95"/>
                  <a:gd name="T103" fmla="*/ 103 h 111"/>
                  <a:gd name="T104" fmla="*/ 49 w 95"/>
                  <a:gd name="T105" fmla="*/ 105 h 111"/>
                  <a:gd name="T106" fmla="*/ 44 w 95"/>
                  <a:gd name="T107" fmla="*/ 101 h 111"/>
                  <a:gd name="T108" fmla="*/ 34 w 95"/>
                  <a:gd name="T109" fmla="*/ 107 h 111"/>
                  <a:gd name="T110" fmla="*/ 23 w 95"/>
                  <a:gd name="T111" fmla="*/ 106 h 11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95"/>
                  <a:gd name="T169" fmla="*/ 0 h 111"/>
                  <a:gd name="T170" fmla="*/ 95 w 95"/>
                  <a:gd name="T171" fmla="*/ 111 h 11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95" h="111">
                    <a:moveTo>
                      <a:pt x="18" y="104"/>
                    </a:moveTo>
                    <a:lnTo>
                      <a:pt x="15" y="101"/>
                    </a:lnTo>
                    <a:lnTo>
                      <a:pt x="11" y="93"/>
                    </a:lnTo>
                    <a:lnTo>
                      <a:pt x="9" y="87"/>
                    </a:lnTo>
                    <a:lnTo>
                      <a:pt x="8" y="80"/>
                    </a:lnTo>
                    <a:lnTo>
                      <a:pt x="8" y="77"/>
                    </a:lnTo>
                    <a:lnTo>
                      <a:pt x="12" y="72"/>
                    </a:lnTo>
                    <a:lnTo>
                      <a:pt x="10" y="67"/>
                    </a:lnTo>
                    <a:lnTo>
                      <a:pt x="8" y="63"/>
                    </a:lnTo>
                    <a:lnTo>
                      <a:pt x="6" y="59"/>
                    </a:lnTo>
                    <a:lnTo>
                      <a:pt x="4" y="55"/>
                    </a:lnTo>
                    <a:lnTo>
                      <a:pt x="3" y="50"/>
                    </a:lnTo>
                    <a:lnTo>
                      <a:pt x="2" y="44"/>
                    </a:lnTo>
                    <a:lnTo>
                      <a:pt x="8" y="49"/>
                    </a:lnTo>
                    <a:lnTo>
                      <a:pt x="13" y="56"/>
                    </a:lnTo>
                    <a:lnTo>
                      <a:pt x="16" y="58"/>
                    </a:lnTo>
                    <a:lnTo>
                      <a:pt x="11" y="43"/>
                    </a:lnTo>
                    <a:lnTo>
                      <a:pt x="7" y="28"/>
                    </a:lnTo>
                    <a:lnTo>
                      <a:pt x="0" y="18"/>
                    </a:lnTo>
                    <a:lnTo>
                      <a:pt x="3" y="18"/>
                    </a:lnTo>
                    <a:lnTo>
                      <a:pt x="6" y="20"/>
                    </a:lnTo>
                    <a:lnTo>
                      <a:pt x="9" y="22"/>
                    </a:lnTo>
                    <a:lnTo>
                      <a:pt x="14" y="26"/>
                    </a:lnTo>
                    <a:lnTo>
                      <a:pt x="11" y="21"/>
                    </a:lnTo>
                    <a:lnTo>
                      <a:pt x="11" y="18"/>
                    </a:lnTo>
                    <a:lnTo>
                      <a:pt x="12" y="14"/>
                    </a:lnTo>
                    <a:lnTo>
                      <a:pt x="13" y="11"/>
                    </a:lnTo>
                    <a:lnTo>
                      <a:pt x="16" y="3"/>
                    </a:lnTo>
                    <a:lnTo>
                      <a:pt x="18" y="8"/>
                    </a:lnTo>
                    <a:lnTo>
                      <a:pt x="20" y="12"/>
                    </a:lnTo>
                    <a:lnTo>
                      <a:pt x="22" y="14"/>
                    </a:lnTo>
                    <a:lnTo>
                      <a:pt x="23" y="17"/>
                    </a:lnTo>
                    <a:lnTo>
                      <a:pt x="25" y="21"/>
                    </a:lnTo>
                    <a:lnTo>
                      <a:pt x="28" y="23"/>
                    </a:lnTo>
                    <a:lnTo>
                      <a:pt x="32" y="23"/>
                    </a:lnTo>
                    <a:lnTo>
                      <a:pt x="34" y="22"/>
                    </a:lnTo>
                    <a:lnTo>
                      <a:pt x="36" y="20"/>
                    </a:lnTo>
                    <a:lnTo>
                      <a:pt x="39" y="18"/>
                    </a:lnTo>
                    <a:lnTo>
                      <a:pt x="41" y="16"/>
                    </a:lnTo>
                    <a:lnTo>
                      <a:pt x="42" y="12"/>
                    </a:lnTo>
                    <a:lnTo>
                      <a:pt x="42" y="8"/>
                    </a:lnTo>
                    <a:lnTo>
                      <a:pt x="42" y="5"/>
                    </a:lnTo>
                    <a:lnTo>
                      <a:pt x="43" y="3"/>
                    </a:lnTo>
                    <a:lnTo>
                      <a:pt x="44" y="0"/>
                    </a:lnTo>
                    <a:lnTo>
                      <a:pt x="45" y="5"/>
                    </a:lnTo>
                    <a:lnTo>
                      <a:pt x="47" y="10"/>
                    </a:lnTo>
                    <a:lnTo>
                      <a:pt x="49" y="15"/>
                    </a:lnTo>
                    <a:lnTo>
                      <a:pt x="49" y="22"/>
                    </a:lnTo>
                    <a:lnTo>
                      <a:pt x="48" y="28"/>
                    </a:lnTo>
                    <a:lnTo>
                      <a:pt x="46" y="33"/>
                    </a:lnTo>
                    <a:lnTo>
                      <a:pt x="43" y="36"/>
                    </a:lnTo>
                    <a:lnTo>
                      <a:pt x="42" y="40"/>
                    </a:lnTo>
                    <a:lnTo>
                      <a:pt x="42" y="45"/>
                    </a:lnTo>
                    <a:lnTo>
                      <a:pt x="43" y="41"/>
                    </a:lnTo>
                    <a:lnTo>
                      <a:pt x="49" y="37"/>
                    </a:lnTo>
                    <a:lnTo>
                      <a:pt x="51" y="34"/>
                    </a:lnTo>
                    <a:lnTo>
                      <a:pt x="56" y="32"/>
                    </a:lnTo>
                    <a:lnTo>
                      <a:pt x="58" y="30"/>
                    </a:lnTo>
                    <a:lnTo>
                      <a:pt x="64" y="28"/>
                    </a:lnTo>
                    <a:lnTo>
                      <a:pt x="64" y="35"/>
                    </a:lnTo>
                    <a:lnTo>
                      <a:pt x="64" y="40"/>
                    </a:lnTo>
                    <a:lnTo>
                      <a:pt x="62" y="45"/>
                    </a:lnTo>
                    <a:lnTo>
                      <a:pt x="61" y="47"/>
                    </a:lnTo>
                    <a:lnTo>
                      <a:pt x="59" y="51"/>
                    </a:lnTo>
                    <a:lnTo>
                      <a:pt x="59" y="53"/>
                    </a:lnTo>
                    <a:lnTo>
                      <a:pt x="60" y="55"/>
                    </a:lnTo>
                    <a:lnTo>
                      <a:pt x="61" y="56"/>
                    </a:lnTo>
                    <a:lnTo>
                      <a:pt x="63" y="57"/>
                    </a:lnTo>
                    <a:lnTo>
                      <a:pt x="67" y="58"/>
                    </a:lnTo>
                    <a:lnTo>
                      <a:pt x="69" y="58"/>
                    </a:lnTo>
                    <a:lnTo>
                      <a:pt x="72" y="56"/>
                    </a:lnTo>
                    <a:lnTo>
                      <a:pt x="72" y="53"/>
                    </a:lnTo>
                    <a:lnTo>
                      <a:pt x="72" y="48"/>
                    </a:lnTo>
                    <a:lnTo>
                      <a:pt x="72" y="44"/>
                    </a:lnTo>
                    <a:lnTo>
                      <a:pt x="71" y="40"/>
                    </a:lnTo>
                    <a:lnTo>
                      <a:pt x="76" y="44"/>
                    </a:lnTo>
                    <a:lnTo>
                      <a:pt x="77" y="48"/>
                    </a:lnTo>
                    <a:lnTo>
                      <a:pt x="78" y="54"/>
                    </a:lnTo>
                    <a:lnTo>
                      <a:pt x="77" y="59"/>
                    </a:lnTo>
                    <a:lnTo>
                      <a:pt x="79" y="67"/>
                    </a:lnTo>
                    <a:lnTo>
                      <a:pt x="82" y="75"/>
                    </a:lnTo>
                    <a:lnTo>
                      <a:pt x="85" y="73"/>
                    </a:lnTo>
                    <a:lnTo>
                      <a:pt x="88" y="72"/>
                    </a:lnTo>
                    <a:lnTo>
                      <a:pt x="90" y="69"/>
                    </a:lnTo>
                    <a:lnTo>
                      <a:pt x="91" y="66"/>
                    </a:lnTo>
                    <a:lnTo>
                      <a:pt x="91" y="60"/>
                    </a:lnTo>
                    <a:lnTo>
                      <a:pt x="93" y="64"/>
                    </a:lnTo>
                    <a:lnTo>
                      <a:pt x="94" y="68"/>
                    </a:lnTo>
                    <a:lnTo>
                      <a:pt x="94" y="75"/>
                    </a:lnTo>
                    <a:lnTo>
                      <a:pt x="93" y="78"/>
                    </a:lnTo>
                    <a:lnTo>
                      <a:pt x="92" y="83"/>
                    </a:lnTo>
                    <a:lnTo>
                      <a:pt x="89" y="88"/>
                    </a:lnTo>
                    <a:lnTo>
                      <a:pt x="88" y="92"/>
                    </a:lnTo>
                    <a:lnTo>
                      <a:pt x="88" y="97"/>
                    </a:lnTo>
                    <a:lnTo>
                      <a:pt x="90" y="105"/>
                    </a:lnTo>
                    <a:lnTo>
                      <a:pt x="86" y="109"/>
                    </a:lnTo>
                    <a:lnTo>
                      <a:pt x="84" y="110"/>
                    </a:lnTo>
                    <a:lnTo>
                      <a:pt x="80" y="110"/>
                    </a:lnTo>
                    <a:lnTo>
                      <a:pt x="75" y="110"/>
                    </a:lnTo>
                    <a:lnTo>
                      <a:pt x="71" y="108"/>
                    </a:lnTo>
                    <a:lnTo>
                      <a:pt x="68" y="108"/>
                    </a:lnTo>
                    <a:lnTo>
                      <a:pt x="64" y="105"/>
                    </a:lnTo>
                    <a:lnTo>
                      <a:pt x="62" y="101"/>
                    </a:lnTo>
                    <a:lnTo>
                      <a:pt x="59" y="103"/>
                    </a:lnTo>
                    <a:lnTo>
                      <a:pt x="54" y="104"/>
                    </a:lnTo>
                    <a:lnTo>
                      <a:pt x="49" y="105"/>
                    </a:lnTo>
                    <a:lnTo>
                      <a:pt x="47" y="104"/>
                    </a:lnTo>
                    <a:lnTo>
                      <a:pt x="44" y="101"/>
                    </a:lnTo>
                    <a:lnTo>
                      <a:pt x="40" y="105"/>
                    </a:lnTo>
                    <a:lnTo>
                      <a:pt x="34" y="107"/>
                    </a:lnTo>
                    <a:lnTo>
                      <a:pt x="28" y="107"/>
                    </a:lnTo>
                    <a:lnTo>
                      <a:pt x="23" y="106"/>
                    </a:lnTo>
                    <a:lnTo>
                      <a:pt x="18" y="104"/>
                    </a:lnTo>
                  </a:path>
                </a:pathLst>
              </a:custGeom>
              <a:solidFill>
                <a:srgbClr val="292929">
                  <a:alpha val="50195"/>
                </a:srgbClr>
              </a:solidFill>
              <a:ln w="9525" cap="rnd">
                <a:solidFill>
                  <a:schemeClr val="bg2"/>
                </a:solidFill>
                <a:round/>
                <a:headEnd/>
                <a:tailEnd/>
              </a:ln>
            </p:spPr>
            <p:txBody>
              <a:bodyPr/>
              <a:lstStyle/>
              <a:p>
                <a:endParaRPr lang="de-DE"/>
              </a:p>
            </p:txBody>
          </p:sp>
          <p:grpSp>
            <p:nvGrpSpPr>
              <p:cNvPr id="14" name="Group 81"/>
              <p:cNvGrpSpPr>
                <a:grpSpLocks/>
              </p:cNvGrpSpPr>
              <p:nvPr/>
            </p:nvGrpSpPr>
            <p:grpSpPr bwMode="auto">
              <a:xfrm>
                <a:off x="2384" y="2634"/>
                <a:ext cx="136" cy="178"/>
                <a:chOff x="2384" y="2634"/>
                <a:chExt cx="136" cy="178"/>
              </a:xfrm>
            </p:grpSpPr>
            <p:sp>
              <p:nvSpPr>
                <p:cNvPr id="50215" name="Freeform 82"/>
                <p:cNvSpPr>
                  <a:spLocks/>
                </p:cNvSpPr>
                <p:nvPr/>
              </p:nvSpPr>
              <p:spPr bwMode="auto">
                <a:xfrm>
                  <a:off x="2384" y="2634"/>
                  <a:ext cx="136" cy="163"/>
                </a:xfrm>
                <a:custGeom>
                  <a:avLst/>
                  <a:gdLst>
                    <a:gd name="T0" fmla="*/ 12 w 136"/>
                    <a:gd name="T1" fmla="*/ 121 h 163"/>
                    <a:gd name="T2" fmla="*/ 2 w 136"/>
                    <a:gd name="T3" fmla="*/ 98 h 163"/>
                    <a:gd name="T4" fmla="*/ 0 w 136"/>
                    <a:gd name="T5" fmla="*/ 80 h 163"/>
                    <a:gd name="T6" fmla="*/ 3 w 136"/>
                    <a:gd name="T7" fmla="*/ 65 h 163"/>
                    <a:gd name="T8" fmla="*/ 13 w 136"/>
                    <a:gd name="T9" fmla="*/ 49 h 163"/>
                    <a:gd name="T10" fmla="*/ 23 w 136"/>
                    <a:gd name="T11" fmla="*/ 39 h 163"/>
                    <a:gd name="T12" fmla="*/ 27 w 136"/>
                    <a:gd name="T13" fmla="*/ 30 h 163"/>
                    <a:gd name="T14" fmla="*/ 25 w 136"/>
                    <a:gd name="T15" fmla="*/ 19 h 163"/>
                    <a:gd name="T16" fmla="*/ 25 w 136"/>
                    <a:gd name="T17" fmla="*/ 12 h 163"/>
                    <a:gd name="T18" fmla="*/ 34 w 136"/>
                    <a:gd name="T19" fmla="*/ 22 h 163"/>
                    <a:gd name="T20" fmla="*/ 38 w 136"/>
                    <a:gd name="T21" fmla="*/ 28 h 163"/>
                    <a:gd name="T22" fmla="*/ 45 w 136"/>
                    <a:gd name="T23" fmla="*/ 20 h 163"/>
                    <a:gd name="T24" fmla="*/ 44 w 136"/>
                    <a:gd name="T25" fmla="*/ 7 h 163"/>
                    <a:gd name="T26" fmla="*/ 42 w 136"/>
                    <a:gd name="T27" fmla="*/ 0 h 163"/>
                    <a:gd name="T28" fmla="*/ 51 w 136"/>
                    <a:gd name="T29" fmla="*/ 5 h 163"/>
                    <a:gd name="T30" fmla="*/ 60 w 136"/>
                    <a:gd name="T31" fmla="*/ 20 h 163"/>
                    <a:gd name="T32" fmla="*/ 61 w 136"/>
                    <a:gd name="T33" fmla="*/ 34 h 163"/>
                    <a:gd name="T34" fmla="*/ 68 w 136"/>
                    <a:gd name="T35" fmla="*/ 21 h 163"/>
                    <a:gd name="T36" fmla="*/ 78 w 136"/>
                    <a:gd name="T37" fmla="*/ 10 h 163"/>
                    <a:gd name="T38" fmla="*/ 90 w 136"/>
                    <a:gd name="T39" fmla="*/ 8 h 163"/>
                    <a:gd name="T40" fmla="*/ 95 w 136"/>
                    <a:gd name="T41" fmla="*/ 14 h 163"/>
                    <a:gd name="T42" fmla="*/ 87 w 136"/>
                    <a:gd name="T43" fmla="*/ 21 h 163"/>
                    <a:gd name="T44" fmla="*/ 87 w 136"/>
                    <a:gd name="T45" fmla="*/ 36 h 163"/>
                    <a:gd name="T46" fmla="*/ 96 w 136"/>
                    <a:gd name="T47" fmla="*/ 43 h 163"/>
                    <a:gd name="T48" fmla="*/ 108 w 136"/>
                    <a:gd name="T49" fmla="*/ 43 h 163"/>
                    <a:gd name="T50" fmla="*/ 115 w 136"/>
                    <a:gd name="T51" fmla="*/ 39 h 163"/>
                    <a:gd name="T52" fmla="*/ 113 w 136"/>
                    <a:gd name="T53" fmla="*/ 31 h 163"/>
                    <a:gd name="T54" fmla="*/ 117 w 136"/>
                    <a:gd name="T55" fmla="*/ 29 h 163"/>
                    <a:gd name="T56" fmla="*/ 126 w 136"/>
                    <a:gd name="T57" fmla="*/ 35 h 163"/>
                    <a:gd name="T58" fmla="*/ 131 w 136"/>
                    <a:gd name="T59" fmla="*/ 49 h 163"/>
                    <a:gd name="T60" fmla="*/ 132 w 136"/>
                    <a:gd name="T61" fmla="*/ 68 h 163"/>
                    <a:gd name="T62" fmla="*/ 128 w 136"/>
                    <a:gd name="T63" fmla="*/ 74 h 163"/>
                    <a:gd name="T64" fmla="*/ 118 w 136"/>
                    <a:gd name="T65" fmla="*/ 87 h 163"/>
                    <a:gd name="T66" fmla="*/ 116 w 136"/>
                    <a:gd name="T67" fmla="*/ 97 h 163"/>
                    <a:gd name="T68" fmla="*/ 116 w 136"/>
                    <a:gd name="T69" fmla="*/ 112 h 163"/>
                    <a:gd name="T70" fmla="*/ 116 w 136"/>
                    <a:gd name="T71" fmla="*/ 128 h 163"/>
                    <a:gd name="T72" fmla="*/ 110 w 136"/>
                    <a:gd name="T73" fmla="*/ 137 h 163"/>
                    <a:gd name="T74" fmla="*/ 97 w 136"/>
                    <a:gd name="T75" fmla="*/ 146 h 163"/>
                    <a:gd name="T76" fmla="*/ 81 w 136"/>
                    <a:gd name="T77" fmla="*/ 155 h 163"/>
                    <a:gd name="T78" fmla="*/ 55 w 136"/>
                    <a:gd name="T79" fmla="*/ 162 h 163"/>
                    <a:gd name="T80" fmla="*/ 37 w 136"/>
                    <a:gd name="T81" fmla="*/ 160 h 163"/>
                    <a:gd name="T82" fmla="*/ 27 w 136"/>
                    <a:gd name="T83" fmla="*/ 150 h 163"/>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6"/>
                    <a:gd name="T127" fmla="*/ 0 h 163"/>
                    <a:gd name="T128" fmla="*/ 136 w 136"/>
                    <a:gd name="T129" fmla="*/ 163 h 163"/>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6" h="163">
                      <a:moveTo>
                        <a:pt x="21" y="138"/>
                      </a:moveTo>
                      <a:lnTo>
                        <a:pt x="15" y="129"/>
                      </a:lnTo>
                      <a:lnTo>
                        <a:pt x="12" y="121"/>
                      </a:lnTo>
                      <a:lnTo>
                        <a:pt x="7" y="112"/>
                      </a:lnTo>
                      <a:lnTo>
                        <a:pt x="4" y="103"/>
                      </a:lnTo>
                      <a:lnTo>
                        <a:pt x="2" y="98"/>
                      </a:lnTo>
                      <a:lnTo>
                        <a:pt x="0" y="92"/>
                      </a:lnTo>
                      <a:lnTo>
                        <a:pt x="0" y="86"/>
                      </a:lnTo>
                      <a:lnTo>
                        <a:pt x="0" y="80"/>
                      </a:lnTo>
                      <a:lnTo>
                        <a:pt x="0" y="75"/>
                      </a:lnTo>
                      <a:lnTo>
                        <a:pt x="2" y="70"/>
                      </a:lnTo>
                      <a:lnTo>
                        <a:pt x="3" y="65"/>
                      </a:lnTo>
                      <a:lnTo>
                        <a:pt x="7" y="59"/>
                      </a:lnTo>
                      <a:lnTo>
                        <a:pt x="9" y="54"/>
                      </a:lnTo>
                      <a:lnTo>
                        <a:pt x="13" y="49"/>
                      </a:lnTo>
                      <a:lnTo>
                        <a:pt x="17" y="47"/>
                      </a:lnTo>
                      <a:lnTo>
                        <a:pt x="20" y="42"/>
                      </a:lnTo>
                      <a:lnTo>
                        <a:pt x="23" y="39"/>
                      </a:lnTo>
                      <a:lnTo>
                        <a:pt x="24" y="35"/>
                      </a:lnTo>
                      <a:lnTo>
                        <a:pt x="26" y="32"/>
                      </a:lnTo>
                      <a:lnTo>
                        <a:pt x="27" y="30"/>
                      </a:lnTo>
                      <a:lnTo>
                        <a:pt x="27" y="27"/>
                      </a:lnTo>
                      <a:lnTo>
                        <a:pt x="26" y="23"/>
                      </a:lnTo>
                      <a:lnTo>
                        <a:pt x="25" y="19"/>
                      </a:lnTo>
                      <a:lnTo>
                        <a:pt x="21" y="15"/>
                      </a:lnTo>
                      <a:lnTo>
                        <a:pt x="20" y="11"/>
                      </a:lnTo>
                      <a:lnTo>
                        <a:pt x="25" y="12"/>
                      </a:lnTo>
                      <a:lnTo>
                        <a:pt x="28" y="14"/>
                      </a:lnTo>
                      <a:lnTo>
                        <a:pt x="32" y="18"/>
                      </a:lnTo>
                      <a:lnTo>
                        <a:pt x="34" y="22"/>
                      </a:lnTo>
                      <a:lnTo>
                        <a:pt x="36" y="25"/>
                      </a:lnTo>
                      <a:lnTo>
                        <a:pt x="36" y="29"/>
                      </a:lnTo>
                      <a:lnTo>
                        <a:pt x="38" y="28"/>
                      </a:lnTo>
                      <a:lnTo>
                        <a:pt x="41" y="25"/>
                      </a:lnTo>
                      <a:lnTo>
                        <a:pt x="43" y="23"/>
                      </a:lnTo>
                      <a:lnTo>
                        <a:pt x="45" y="20"/>
                      </a:lnTo>
                      <a:lnTo>
                        <a:pt x="45" y="16"/>
                      </a:lnTo>
                      <a:lnTo>
                        <a:pt x="45" y="12"/>
                      </a:lnTo>
                      <a:lnTo>
                        <a:pt x="44" y="7"/>
                      </a:lnTo>
                      <a:lnTo>
                        <a:pt x="41" y="3"/>
                      </a:lnTo>
                      <a:lnTo>
                        <a:pt x="38" y="0"/>
                      </a:lnTo>
                      <a:lnTo>
                        <a:pt x="42" y="0"/>
                      </a:lnTo>
                      <a:lnTo>
                        <a:pt x="45" y="0"/>
                      </a:lnTo>
                      <a:lnTo>
                        <a:pt x="48" y="2"/>
                      </a:lnTo>
                      <a:lnTo>
                        <a:pt x="51" y="5"/>
                      </a:lnTo>
                      <a:lnTo>
                        <a:pt x="54" y="8"/>
                      </a:lnTo>
                      <a:lnTo>
                        <a:pt x="57" y="14"/>
                      </a:lnTo>
                      <a:lnTo>
                        <a:pt x="60" y="20"/>
                      </a:lnTo>
                      <a:lnTo>
                        <a:pt x="62" y="25"/>
                      </a:lnTo>
                      <a:lnTo>
                        <a:pt x="62" y="29"/>
                      </a:lnTo>
                      <a:lnTo>
                        <a:pt x="61" y="34"/>
                      </a:lnTo>
                      <a:lnTo>
                        <a:pt x="63" y="29"/>
                      </a:lnTo>
                      <a:lnTo>
                        <a:pt x="65" y="24"/>
                      </a:lnTo>
                      <a:lnTo>
                        <a:pt x="68" y="21"/>
                      </a:lnTo>
                      <a:lnTo>
                        <a:pt x="71" y="16"/>
                      </a:lnTo>
                      <a:lnTo>
                        <a:pt x="74" y="13"/>
                      </a:lnTo>
                      <a:lnTo>
                        <a:pt x="78" y="10"/>
                      </a:lnTo>
                      <a:lnTo>
                        <a:pt x="82" y="9"/>
                      </a:lnTo>
                      <a:lnTo>
                        <a:pt x="86" y="8"/>
                      </a:lnTo>
                      <a:lnTo>
                        <a:pt x="90" y="8"/>
                      </a:lnTo>
                      <a:lnTo>
                        <a:pt x="93" y="10"/>
                      </a:lnTo>
                      <a:lnTo>
                        <a:pt x="99" y="13"/>
                      </a:lnTo>
                      <a:lnTo>
                        <a:pt x="95" y="14"/>
                      </a:lnTo>
                      <a:lnTo>
                        <a:pt x="91" y="16"/>
                      </a:lnTo>
                      <a:lnTo>
                        <a:pt x="90" y="18"/>
                      </a:lnTo>
                      <a:lnTo>
                        <a:pt x="87" y="21"/>
                      </a:lnTo>
                      <a:lnTo>
                        <a:pt x="85" y="27"/>
                      </a:lnTo>
                      <a:lnTo>
                        <a:pt x="84" y="31"/>
                      </a:lnTo>
                      <a:lnTo>
                        <a:pt x="87" y="36"/>
                      </a:lnTo>
                      <a:lnTo>
                        <a:pt x="88" y="39"/>
                      </a:lnTo>
                      <a:lnTo>
                        <a:pt x="90" y="41"/>
                      </a:lnTo>
                      <a:lnTo>
                        <a:pt x="96" y="43"/>
                      </a:lnTo>
                      <a:lnTo>
                        <a:pt x="100" y="44"/>
                      </a:lnTo>
                      <a:lnTo>
                        <a:pt x="105" y="43"/>
                      </a:lnTo>
                      <a:lnTo>
                        <a:pt x="108" y="43"/>
                      </a:lnTo>
                      <a:lnTo>
                        <a:pt x="110" y="43"/>
                      </a:lnTo>
                      <a:lnTo>
                        <a:pt x="115" y="40"/>
                      </a:lnTo>
                      <a:lnTo>
                        <a:pt x="115" y="39"/>
                      </a:lnTo>
                      <a:lnTo>
                        <a:pt x="115" y="36"/>
                      </a:lnTo>
                      <a:lnTo>
                        <a:pt x="113" y="33"/>
                      </a:lnTo>
                      <a:lnTo>
                        <a:pt x="113" y="31"/>
                      </a:lnTo>
                      <a:lnTo>
                        <a:pt x="112" y="28"/>
                      </a:lnTo>
                      <a:lnTo>
                        <a:pt x="114" y="30"/>
                      </a:lnTo>
                      <a:lnTo>
                        <a:pt x="117" y="29"/>
                      </a:lnTo>
                      <a:lnTo>
                        <a:pt x="119" y="32"/>
                      </a:lnTo>
                      <a:lnTo>
                        <a:pt x="122" y="33"/>
                      </a:lnTo>
                      <a:lnTo>
                        <a:pt x="126" y="35"/>
                      </a:lnTo>
                      <a:lnTo>
                        <a:pt x="127" y="38"/>
                      </a:lnTo>
                      <a:lnTo>
                        <a:pt x="130" y="44"/>
                      </a:lnTo>
                      <a:lnTo>
                        <a:pt x="131" y="49"/>
                      </a:lnTo>
                      <a:lnTo>
                        <a:pt x="134" y="55"/>
                      </a:lnTo>
                      <a:lnTo>
                        <a:pt x="135" y="63"/>
                      </a:lnTo>
                      <a:lnTo>
                        <a:pt x="132" y="68"/>
                      </a:lnTo>
                      <a:lnTo>
                        <a:pt x="131" y="70"/>
                      </a:lnTo>
                      <a:lnTo>
                        <a:pt x="129" y="72"/>
                      </a:lnTo>
                      <a:lnTo>
                        <a:pt x="128" y="74"/>
                      </a:lnTo>
                      <a:lnTo>
                        <a:pt x="125" y="78"/>
                      </a:lnTo>
                      <a:lnTo>
                        <a:pt x="121" y="84"/>
                      </a:lnTo>
                      <a:lnTo>
                        <a:pt x="118" y="87"/>
                      </a:lnTo>
                      <a:lnTo>
                        <a:pt x="117" y="90"/>
                      </a:lnTo>
                      <a:lnTo>
                        <a:pt x="116" y="92"/>
                      </a:lnTo>
                      <a:lnTo>
                        <a:pt x="116" y="97"/>
                      </a:lnTo>
                      <a:lnTo>
                        <a:pt x="115" y="103"/>
                      </a:lnTo>
                      <a:lnTo>
                        <a:pt x="114" y="106"/>
                      </a:lnTo>
                      <a:lnTo>
                        <a:pt x="116" y="112"/>
                      </a:lnTo>
                      <a:lnTo>
                        <a:pt x="117" y="118"/>
                      </a:lnTo>
                      <a:lnTo>
                        <a:pt x="117" y="123"/>
                      </a:lnTo>
                      <a:lnTo>
                        <a:pt x="116" y="128"/>
                      </a:lnTo>
                      <a:lnTo>
                        <a:pt x="115" y="131"/>
                      </a:lnTo>
                      <a:lnTo>
                        <a:pt x="113" y="134"/>
                      </a:lnTo>
                      <a:lnTo>
                        <a:pt x="110" y="137"/>
                      </a:lnTo>
                      <a:lnTo>
                        <a:pt x="108" y="140"/>
                      </a:lnTo>
                      <a:lnTo>
                        <a:pt x="102" y="144"/>
                      </a:lnTo>
                      <a:lnTo>
                        <a:pt x="97" y="146"/>
                      </a:lnTo>
                      <a:lnTo>
                        <a:pt x="90" y="149"/>
                      </a:lnTo>
                      <a:lnTo>
                        <a:pt x="88" y="152"/>
                      </a:lnTo>
                      <a:lnTo>
                        <a:pt x="81" y="155"/>
                      </a:lnTo>
                      <a:lnTo>
                        <a:pt x="72" y="159"/>
                      </a:lnTo>
                      <a:lnTo>
                        <a:pt x="64" y="161"/>
                      </a:lnTo>
                      <a:lnTo>
                        <a:pt x="55" y="162"/>
                      </a:lnTo>
                      <a:lnTo>
                        <a:pt x="48" y="162"/>
                      </a:lnTo>
                      <a:lnTo>
                        <a:pt x="42" y="161"/>
                      </a:lnTo>
                      <a:lnTo>
                        <a:pt x="37" y="160"/>
                      </a:lnTo>
                      <a:lnTo>
                        <a:pt x="34" y="158"/>
                      </a:lnTo>
                      <a:lnTo>
                        <a:pt x="31" y="155"/>
                      </a:lnTo>
                      <a:lnTo>
                        <a:pt x="27" y="150"/>
                      </a:lnTo>
                      <a:lnTo>
                        <a:pt x="23" y="143"/>
                      </a:lnTo>
                      <a:lnTo>
                        <a:pt x="21" y="138"/>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6" name="Freeform 83"/>
                <p:cNvSpPr>
                  <a:spLocks/>
                </p:cNvSpPr>
                <p:nvPr/>
              </p:nvSpPr>
              <p:spPr bwMode="auto">
                <a:xfrm>
                  <a:off x="2411" y="2661"/>
                  <a:ext cx="93" cy="132"/>
                </a:xfrm>
                <a:custGeom>
                  <a:avLst/>
                  <a:gdLst>
                    <a:gd name="T0" fmla="*/ 9 w 93"/>
                    <a:gd name="T1" fmla="*/ 97 h 132"/>
                    <a:gd name="T2" fmla="*/ 2 w 93"/>
                    <a:gd name="T3" fmla="*/ 77 h 132"/>
                    <a:gd name="T4" fmla="*/ 0 w 93"/>
                    <a:gd name="T5" fmla="*/ 62 h 132"/>
                    <a:gd name="T6" fmla="*/ 2 w 93"/>
                    <a:gd name="T7" fmla="*/ 51 h 132"/>
                    <a:gd name="T8" fmla="*/ 8 w 93"/>
                    <a:gd name="T9" fmla="*/ 39 h 132"/>
                    <a:gd name="T10" fmla="*/ 14 w 93"/>
                    <a:gd name="T11" fmla="*/ 30 h 132"/>
                    <a:gd name="T12" fmla="*/ 16 w 93"/>
                    <a:gd name="T13" fmla="*/ 24 h 132"/>
                    <a:gd name="T14" fmla="*/ 15 w 93"/>
                    <a:gd name="T15" fmla="*/ 15 h 132"/>
                    <a:gd name="T16" fmla="*/ 15 w 93"/>
                    <a:gd name="T17" fmla="*/ 10 h 132"/>
                    <a:gd name="T18" fmla="*/ 21 w 93"/>
                    <a:gd name="T19" fmla="*/ 17 h 132"/>
                    <a:gd name="T20" fmla="*/ 24 w 93"/>
                    <a:gd name="T21" fmla="*/ 23 h 132"/>
                    <a:gd name="T22" fmla="*/ 28 w 93"/>
                    <a:gd name="T23" fmla="*/ 16 h 132"/>
                    <a:gd name="T24" fmla="*/ 27 w 93"/>
                    <a:gd name="T25" fmla="*/ 6 h 132"/>
                    <a:gd name="T26" fmla="*/ 25 w 93"/>
                    <a:gd name="T27" fmla="*/ 0 h 132"/>
                    <a:gd name="T28" fmla="*/ 33 w 93"/>
                    <a:gd name="T29" fmla="*/ 5 h 132"/>
                    <a:gd name="T30" fmla="*/ 39 w 93"/>
                    <a:gd name="T31" fmla="*/ 17 h 132"/>
                    <a:gd name="T32" fmla="*/ 41 w 93"/>
                    <a:gd name="T33" fmla="*/ 28 h 132"/>
                    <a:gd name="T34" fmla="*/ 44 w 93"/>
                    <a:gd name="T35" fmla="*/ 17 h 132"/>
                    <a:gd name="T36" fmla="*/ 52 w 93"/>
                    <a:gd name="T37" fmla="*/ 10 h 132"/>
                    <a:gd name="T38" fmla="*/ 59 w 93"/>
                    <a:gd name="T39" fmla="*/ 9 h 132"/>
                    <a:gd name="T40" fmla="*/ 63 w 93"/>
                    <a:gd name="T41" fmla="*/ 14 h 132"/>
                    <a:gd name="T42" fmla="*/ 58 w 93"/>
                    <a:gd name="T43" fmla="*/ 20 h 132"/>
                    <a:gd name="T44" fmla="*/ 58 w 93"/>
                    <a:gd name="T45" fmla="*/ 31 h 132"/>
                    <a:gd name="T46" fmla="*/ 65 w 93"/>
                    <a:gd name="T47" fmla="*/ 37 h 132"/>
                    <a:gd name="T48" fmla="*/ 73 w 93"/>
                    <a:gd name="T49" fmla="*/ 38 h 132"/>
                    <a:gd name="T50" fmla="*/ 77 w 93"/>
                    <a:gd name="T51" fmla="*/ 35 h 132"/>
                    <a:gd name="T52" fmla="*/ 77 w 93"/>
                    <a:gd name="T53" fmla="*/ 28 h 132"/>
                    <a:gd name="T54" fmla="*/ 80 w 93"/>
                    <a:gd name="T55" fmla="*/ 27 h 132"/>
                    <a:gd name="T56" fmla="*/ 85 w 93"/>
                    <a:gd name="T57" fmla="*/ 32 h 132"/>
                    <a:gd name="T58" fmla="*/ 90 w 93"/>
                    <a:gd name="T59" fmla="*/ 43 h 132"/>
                    <a:gd name="T60" fmla="*/ 91 w 93"/>
                    <a:gd name="T61" fmla="*/ 58 h 132"/>
                    <a:gd name="T62" fmla="*/ 87 w 93"/>
                    <a:gd name="T63" fmla="*/ 64 h 132"/>
                    <a:gd name="T64" fmla="*/ 82 w 93"/>
                    <a:gd name="T65" fmla="*/ 73 h 132"/>
                    <a:gd name="T66" fmla="*/ 80 w 93"/>
                    <a:gd name="T67" fmla="*/ 81 h 132"/>
                    <a:gd name="T68" fmla="*/ 81 w 93"/>
                    <a:gd name="T69" fmla="*/ 93 h 132"/>
                    <a:gd name="T70" fmla="*/ 82 w 93"/>
                    <a:gd name="T71" fmla="*/ 106 h 132"/>
                    <a:gd name="T72" fmla="*/ 78 w 93"/>
                    <a:gd name="T73" fmla="*/ 113 h 132"/>
                    <a:gd name="T74" fmla="*/ 70 w 93"/>
                    <a:gd name="T75" fmla="*/ 120 h 132"/>
                    <a:gd name="T76" fmla="*/ 59 w 93"/>
                    <a:gd name="T77" fmla="*/ 127 h 132"/>
                    <a:gd name="T78" fmla="*/ 41 w 93"/>
                    <a:gd name="T79" fmla="*/ 131 h 132"/>
                    <a:gd name="T80" fmla="*/ 28 w 93"/>
                    <a:gd name="T81" fmla="*/ 129 h 132"/>
                    <a:gd name="T82" fmla="*/ 21 w 93"/>
                    <a:gd name="T83" fmla="*/ 121 h 13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93"/>
                    <a:gd name="T127" fmla="*/ 0 h 132"/>
                    <a:gd name="T128" fmla="*/ 93 w 93"/>
                    <a:gd name="T129" fmla="*/ 132 h 13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93" h="132">
                      <a:moveTo>
                        <a:pt x="16" y="110"/>
                      </a:moveTo>
                      <a:lnTo>
                        <a:pt x="12" y="102"/>
                      </a:lnTo>
                      <a:lnTo>
                        <a:pt x="9" y="97"/>
                      </a:lnTo>
                      <a:lnTo>
                        <a:pt x="7" y="89"/>
                      </a:lnTo>
                      <a:lnTo>
                        <a:pt x="4" y="83"/>
                      </a:lnTo>
                      <a:lnTo>
                        <a:pt x="2" y="77"/>
                      </a:lnTo>
                      <a:lnTo>
                        <a:pt x="0" y="71"/>
                      </a:lnTo>
                      <a:lnTo>
                        <a:pt x="0" y="67"/>
                      </a:lnTo>
                      <a:lnTo>
                        <a:pt x="0" y="62"/>
                      </a:lnTo>
                      <a:lnTo>
                        <a:pt x="0" y="58"/>
                      </a:lnTo>
                      <a:lnTo>
                        <a:pt x="1" y="54"/>
                      </a:lnTo>
                      <a:lnTo>
                        <a:pt x="2" y="51"/>
                      </a:lnTo>
                      <a:lnTo>
                        <a:pt x="4" y="46"/>
                      </a:lnTo>
                      <a:lnTo>
                        <a:pt x="6" y="42"/>
                      </a:lnTo>
                      <a:lnTo>
                        <a:pt x="8" y="39"/>
                      </a:lnTo>
                      <a:lnTo>
                        <a:pt x="10" y="36"/>
                      </a:lnTo>
                      <a:lnTo>
                        <a:pt x="13" y="33"/>
                      </a:lnTo>
                      <a:lnTo>
                        <a:pt x="14" y="30"/>
                      </a:lnTo>
                      <a:lnTo>
                        <a:pt x="15" y="28"/>
                      </a:lnTo>
                      <a:lnTo>
                        <a:pt x="16" y="25"/>
                      </a:lnTo>
                      <a:lnTo>
                        <a:pt x="16" y="24"/>
                      </a:lnTo>
                      <a:lnTo>
                        <a:pt x="16" y="21"/>
                      </a:lnTo>
                      <a:lnTo>
                        <a:pt x="16" y="18"/>
                      </a:lnTo>
                      <a:lnTo>
                        <a:pt x="15" y="15"/>
                      </a:lnTo>
                      <a:lnTo>
                        <a:pt x="13" y="11"/>
                      </a:lnTo>
                      <a:lnTo>
                        <a:pt x="11" y="8"/>
                      </a:lnTo>
                      <a:lnTo>
                        <a:pt x="15" y="10"/>
                      </a:lnTo>
                      <a:lnTo>
                        <a:pt x="18" y="12"/>
                      </a:lnTo>
                      <a:lnTo>
                        <a:pt x="21" y="15"/>
                      </a:lnTo>
                      <a:lnTo>
                        <a:pt x="21" y="17"/>
                      </a:lnTo>
                      <a:lnTo>
                        <a:pt x="22" y="21"/>
                      </a:lnTo>
                      <a:lnTo>
                        <a:pt x="22" y="24"/>
                      </a:lnTo>
                      <a:lnTo>
                        <a:pt x="24" y="23"/>
                      </a:lnTo>
                      <a:lnTo>
                        <a:pt x="26" y="21"/>
                      </a:lnTo>
                      <a:lnTo>
                        <a:pt x="28" y="19"/>
                      </a:lnTo>
                      <a:lnTo>
                        <a:pt x="28" y="16"/>
                      </a:lnTo>
                      <a:lnTo>
                        <a:pt x="29" y="12"/>
                      </a:lnTo>
                      <a:lnTo>
                        <a:pt x="28" y="11"/>
                      </a:lnTo>
                      <a:lnTo>
                        <a:pt x="27" y="6"/>
                      </a:lnTo>
                      <a:lnTo>
                        <a:pt x="25" y="3"/>
                      </a:lnTo>
                      <a:lnTo>
                        <a:pt x="23" y="1"/>
                      </a:lnTo>
                      <a:lnTo>
                        <a:pt x="25" y="0"/>
                      </a:lnTo>
                      <a:lnTo>
                        <a:pt x="28" y="0"/>
                      </a:lnTo>
                      <a:lnTo>
                        <a:pt x="30" y="2"/>
                      </a:lnTo>
                      <a:lnTo>
                        <a:pt x="33" y="5"/>
                      </a:lnTo>
                      <a:lnTo>
                        <a:pt x="35" y="8"/>
                      </a:lnTo>
                      <a:lnTo>
                        <a:pt x="37" y="12"/>
                      </a:lnTo>
                      <a:lnTo>
                        <a:pt x="39" y="17"/>
                      </a:lnTo>
                      <a:lnTo>
                        <a:pt x="40" y="21"/>
                      </a:lnTo>
                      <a:lnTo>
                        <a:pt x="41" y="25"/>
                      </a:lnTo>
                      <a:lnTo>
                        <a:pt x="41" y="28"/>
                      </a:lnTo>
                      <a:lnTo>
                        <a:pt x="42" y="24"/>
                      </a:lnTo>
                      <a:lnTo>
                        <a:pt x="43" y="21"/>
                      </a:lnTo>
                      <a:lnTo>
                        <a:pt x="44" y="17"/>
                      </a:lnTo>
                      <a:lnTo>
                        <a:pt x="47" y="14"/>
                      </a:lnTo>
                      <a:lnTo>
                        <a:pt x="49" y="12"/>
                      </a:lnTo>
                      <a:lnTo>
                        <a:pt x="52" y="10"/>
                      </a:lnTo>
                      <a:lnTo>
                        <a:pt x="55" y="10"/>
                      </a:lnTo>
                      <a:lnTo>
                        <a:pt x="57" y="9"/>
                      </a:lnTo>
                      <a:lnTo>
                        <a:pt x="59" y="9"/>
                      </a:lnTo>
                      <a:lnTo>
                        <a:pt x="63" y="10"/>
                      </a:lnTo>
                      <a:lnTo>
                        <a:pt x="66" y="13"/>
                      </a:lnTo>
                      <a:lnTo>
                        <a:pt x="63" y="14"/>
                      </a:lnTo>
                      <a:lnTo>
                        <a:pt x="61" y="15"/>
                      </a:lnTo>
                      <a:lnTo>
                        <a:pt x="60" y="17"/>
                      </a:lnTo>
                      <a:lnTo>
                        <a:pt x="58" y="20"/>
                      </a:lnTo>
                      <a:lnTo>
                        <a:pt x="57" y="24"/>
                      </a:lnTo>
                      <a:lnTo>
                        <a:pt x="56" y="27"/>
                      </a:lnTo>
                      <a:lnTo>
                        <a:pt x="58" y="31"/>
                      </a:lnTo>
                      <a:lnTo>
                        <a:pt x="59" y="34"/>
                      </a:lnTo>
                      <a:lnTo>
                        <a:pt x="62" y="35"/>
                      </a:lnTo>
                      <a:lnTo>
                        <a:pt x="65" y="37"/>
                      </a:lnTo>
                      <a:lnTo>
                        <a:pt x="68" y="38"/>
                      </a:lnTo>
                      <a:lnTo>
                        <a:pt x="70" y="38"/>
                      </a:lnTo>
                      <a:lnTo>
                        <a:pt x="73" y="38"/>
                      </a:lnTo>
                      <a:lnTo>
                        <a:pt x="76" y="38"/>
                      </a:lnTo>
                      <a:lnTo>
                        <a:pt x="77" y="35"/>
                      </a:lnTo>
                      <a:lnTo>
                        <a:pt x="78" y="31"/>
                      </a:lnTo>
                      <a:lnTo>
                        <a:pt x="77" y="30"/>
                      </a:lnTo>
                      <a:lnTo>
                        <a:pt x="77" y="28"/>
                      </a:lnTo>
                      <a:lnTo>
                        <a:pt x="75" y="26"/>
                      </a:lnTo>
                      <a:lnTo>
                        <a:pt x="77" y="27"/>
                      </a:lnTo>
                      <a:lnTo>
                        <a:pt x="80" y="27"/>
                      </a:lnTo>
                      <a:lnTo>
                        <a:pt x="81" y="29"/>
                      </a:lnTo>
                      <a:lnTo>
                        <a:pt x="84" y="31"/>
                      </a:lnTo>
                      <a:lnTo>
                        <a:pt x="85" y="32"/>
                      </a:lnTo>
                      <a:lnTo>
                        <a:pt x="87" y="36"/>
                      </a:lnTo>
                      <a:lnTo>
                        <a:pt x="88" y="40"/>
                      </a:lnTo>
                      <a:lnTo>
                        <a:pt x="90" y="43"/>
                      </a:lnTo>
                      <a:lnTo>
                        <a:pt x="91" y="48"/>
                      </a:lnTo>
                      <a:lnTo>
                        <a:pt x="92" y="54"/>
                      </a:lnTo>
                      <a:lnTo>
                        <a:pt x="91" y="58"/>
                      </a:lnTo>
                      <a:lnTo>
                        <a:pt x="91" y="60"/>
                      </a:lnTo>
                      <a:lnTo>
                        <a:pt x="90" y="62"/>
                      </a:lnTo>
                      <a:lnTo>
                        <a:pt x="87" y="64"/>
                      </a:lnTo>
                      <a:lnTo>
                        <a:pt x="86" y="68"/>
                      </a:lnTo>
                      <a:lnTo>
                        <a:pt x="84" y="71"/>
                      </a:lnTo>
                      <a:lnTo>
                        <a:pt x="82" y="73"/>
                      </a:lnTo>
                      <a:lnTo>
                        <a:pt x="82" y="77"/>
                      </a:lnTo>
                      <a:lnTo>
                        <a:pt x="81" y="78"/>
                      </a:lnTo>
                      <a:lnTo>
                        <a:pt x="80" y="81"/>
                      </a:lnTo>
                      <a:lnTo>
                        <a:pt x="80" y="86"/>
                      </a:lnTo>
                      <a:lnTo>
                        <a:pt x="80" y="89"/>
                      </a:lnTo>
                      <a:lnTo>
                        <a:pt x="81" y="93"/>
                      </a:lnTo>
                      <a:lnTo>
                        <a:pt x="82" y="98"/>
                      </a:lnTo>
                      <a:lnTo>
                        <a:pt x="82" y="102"/>
                      </a:lnTo>
                      <a:lnTo>
                        <a:pt x="82" y="106"/>
                      </a:lnTo>
                      <a:lnTo>
                        <a:pt x="81" y="108"/>
                      </a:lnTo>
                      <a:lnTo>
                        <a:pt x="79" y="112"/>
                      </a:lnTo>
                      <a:lnTo>
                        <a:pt x="78" y="113"/>
                      </a:lnTo>
                      <a:lnTo>
                        <a:pt x="76" y="117"/>
                      </a:lnTo>
                      <a:lnTo>
                        <a:pt x="72" y="119"/>
                      </a:lnTo>
                      <a:lnTo>
                        <a:pt x="70" y="120"/>
                      </a:lnTo>
                      <a:lnTo>
                        <a:pt x="65" y="123"/>
                      </a:lnTo>
                      <a:lnTo>
                        <a:pt x="63" y="125"/>
                      </a:lnTo>
                      <a:lnTo>
                        <a:pt x="59" y="127"/>
                      </a:lnTo>
                      <a:lnTo>
                        <a:pt x="52" y="129"/>
                      </a:lnTo>
                      <a:lnTo>
                        <a:pt x="47" y="131"/>
                      </a:lnTo>
                      <a:lnTo>
                        <a:pt x="41" y="131"/>
                      </a:lnTo>
                      <a:lnTo>
                        <a:pt x="36" y="131"/>
                      </a:lnTo>
                      <a:lnTo>
                        <a:pt x="31" y="129"/>
                      </a:lnTo>
                      <a:lnTo>
                        <a:pt x="28" y="129"/>
                      </a:lnTo>
                      <a:lnTo>
                        <a:pt x="27" y="127"/>
                      </a:lnTo>
                      <a:lnTo>
                        <a:pt x="23" y="124"/>
                      </a:lnTo>
                      <a:lnTo>
                        <a:pt x="21" y="121"/>
                      </a:lnTo>
                      <a:lnTo>
                        <a:pt x="18" y="115"/>
                      </a:lnTo>
                      <a:lnTo>
                        <a:pt x="16" y="110"/>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7" name="Freeform 84"/>
                <p:cNvSpPr>
                  <a:spLocks/>
                </p:cNvSpPr>
                <p:nvPr/>
              </p:nvSpPr>
              <p:spPr bwMode="auto">
                <a:xfrm>
                  <a:off x="2436" y="2711"/>
                  <a:ext cx="52" cy="77"/>
                </a:xfrm>
                <a:custGeom>
                  <a:avLst/>
                  <a:gdLst>
                    <a:gd name="T0" fmla="*/ 4 w 52"/>
                    <a:gd name="T1" fmla="*/ 54 h 77"/>
                    <a:gd name="T2" fmla="*/ 1 w 52"/>
                    <a:gd name="T3" fmla="*/ 45 h 77"/>
                    <a:gd name="T4" fmla="*/ 0 w 52"/>
                    <a:gd name="T5" fmla="*/ 36 h 77"/>
                    <a:gd name="T6" fmla="*/ 0 w 52"/>
                    <a:gd name="T7" fmla="*/ 30 h 77"/>
                    <a:gd name="T8" fmla="*/ 4 w 52"/>
                    <a:gd name="T9" fmla="*/ 22 h 77"/>
                    <a:gd name="T10" fmla="*/ 7 w 52"/>
                    <a:gd name="T11" fmla="*/ 17 h 77"/>
                    <a:gd name="T12" fmla="*/ 8 w 52"/>
                    <a:gd name="T13" fmla="*/ 14 h 77"/>
                    <a:gd name="T14" fmla="*/ 8 w 52"/>
                    <a:gd name="T15" fmla="*/ 9 h 77"/>
                    <a:gd name="T16" fmla="*/ 8 w 52"/>
                    <a:gd name="T17" fmla="*/ 6 h 77"/>
                    <a:gd name="T18" fmla="*/ 11 w 52"/>
                    <a:gd name="T19" fmla="*/ 10 h 77"/>
                    <a:gd name="T20" fmla="*/ 13 w 52"/>
                    <a:gd name="T21" fmla="*/ 13 h 77"/>
                    <a:gd name="T22" fmla="*/ 16 w 52"/>
                    <a:gd name="T23" fmla="*/ 11 h 77"/>
                    <a:gd name="T24" fmla="*/ 15 w 52"/>
                    <a:gd name="T25" fmla="*/ 4 h 77"/>
                    <a:gd name="T26" fmla="*/ 14 w 52"/>
                    <a:gd name="T27" fmla="*/ 0 h 77"/>
                    <a:gd name="T28" fmla="*/ 18 w 52"/>
                    <a:gd name="T29" fmla="*/ 4 h 77"/>
                    <a:gd name="T30" fmla="*/ 22 w 52"/>
                    <a:gd name="T31" fmla="*/ 9 h 77"/>
                    <a:gd name="T32" fmla="*/ 22 w 52"/>
                    <a:gd name="T33" fmla="*/ 16 h 77"/>
                    <a:gd name="T34" fmla="*/ 24 w 52"/>
                    <a:gd name="T35" fmla="*/ 10 h 77"/>
                    <a:gd name="T36" fmla="*/ 28 w 52"/>
                    <a:gd name="T37" fmla="*/ 7 h 77"/>
                    <a:gd name="T38" fmla="*/ 33 w 52"/>
                    <a:gd name="T39" fmla="*/ 6 h 77"/>
                    <a:gd name="T40" fmla="*/ 35 w 52"/>
                    <a:gd name="T41" fmla="*/ 9 h 77"/>
                    <a:gd name="T42" fmla="*/ 32 w 52"/>
                    <a:gd name="T43" fmla="*/ 12 h 77"/>
                    <a:gd name="T44" fmla="*/ 32 w 52"/>
                    <a:gd name="T45" fmla="*/ 19 h 77"/>
                    <a:gd name="T46" fmla="*/ 36 w 52"/>
                    <a:gd name="T47" fmla="*/ 23 h 77"/>
                    <a:gd name="T48" fmla="*/ 41 w 52"/>
                    <a:gd name="T49" fmla="*/ 22 h 77"/>
                    <a:gd name="T50" fmla="*/ 43 w 52"/>
                    <a:gd name="T51" fmla="*/ 20 h 77"/>
                    <a:gd name="T52" fmla="*/ 42 w 52"/>
                    <a:gd name="T53" fmla="*/ 16 h 77"/>
                    <a:gd name="T54" fmla="*/ 44 w 52"/>
                    <a:gd name="T55" fmla="*/ 16 h 77"/>
                    <a:gd name="T56" fmla="*/ 48 w 52"/>
                    <a:gd name="T57" fmla="*/ 20 h 77"/>
                    <a:gd name="T58" fmla="*/ 51 w 52"/>
                    <a:gd name="T59" fmla="*/ 26 h 77"/>
                    <a:gd name="T60" fmla="*/ 50 w 52"/>
                    <a:gd name="T61" fmla="*/ 34 h 77"/>
                    <a:gd name="T62" fmla="*/ 49 w 52"/>
                    <a:gd name="T63" fmla="*/ 38 h 77"/>
                    <a:gd name="T64" fmla="*/ 46 w 52"/>
                    <a:gd name="T65" fmla="*/ 43 h 77"/>
                    <a:gd name="T66" fmla="*/ 44 w 52"/>
                    <a:gd name="T67" fmla="*/ 48 h 77"/>
                    <a:gd name="T68" fmla="*/ 44 w 52"/>
                    <a:gd name="T69" fmla="*/ 54 h 77"/>
                    <a:gd name="T70" fmla="*/ 45 w 52"/>
                    <a:gd name="T71" fmla="*/ 61 h 77"/>
                    <a:gd name="T72" fmla="*/ 44 w 52"/>
                    <a:gd name="T73" fmla="*/ 65 h 77"/>
                    <a:gd name="T74" fmla="*/ 38 w 52"/>
                    <a:gd name="T75" fmla="*/ 68 h 77"/>
                    <a:gd name="T76" fmla="*/ 32 w 52"/>
                    <a:gd name="T77" fmla="*/ 73 h 77"/>
                    <a:gd name="T78" fmla="*/ 22 w 52"/>
                    <a:gd name="T79" fmla="*/ 74 h 77"/>
                    <a:gd name="T80" fmla="*/ 16 w 52"/>
                    <a:gd name="T81" fmla="*/ 74 h 77"/>
                    <a:gd name="T82" fmla="*/ 11 w 52"/>
                    <a:gd name="T83" fmla="*/ 70 h 77"/>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52"/>
                    <a:gd name="T127" fmla="*/ 0 h 77"/>
                    <a:gd name="T128" fmla="*/ 52 w 52"/>
                    <a:gd name="T129" fmla="*/ 77 h 77"/>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52" h="77">
                      <a:moveTo>
                        <a:pt x="8" y="64"/>
                      </a:moveTo>
                      <a:lnTo>
                        <a:pt x="7" y="59"/>
                      </a:lnTo>
                      <a:lnTo>
                        <a:pt x="4" y="54"/>
                      </a:lnTo>
                      <a:lnTo>
                        <a:pt x="3" y="52"/>
                      </a:lnTo>
                      <a:lnTo>
                        <a:pt x="2" y="48"/>
                      </a:lnTo>
                      <a:lnTo>
                        <a:pt x="1" y="45"/>
                      </a:lnTo>
                      <a:lnTo>
                        <a:pt x="0" y="42"/>
                      </a:lnTo>
                      <a:lnTo>
                        <a:pt x="0" y="39"/>
                      </a:lnTo>
                      <a:lnTo>
                        <a:pt x="0" y="36"/>
                      </a:lnTo>
                      <a:lnTo>
                        <a:pt x="0" y="35"/>
                      </a:lnTo>
                      <a:lnTo>
                        <a:pt x="0" y="32"/>
                      </a:lnTo>
                      <a:lnTo>
                        <a:pt x="0" y="30"/>
                      </a:lnTo>
                      <a:lnTo>
                        <a:pt x="2" y="28"/>
                      </a:lnTo>
                      <a:lnTo>
                        <a:pt x="3" y="24"/>
                      </a:lnTo>
                      <a:lnTo>
                        <a:pt x="4" y="22"/>
                      </a:lnTo>
                      <a:lnTo>
                        <a:pt x="6" y="21"/>
                      </a:lnTo>
                      <a:lnTo>
                        <a:pt x="6" y="19"/>
                      </a:lnTo>
                      <a:lnTo>
                        <a:pt x="7" y="17"/>
                      </a:lnTo>
                      <a:lnTo>
                        <a:pt x="8" y="16"/>
                      </a:lnTo>
                      <a:lnTo>
                        <a:pt x="8" y="14"/>
                      </a:lnTo>
                      <a:lnTo>
                        <a:pt x="8" y="12"/>
                      </a:lnTo>
                      <a:lnTo>
                        <a:pt x="8" y="10"/>
                      </a:lnTo>
                      <a:lnTo>
                        <a:pt x="8" y="9"/>
                      </a:lnTo>
                      <a:lnTo>
                        <a:pt x="7" y="7"/>
                      </a:lnTo>
                      <a:lnTo>
                        <a:pt x="6" y="5"/>
                      </a:lnTo>
                      <a:lnTo>
                        <a:pt x="8" y="6"/>
                      </a:lnTo>
                      <a:lnTo>
                        <a:pt x="9" y="7"/>
                      </a:lnTo>
                      <a:lnTo>
                        <a:pt x="11" y="9"/>
                      </a:lnTo>
                      <a:lnTo>
                        <a:pt x="11" y="10"/>
                      </a:lnTo>
                      <a:lnTo>
                        <a:pt x="12" y="12"/>
                      </a:lnTo>
                      <a:lnTo>
                        <a:pt x="12" y="14"/>
                      </a:lnTo>
                      <a:lnTo>
                        <a:pt x="13" y="13"/>
                      </a:lnTo>
                      <a:lnTo>
                        <a:pt x="14" y="12"/>
                      </a:lnTo>
                      <a:lnTo>
                        <a:pt x="15" y="12"/>
                      </a:lnTo>
                      <a:lnTo>
                        <a:pt x="16" y="11"/>
                      </a:lnTo>
                      <a:lnTo>
                        <a:pt x="16" y="8"/>
                      </a:lnTo>
                      <a:lnTo>
                        <a:pt x="16" y="7"/>
                      </a:lnTo>
                      <a:lnTo>
                        <a:pt x="15" y="4"/>
                      </a:lnTo>
                      <a:lnTo>
                        <a:pt x="14" y="3"/>
                      </a:lnTo>
                      <a:lnTo>
                        <a:pt x="12" y="1"/>
                      </a:lnTo>
                      <a:lnTo>
                        <a:pt x="14" y="0"/>
                      </a:lnTo>
                      <a:lnTo>
                        <a:pt x="15" y="1"/>
                      </a:lnTo>
                      <a:lnTo>
                        <a:pt x="17" y="2"/>
                      </a:lnTo>
                      <a:lnTo>
                        <a:pt x="18" y="4"/>
                      </a:lnTo>
                      <a:lnTo>
                        <a:pt x="19" y="6"/>
                      </a:lnTo>
                      <a:lnTo>
                        <a:pt x="21" y="7"/>
                      </a:lnTo>
                      <a:lnTo>
                        <a:pt x="22" y="9"/>
                      </a:lnTo>
                      <a:lnTo>
                        <a:pt x="23" y="12"/>
                      </a:lnTo>
                      <a:lnTo>
                        <a:pt x="22" y="14"/>
                      </a:lnTo>
                      <a:lnTo>
                        <a:pt x="22" y="16"/>
                      </a:lnTo>
                      <a:lnTo>
                        <a:pt x="23" y="14"/>
                      </a:lnTo>
                      <a:lnTo>
                        <a:pt x="24" y="12"/>
                      </a:lnTo>
                      <a:lnTo>
                        <a:pt x="24" y="10"/>
                      </a:lnTo>
                      <a:lnTo>
                        <a:pt x="25" y="9"/>
                      </a:lnTo>
                      <a:lnTo>
                        <a:pt x="26" y="7"/>
                      </a:lnTo>
                      <a:lnTo>
                        <a:pt x="28" y="7"/>
                      </a:lnTo>
                      <a:lnTo>
                        <a:pt x="30" y="6"/>
                      </a:lnTo>
                      <a:lnTo>
                        <a:pt x="31" y="6"/>
                      </a:lnTo>
                      <a:lnTo>
                        <a:pt x="33" y="6"/>
                      </a:lnTo>
                      <a:lnTo>
                        <a:pt x="34" y="6"/>
                      </a:lnTo>
                      <a:lnTo>
                        <a:pt x="37" y="8"/>
                      </a:lnTo>
                      <a:lnTo>
                        <a:pt x="35" y="9"/>
                      </a:lnTo>
                      <a:lnTo>
                        <a:pt x="34" y="10"/>
                      </a:lnTo>
                      <a:lnTo>
                        <a:pt x="33" y="10"/>
                      </a:lnTo>
                      <a:lnTo>
                        <a:pt x="32" y="12"/>
                      </a:lnTo>
                      <a:lnTo>
                        <a:pt x="32" y="14"/>
                      </a:lnTo>
                      <a:lnTo>
                        <a:pt x="32" y="16"/>
                      </a:lnTo>
                      <a:lnTo>
                        <a:pt x="32" y="19"/>
                      </a:lnTo>
                      <a:lnTo>
                        <a:pt x="34" y="21"/>
                      </a:lnTo>
                      <a:lnTo>
                        <a:pt x="36" y="23"/>
                      </a:lnTo>
                      <a:lnTo>
                        <a:pt x="38" y="22"/>
                      </a:lnTo>
                      <a:lnTo>
                        <a:pt x="40" y="23"/>
                      </a:lnTo>
                      <a:lnTo>
                        <a:pt x="41" y="22"/>
                      </a:lnTo>
                      <a:lnTo>
                        <a:pt x="42" y="23"/>
                      </a:lnTo>
                      <a:lnTo>
                        <a:pt x="43" y="21"/>
                      </a:lnTo>
                      <a:lnTo>
                        <a:pt x="43" y="20"/>
                      </a:lnTo>
                      <a:lnTo>
                        <a:pt x="43" y="19"/>
                      </a:lnTo>
                      <a:lnTo>
                        <a:pt x="42" y="17"/>
                      </a:lnTo>
                      <a:lnTo>
                        <a:pt x="42" y="16"/>
                      </a:lnTo>
                      <a:lnTo>
                        <a:pt x="42" y="15"/>
                      </a:lnTo>
                      <a:lnTo>
                        <a:pt x="44" y="16"/>
                      </a:lnTo>
                      <a:lnTo>
                        <a:pt x="46" y="19"/>
                      </a:lnTo>
                      <a:lnTo>
                        <a:pt x="48" y="20"/>
                      </a:lnTo>
                      <a:lnTo>
                        <a:pt x="48" y="22"/>
                      </a:lnTo>
                      <a:lnTo>
                        <a:pt x="50" y="23"/>
                      </a:lnTo>
                      <a:lnTo>
                        <a:pt x="51" y="26"/>
                      </a:lnTo>
                      <a:lnTo>
                        <a:pt x="51" y="29"/>
                      </a:lnTo>
                      <a:lnTo>
                        <a:pt x="51" y="32"/>
                      </a:lnTo>
                      <a:lnTo>
                        <a:pt x="50" y="34"/>
                      </a:lnTo>
                      <a:lnTo>
                        <a:pt x="50" y="35"/>
                      </a:lnTo>
                      <a:lnTo>
                        <a:pt x="50" y="36"/>
                      </a:lnTo>
                      <a:lnTo>
                        <a:pt x="49" y="38"/>
                      </a:lnTo>
                      <a:lnTo>
                        <a:pt x="49" y="40"/>
                      </a:lnTo>
                      <a:lnTo>
                        <a:pt x="47" y="41"/>
                      </a:lnTo>
                      <a:lnTo>
                        <a:pt x="46" y="43"/>
                      </a:lnTo>
                      <a:lnTo>
                        <a:pt x="45" y="44"/>
                      </a:lnTo>
                      <a:lnTo>
                        <a:pt x="45" y="45"/>
                      </a:lnTo>
                      <a:lnTo>
                        <a:pt x="44" y="48"/>
                      </a:lnTo>
                      <a:lnTo>
                        <a:pt x="44" y="50"/>
                      </a:lnTo>
                      <a:lnTo>
                        <a:pt x="44" y="51"/>
                      </a:lnTo>
                      <a:lnTo>
                        <a:pt x="44" y="54"/>
                      </a:lnTo>
                      <a:lnTo>
                        <a:pt x="45" y="58"/>
                      </a:lnTo>
                      <a:lnTo>
                        <a:pt x="46" y="59"/>
                      </a:lnTo>
                      <a:lnTo>
                        <a:pt x="45" y="61"/>
                      </a:lnTo>
                      <a:lnTo>
                        <a:pt x="45" y="62"/>
                      </a:lnTo>
                      <a:lnTo>
                        <a:pt x="44" y="64"/>
                      </a:lnTo>
                      <a:lnTo>
                        <a:pt x="44" y="65"/>
                      </a:lnTo>
                      <a:lnTo>
                        <a:pt x="42" y="67"/>
                      </a:lnTo>
                      <a:lnTo>
                        <a:pt x="41" y="67"/>
                      </a:lnTo>
                      <a:lnTo>
                        <a:pt x="38" y="68"/>
                      </a:lnTo>
                      <a:lnTo>
                        <a:pt x="36" y="71"/>
                      </a:lnTo>
                      <a:lnTo>
                        <a:pt x="34" y="72"/>
                      </a:lnTo>
                      <a:lnTo>
                        <a:pt x="32" y="73"/>
                      </a:lnTo>
                      <a:lnTo>
                        <a:pt x="29" y="74"/>
                      </a:lnTo>
                      <a:lnTo>
                        <a:pt x="25" y="74"/>
                      </a:lnTo>
                      <a:lnTo>
                        <a:pt x="22" y="74"/>
                      </a:lnTo>
                      <a:lnTo>
                        <a:pt x="20" y="76"/>
                      </a:lnTo>
                      <a:lnTo>
                        <a:pt x="17" y="74"/>
                      </a:lnTo>
                      <a:lnTo>
                        <a:pt x="16" y="74"/>
                      </a:lnTo>
                      <a:lnTo>
                        <a:pt x="15" y="73"/>
                      </a:lnTo>
                      <a:lnTo>
                        <a:pt x="13" y="71"/>
                      </a:lnTo>
                      <a:lnTo>
                        <a:pt x="11" y="70"/>
                      </a:lnTo>
                      <a:lnTo>
                        <a:pt x="9" y="66"/>
                      </a:lnTo>
                      <a:lnTo>
                        <a:pt x="8" y="64"/>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8" name="Freeform 85"/>
                <p:cNvSpPr>
                  <a:spLocks/>
                </p:cNvSpPr>
                <p:nvPr/>
              </p:nvSpPr>
              <p:spPr bwMode="auto">
                <a:xfrm>
                  <a:off x="2451" y="2733"/>
                  <a:ext cx="45" cy="79"/>
                </a:xfrm>
                <a:custGeom>
                  <a:avLst/>
                  <a:gdLst>
                    <a:gd name="T0" fmla="*/ 3 w 45"/>
                    <a:gd name="T1" fmla="*/ 57 h 79"/>
                    <a:gd name="T2" fmla="*/ 1 w 45"/>
                    <a:gd name="T3" fmla="*/ 44 h 79"/>
                    <a:gd name="T4" fmla="*/ 0 w 45"/>
                    <a:gd name="T5" fmla="*/ 36 h 79"/>
                    <a:gd name="T6" fmla="*/ 0 w 45"/>
                    <a:gd name="T7" fmla="*/ 30 h 79"/>
                    <a:gd name="T8" fmla="*/ 2 w 45"/>
                    <a:gd name="T9" fmla="*/ 23 h 79"/>
                    <a:gd name="T10" fmla="*/ 4 w 45"/>
                    <a:gd name="T11" fmla="*/ 19 h 79"/>
                    <a:gd name="T12" fmla="*/ 6 w 45"/>
                    <a:gd name="T13" fmla="*/ 14 h 79"/>
                    <a:gd name="T14" fmla="*/ 6 w 45"/>
                    <a:gd name="T15" fmla="*/ 9 h 79"/>
                    <a:gd name="T16" fmla="*/ 6 w 45"/>
                    <a:gd name="T17" fmla="*/ 6 h 79"/>
                    <a:gd name="T18" fmla="*/ 9 w 45"/>
                    <a:gd name="T19" fmla="*/ 11 h 79"/>
                    <a:gd name="T20" fmla="*/ 11 w 45"/>
                    <a:gd name="T21" fmla="*/ 12 h 79"/>
                    <a:gd name="T22" fmla="*/ 12 w 45"/>
                    <a:gd name="T23" fmla="*/ 9 h 79"/>
                    <a:gd name="T24" fmla="*/ 12 w 45"/>
                    <a:gd name="T25" fmla="*/ 3 h 79"/>
                    <a:gd name="T26" fmla="*/ 11 w 45"/>
                    <a:gd name="T27" fmla="*/ 0 h 79"/>
                    <a:gd name="T28" fmla="*/ 15 w 45"/>
                    <a:gd name="T29" fmla="*/ 1 h 79"/>
                    <a:gd name="T30" fmla="*/ 18 w 45"/>
                    <a:gd name="T31" fmla="*/ 11 h 79"/>
                    <a:gd name="T32" fmla="*/ 18 w 45"/>
                    <a:gd name="T33" fmla="*/ 17 h 79"/>
                    <a:gd name="T34" fmla="*/ 20 w 45"/>
                    <a:gd name="T35" fmla="*/ 11 h 79"/>
                    <a:gd name="T36" fmla="*/ 23 w 45"/>
                    <a:gd name="T37" fmla="*/ 6 h 79"/>
                    <a:gd name="T38" fmla="*/ 27 w 45"/>
                    <a:gd name="T39" fmla="*/ 6 h 79"/>
                    <a:gd name="T40" fmla="*/ 28 w 45"/>
                    <a:gd name="T41" fmla="*/ 11 h 79"/>
                    <a:gd name="T42" fmla="*/ 27 w 45"/>
                    <a:gd name="T43" fmla="*/ 12 h 79"/>
                    <a:gd name="T44" fmla="*/ 26 w 45"/>
                    <a:gd name="T45" fmla="*/ 20 h 79"/>
                    <a:gd name="T46" fmla="*/ 30 w 45"/>
                    <a:gd name="T47" fmla="*/ 23 h 79"/>
                    <a:gd name="T48" fmla="*/ 33 w 45"/>
                    <a:gd name="T49" fmla="*/ 22 h 79"/>
                    <a:gd name="T50" fmla="*/ 35 w 45"/>
                    <a:gd name="T51" fmla="*/ 20 h 79"/>
                    <a:gd name="T52" fmla="*/ 35 w 45"/>
                    <a:gd name="T53" fmla="*/ 15 h 79"/>
                    <a:gd name="T54" fmla="*/ 35 w 45"/>
                    <a:gd name="T55" fmla="*/ 17 h 79"/>
                    <a:gd name="T56" fmla="*/ 39 w 45"/>
                    <a:gd name="T57" fmla="*/ 19 h 79"/>
                    <a:gd name="T58" fmla="*/ 42 w 45"/>
                    <a:gd name="T59" fmla="*/ 27 h 79"/>
                    <a:gd name="T60" fmla="*/ 42 w 45"/>
                    <a:gd name="T61" fmla="*/ 35 h 79"/>
                    <a:gd name="T62" fmla="*/ 41 w 45"/>
                    <a:gd name="T63" fmla="*/ 39 h 79"/>
                    <a:gd name="T64" fmla="*/ 39 w 45"/>
                    <a:gd name="T65" fmla="*/ 42 h 79"/>
                    <a:gd name="T66" fmla="*/ 37 w 45"/>
                    <a:gd name="T67" fmla="*/ 47 h 79"/>
                    <a:gd name="T68" fmla="*/ 37 w 45"/>
                    <a:gd name="T69" fmla="*/ 55 h 79"/>
                    <a:gd name="T70" fmla="*/ 39 w 45"/>
                    <a:gd name="T71" fmla="*/ 63 h 79"/>
                    <a:gd name="T72" fmla="*/ 37 w 45"/>
                    <a:gd name="T73" fmla="*/ 66 h 79"/>
                    <a:gd name="T74" fmla="*/ 33 w 45"/>
                    <a:gd name="T75" fmla="*/ 70 h 79"/>
                    <a:gd name="T76" fmla="*/ 27 w 45"/>
                    <a:gd name="T77" fmla="*/ 74 h 79"/>
                    <a:gd name="T78" fmla="*/ 18 w 45"/>
                    <a:gd name="T79" fmla="*/ 78 h 79"/>
                    <a:gd name="T80" fmla="*/ 13 w 45"/>
                    <a:gd name="T81" fmla="*/ 74 h 79"/>
                    <a:gd name="T82" fmla="*/ 10 w 45"/>
                    <a:gd name="T83" fmla="*/ 73 h 7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79"/>
                    <a:gd name="T128" fmla="*/ 45 w 45"/>
                    <a:gd name="T129" fmla="*/ 79 h 7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79">
                      <a:moveTo>
                        <a:pt x="8" y="65"/>
                      </a:moveTo>
                      <a:lnTo>
                        <a:pt x="5" y="62"/>
                      </a:lnTo>
                      <a:lnTo>
                        <a:pt x="3" y="57"/>
                      </a:lnTo>
                      <a:lnTo>
                        <a:pt x="2" y="52"/>
                      </a:lnTo>
                      <a:lnTo>
                        <a:pt x="1" y="47"/>
                      </a:lnTo>
                      <a:lnTo>
                        <a:pt x="1" y="44"/>
                      </a:lnTo>
                      <a:lnTo>
                        <a:pt x="0" y="41"/>
                      </a:lnTo>
                      <a:lnTo>
                        <a:pt x="0" y="39"/>
                      </a:lnTo>
                      <a:lnTo>
                        <a:pt x="0" y="36"/>
                      </a:lnTo>
                      <a:lnTo>
                        <a:pt x="0" y="35"/>
                      </a:lnTo>
                      <a:lnTo>
                        <a:pt x="0" y="33"/>
                      </a:lnTo>
                      <a:lnTo>
                        <a:pt x="0" y="30"/>
                      </a:lnTo>
                      <a:lnTo>
                        <a:pt x="1" y="27"/>
                      </a:lnTo>
                      <a:lnTo>
                        <a:pt x="2" y="25"/>
                      </a:lnTo>
                      <a:lnTo>
                        <a:pt x="2" y="23"/>
                      </a:lnTo>
                      <a:lnTo>
                        <a:pt x="3" y="22"/>
                      </a:lnTo>
                      <a:lnTo>
                        <a:pt x="4" y="20"/>
                      </a:lnTo>
                      <a:lnTo>
                        <a:pt x="4" y="19"/>
                      </a:lnTo>
                      <a:lnTo>
                        <a:pt x="6" y="17"/>
                      </a:lnTo>
                      <a:lnTo>
                        <a:pt x="6" y="15"/>
                      </a:lnTo>
                      <a:lnTo>
                        <a:pt x="6" y="14"/>
                      </a:lnTo>
                      <a:lnTo>
                        <a:pt x="6" y="12"/>
                      </a:lnTo>
                      <a:lnTo>
                        <a:pt x="6" y="11"/>
                      </a:lnTo>
                      <a:lnTo>
                        <a:pt x="6" y="9"/>
                      </a:lnTo>
                      <a:lnTo>
                        <a:pt x="5" y="7"/>
                      </a:lnTo>
                      <a:lnTo>
                        <a:pt x="5" y="4"/>
                      </a:lnTo>
                      <a:lnTo>
                        <a:pt x="6" y="6"/>
                      </a:lnTo>
                      <a:lnTo>
                        <a:pt x="8" y="6"/>
                      </a:lnTo>
                      <a:lnTo>
                        <a:pt x="9" y="9"/>
                      </a:lnTo>
                      <a:lnTo>
                        <a:pt x="9" y="11"/>
                      </a:lnTo>
                      <a:lnTo>
                        <a:pt x="9" y="12"/>
                      </a:lnTo>
                      <a:lnTo>
                        <a:pt x="10" y="12"/>
                      </a:lnTo>
                      <a:lnTo>
                        <a:pt x="11" y="12"/>
                      </a:lnTo>
                      <a:lnTo>
                        <a:pt x="12" y="12"/>
                      </a:lnTo>
                      <a:lnTo>
                        <a:pt x="11" y="11"/>
                      </a:lnTo>
                      <a:lnTo>
                        <a:pt x="12" y="9"/>
                      </a:lnTo>
                      <a:lnTo>
                        <a:pt x="13" y="7"/>
                      </a:lnTo>
                      <a:lnTo>
                        <a:pt x="13" y="6"/>
                      </a:lnTo>
                      <a:lnTo>
                        <a:pt x="12" y="3"/>
                      </a:lnTo>
                      <a:lnTo>
                        <a:pt x="12" y="1"/>
                      </a:lnTo>
                      <a:lnTo>
                        <a:pt x="10" y="1"/>
                      </a:lnTo>
                      <a:lnTo>
                        <a:pt x="11" y="0"/>
                      </a:lnTo>
                      <a:lnTo>
                        <a:pt x="12" y="0"/>
                      </a:lnTo>
                      <a:lnTo>
                        <a:pt x="13" y="1"/>
                      </a:lnTo>
                      <a:lnTo>
                        <a:pt x="15" y="1"/>
                      </a:lnTo>
                      <a:lnTo>
                        <a:pt x="16" y="4"/>
                      </a:lnTo>
                      <a:lnTo>
                        <a:pt x="17" y="7"/>
                      </a:lnTo>
                      <a:lnTo>
                        <a:pt x="18" y="11"/>
                      </a:lnTo>
                      <a:lnTo>
                        <a:pt x="18" y="12"/>
                      </a:lnTo>
                      <a:lnTo>
                        <a:pt x="18" y="15"/>
                      </a:lnTo>
                      <a:lnTo>
                        <a:pt x="18" y="17"/>
                      </a:lnTo>
                      <a:lnTo>
                        <a:pt x="19" y="15"/>
                      </a:lnTo>
                      <a:lnTo>
                        <a:pt x="19" y="11"/>
                      </a:lnTo>
                      <a:lnTo>
                        <a:pt x="20" y="11"/>
                      </a:lnTo>
                      <a:lnTo>
                        <a:pt x="22" y="9"/>
                      </a:lnTo>
                      <a:lnTo>
                        <a:pt x="23" y="9"/>
                      </a:lnTo>
                      <a:lnTo>
                        <a:pt x="23" y="6"/>
                      </a:lnTo>
                      <a:lnTo>
                        <a:pt x="25" y="6"/>
                      </a:lnTo>
                      <a:lnTo>
                        <a:pt x="26" y="6"/>
                      </a:lnTo>
                      <a:lnTo>
                        <a:pt x="27" y="6"/>
                      </a:lnTo>
                      <a:lnTo>
                        <a:pt x="28" y="7"/>
                      </a:lnTo>
                      <a:lnTo>
                        <a:pt x="31" y="9"/>
                      </a:lnTo>
                      <a:lnTo>
                        <a:pt x="28" y="11"/>
                      </a:lnTo>
                      <a:lnTo>
                        <a:pt x="27" y="11"/>
                      </a:lnTo>
                      <a:lnTo>
                        <a:pt x="27" y="12"/>
                      </a:lnTo>
                      <a:lnTo>
                        <a:pt x="26" y="15"/>
                      </a:lnTo>
                      <a:lnTo>
                        <a:pt x="25" y="17"/>
                      </a:lnTo>
                      <a:lnTo>
                        <a:pt x="26" y="20"/>
                      </a:lnTo>
                      <a:lnTo>
                        <a:pt x="26" y="22"/>
                      </a:lnTo>
                      <a:lnTo>
                        <a:pt x="28" y="22"/>
                      </a:lnTo>
                      <a:lnTo>
                        <a:pt x="30" y="23"/>
                      </a:lnTo>
                      <a:lnTo>
                        <a:pt x="31" y="25"/>
                      </a:lnTo>
                      <a:lnTo>
                        <a:pt x="32" y="22"/>
                      </a:lnTo>
                      <a:lnTo>
                        <a:pt x="33" y="22"/>
                      </a:lnTo>
                      <a:lnTo>
                        <a:pt x="34" y="23"/>
                      </a:lnTo>
                      <a:lnTo>
                        <a:pt x="35" y="20"/>
                      </a:lnTo>
                      <a:lnTo>
                        <a:pt x="37" y="19"/>
                      </a:lnTo>
                      <a:lnTo>
                        <a:pt x="35" y="17"/>
                      </a:lnTo>
                      <a:lnTo>
                        <a:pt x="35" y="15"/>
                      </a:lnTo>
                      <a:lnTo>
                        <a:pt x="35" y="17"/>
                      </a:lnTo>
                      <a:lnTo>
                        <a:pt x="38" y="19"/>
                      </a:lnTo>
                      <a:lnTo>
                        <a:pt x="39" y="17"/>
                      </a:lnTo>
                      <a:lnTo>
                        <a:pt x="39" y="19"/>
                      </a:lnTo>
                      <a:lnTo>
                        <a:pt x="40" y="22"/>
                      </a:lnTo>
                      <a:lnTo>
                        <a:pt x="41" y="23"/>
                      </a:lnTo>
                      <a:lnTo>
                        <a:pt x="42" y="27"/>
                      </a:lnTo>
                      <a:lnTo>
                        <a:pt x="42" y="30"/>
                      </a:lnTo>
                      <a:lnTo>
                        <a:pt x="44" y="33"/>
                      </a:lnTo>
                      <a:lnTo>
                        <a:pt x="42" y="35"/>
                      </a:lnTo>
                      <a:lnTo>
                        <a:pt x="42" y="36"/>
                      </a:lnTo>
                      <a:lnTo>
                        <a:pt x="41" y="39"/>
                      </a:lnTo>
                      <a:lnTo>
                        <a:pt x="40" y="41"/>
                      </a:lnTo>
                      <a:lnTo>
                        <a:pt x="39" y="41"/>
                      </a:lnTo>
                      <a:lnTo>
                        <a:pt x="39" y="42"/>
                      </a:lnTo>
                      <a:lnTo>
                        <a:pt x="38" y="46"/>
                      </a:lnTo>
                      <a:lnTo>
                        <a:pt x="37" y="47"/>
                      </a:lnTo>
                      <a:lnTo>
                        <a:pt x="37" y="50"/>
                      </a:lnTo>
                      <a:lnTo>
                        <a:pt x="38" y="52"/>
                      </a:lnTo>
                      <a:lnTo>
                        <a:pt x="37" y="55"/>
                      </a:lnTo>
                      <a:lnTo>
                        <a:pt x="39" y="58"/>
                      </a:lnTo>
                      <a:lnTo>
                        <a:pt x="39" y="60"/>
                      </a:lnTo>
                      <a:lnTo>
                        <a:pt x="39" y="63"/>
                      </a:lnTo>
                      <a:lnTo>
                        <a:pt x="38" y="65"/>
                      </a:lnTo>
                      <a:lnTo>
                        <a:pt x="37" y="66"/>
                      </a:lnTo>
                      <a:lnTo>
                        <a:pt x="37" y="68"/>
                      </a:lnTo>
                      <a:lnTo>
                        <a:pt x="34" y="70"/>
                      </a:lnTo>
                      <a:lnTo>
                        <a:pt x="33" y="70"/>
                      </a:lnTo>
                      <a:lnTo>
                        <a:pt x="31" y="73"/>
                      </a:lnTo>
                      <a:lnTo>
                        <a:pt x="30" y="73"/>
                      </a:lnTo>
                      <a:lnTo>
                        <a:pt x="27" y="74"/>
                      </a:lnTo>
                      <a:lnTo>
                        <a:pt x="24" y="76"/>
                      </a:lnTo>
                      <a:lnTo>
                        <a:pt x="22" y="78"/>
                      </a:lnTo>
                      <a:lnTo>
                        <a:pt x="18" y="78"/>
                      </a:lnTo>
                      <a:lnTo>
                        <a:pt x="17" y="76"/>
                      </a:lnTo>
                      <a:lnTo>
                        <a:pt x="15" y="76"/>
                      </a:lnTo>
                      <a:lnTo>
                        <a:pt x="13" y="74"/>
                      </a:lnTo>
                      <a:lnTo>
                        <a:pt x="11" y="73"/>
                      </a:lnTo>
                      <a:lnTo>
                        <a:pt x="11" y="71"/>
                      </a:lnTo>
                      <a:lnTo>
                        <a:pt x="10" y="73"/>
                      </a:lnTo>
                      <a:lnTo>
                        <a:pt x="9" y="68"/>
                      </a:lnTo>
                      <a:lnTo>
                        <a:pt x="8" y="65"/>
                      </a:lnTo>
                    </a:path>
                  </a:pathLst>
                </a:custGeom>
                <a:solidFill>
                  <a:srgbClr val="292929">
                    <a:alpha val="50195"/>
                  </a:srgbClr>
                </a:solidFill>
                <a:ln w="9525" cap="rnd">
                  <a:solidFill>
                    <a:schemeClr val="bg2"/>
                  </a:solidFill>
                  <a:round/>
                  <a:headEnd/>
                  <a:tailEnd/>
                </a:ln>
              </p:spPr>
              <p:txBody>
                <a:bodyPr/>
                <a:lstStyle/>
                <a:p>
                  <a:endParaRPr lang="de-DE"/>
                </a:p>
              </p:txBody>
            </p:sp>
          </p:grpSp>
          <p:sp>
            <p:nvSpPr>
              <p:cNvPr id="50213" name="Freeform 86"/>
              <p:cNvSpPr>
                <a:spLocks/>
              </p:cNvSpPr>
              <p:nvPr/>
            </p:nvSpPr>
            <p:spPr bwMode="auto">
              <a:xfrm>
                <a:off x="2213" y="2744"/>
                <a:ext cx="47" cy="77"/>
              </a:xfrm>
              <a:custGeom>
                <a:avLst/>
                <a:gdLst>
                  <a:gd name="T0" fmla="*/ 27 w 47"/>
                  <a:gd name="T1" fmla="*/ 71 h 77"/>
                  <a:gd name="T2" fmla="*/ 22 w 47"/>
                  <a:gd name="T3" fmla="*/ 65 h 77"/>
                  <a:gd name="T4" fmla="*/ 17 w 47"/>
                  <a:gd name="T5" fmla="*/ 59 h 77"/>
                  <a:gd name="T6" fmla="*/ 13 w 47"/>
                  <a:gd name="T7" fmla="*/ 50 h 77"/>
                  <a:gd name="T8" fmla="*/ 13 w 47"/>
                  <a:gd name="T9" fmla="*/ 42 h 77"/>
                  <a:gd name="T10" fmla="*/ 13 w 47"/>
                  <a:gd name="T11" fmla="*/ 35 h 77"/>
                  <a:gd name="T12" fmla="*/ 11 w 47"/>
                  <a:gd name="T13" fmla="*/ 27 h 77"/>
                  <a:gd name="T14" fmla="*/ 8 w 47"/>
                  <a:gd name="T15" fmla="*/ 21 h 77"/>
                  <a:gd name="T16" fmla="*/ 5 w 47"/>
                  <a:gd name="T17" fmla="*/ 19 h 77"/>
                  <a:gd name="T18" fmla="*/ 5 w 47"/>
                  <a:gd name="T19" fmla="*/ 16 h 77"/>
                  <a:gd name="T20" fmla="*/ 6 w 47"/>
                  <a:gd name="T21" fmla="*/ 19 h 77"/>
                  <a:gd name="T22" fmla="*/ 8 w 47"/>
                  <a:gd name="T23" fmla="*/ 19 h 77"/>
                  <a:gd name="T24" fmla="*/ 6 w 47"/>
                  <a:gd name="T25" fmla="*/ 12 h 77"/>
                  <a:gd name="T26" fmla="*/ 3 w 47"/>
                  <a:gd name="T27" fmla="*/ 4 h 77"/>
                  <a:gd name="T28" fmla="*/ 1 w 47"/>
                  <a:gd name="T29" fmla="*/ 2 h 77"/>
                  <a:gd name="T30" fmla="*/ 5 w 47"/>
                  <a:gd name="T31" fmla="*/ 2 h 77"/>
                  <a:gd name="T32" fmla="*/ 10 w 47"/>
                  <a:gd name="T33" fmla="*/ 4 h 77"/>
                  <a:gd name="T34" fmla="*/ 13 w 47"/>
                  <a:gd name="T35" fmla="*/ 8 h 77"/>
                  <a:gd name="T36" fmla="*/ 17 w 47"/>
                  <a:gd name="T37" fmla="*/ 12 h 77"/>
                  <a:gd name="T38" fmla="*/ 17 w 47"/>
                  <a:gd name="T39" fmla="*/ 6 h 77"/>
                  <a:gd name="T40" fmla="*/ 18 w 47"/>
                  <a:gd name="T41" fmla="*/ 2 h 77"/>
                  <a:gd name="T42" fmla="*/ 22 w 47"/>
                  <a:gd name="T43" fmla="*/ 2 h 77"/>
                  <a:gd name="T44" fmla="*/ 25 w 47"/>
                  <a:gd name="T45" fmla="*/ 4 h 77"/>
                  <a:gd name="T46" fmla="*/ 23 w 47"/>
                  <a:gd name="T47" fmla="*/ 6 h 77"/>
                  <a:gd name="T48" fmla="*/ 22 w 47"/>
                  <a:gd name="T49" fmla="*/ 8 h 77"/>
                  <a:gd name="T50" fmla="*/ 22 w 47"/>
                  <a:gd name="T51" fmla="*/ 12 h 77"/>
                  <a:gd name="T52" fmla="*/ 23 w 47"/>
                  <a:gd name="T53" fmla="*/ 16 h 77"/>
                  <a:gd name="T54" fmla="*/ 27 w 47"/>
                  <a:gd name="T55" fmla="*/ 16 h 77"/>
                  <a:gd name="T56" fmla="*/ 28 w 47"/>
                  <a:gd name="T57" fmla="*/ 16 h 77"/>
                  <a:gd name="T58" fmla="*/ 27 w 47"/>
                  <a:gd name="T59" fmla="*/ 10 h 77"/>
                  <a:gd name="T60" fmla="*/ 28 w 47"/>
                  <a:gd name="T61" fmla="*/ 14 h 77"/>
                  <a:gd name="T62" fmla="*/ 32 w 47"/>
                  <a:gd name="T63" fmla="*/ 19 h 77"/>
                  <a:gd name="T64" fmla="*/ 35 w 47"/>
                  <a:gd name="T65" fmla="*/ 25 h 77"/>
                  <a:gd name="T66" fmla="*/ 35 w 47"/>
                  <a:gd name="T67" fmla="*/ 29 h 77"/>
                  <a:gd name="T68" fmla="*/ 35 w 47"/>
                  <a:gd name="T69" fmla="*/ 35 h 77"/>
                  <a:gd name="T70" fmla="*/ 34 w 47"/>
                  <a:gd name="T71" fmla="*/ 40 h 77"/>
                  <a:gd name="T72" fmla="*/ 37 w 47"/>
                  <a:gd name="T73" fmla="*/ 44 h 77"/>
                  <a:gd name="T74" fmla="*/ 39 w 47"/>
                  <a:gd name="T75" fmla="*/ 44 h 77"/>
                  <a:gd name="T76" fmla="*/ 40 w 47"/>
                  <a:gd name="T77" fmla="*/ 42 h 77"/>
                  <a:gd name="T78" fmla="*/ 44 w 47"/>
                  <a:gd name="T79" fmla="*/ 46 h 77"/>
                  <a:gd name="T80" fmla="*/ 44 w 47"/>
                  <a:gd name="T81" fmla="*/ 54 h 77"/>
                  <a:gd name="T82" fmla="*/ 44 w 47"/>
                  <a:gd name="T83" fmla="*/ 61 h 77"/>
                  <a:gd name="T84" fmla="*/ 44 w 47"/>
                  <a:gd name="T85" fmla="*/ 67 h 77"/>
                  <a:gd name="T86" fmla="*/ 42 w 47"/>
                  <a:gd name="T87" fmla="*/ 69 h 77"/>
                  <a:gd name="T88" fmla="*/ 40 w 47"/>
                  <a:gd name="T89" fmla="*/ 73 h 77"/>
                  <a:gd name="T90" fmla="*/ 34 w 47"/>
                  <a:gd name="T91" fmla="*/ 73 h 77"/>
                  <a:gd name="T92" fmla="*/ 30 w 47"/>
                  <a:gd name="T93" fmla="*/ 76 h 7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7"/>
                  <a:gd name="T142" fmla="*/ 0 h 77"/>
                  <a:gd name="T143" fmla="*/ 47 w 47"/>
                  <a:gd name="T144" fmla="*/ 77 h 7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7" h="77">
                    <a:moveTo>
                      <a:pt x="30" y="76"/>
                    </a:moveTo>
                    <a:lnTo>
                      <a:pt x="27" y="73"/>
                    </a:lnTo>
                    <a:lnTo>
                      <a:pt x="27" y="71"/>
                    </a:lnTo>
                    <a:lnTo>
                      <a:pt x="25" y="71"/>
                    </a:lnTo>
                    <a:lnTo>
                      <a:pt x="22" y="69"/>
                    </a:lnTo>
                    <a:lnTo>
                      <a:pt x="22" y="65"/>
                    </a:lnTo>
                    <a:lnTo>
                      <a:pt x="18" y="63"/>
                    </a:lnTo>
                    <a:lnTo>
                      <a:pt x="18" y="59"/>
                    </a:lnTo>
                    <a:lnTo>
                      <a:pt x="17" y="59"/>
                    </a:lnTo>
                    <a:lnTo>
                      <a:pt x="15" y="54"/>
                    </a:lnTo>
                    <a:lnTo>
                      <a:pt x="15" y="52"/>
                    </a:lnTo>
                    <a:lnTo>
                      <a:pt x="13" y="50"/>
                    </a:lnTo>
                    <a:lnTo>
                      <a:pt x="13" y="46"/>
                    </a:lnTo>
                    <a:lnTo>
                      <a:pt x="13" y="44"/>
                    </a:lnTo>
                    <a:lnTo>
                      <a:pt x="13" y="42"/>
                    </a:lnTo>
                    <a:lnTo>
                      <a:pt x="13" y="40"/>
                    </a:lnTo>
                    <a:lnTo>
                      <a:pt x="13" y="35"/>
                    </a:lnTo>
                    <a:lnTo>
                      <a:pt x="11" y="31"/>
                    </a:lnTo>
                    <a:lnTo>
                      <a:pt x="11" y="29"/>
                    </a:lnTo>
                    <a:lnTo>
                      <a:pt x="11" y="27"/>
                    </a:lnTo>
                    <a:lnTo>
                      <a:pt x="10" y="25"/>
                    </a:lnTo>
                    <a:lnTo>
                      <a:pt x="10" y="23"/>
                    </a:lnTo>
                    <a:lnTo>
                      <a:pt x="8" y="21"/>
                    </a:lnTo>
                    <a:lnTo>
                      <a:pt x="5" y="21"/>
                    </a:lnTo>
                    <a:lnTo>
                      <a:pt x="5" y="19"/>
                    </a:lnTo>
                    <a:lnTo>
                      <a:pt x="5" y="16"/>
                    </a:lnTo>
                    <a:lnTo>
                      <a:pt x="6" y="16"/>
                    </a:lnTo>
                    <a:lnTo>
                      <a:pt x="6" y="19"/>
                    </a:lnTo>
                    <a:lnTo>
                      <a:pt x="10" y="21"/>
                    </a:lnTo>
                    <a:lnTo>
                      <a:pt x="11" y="23"/>
                    </a:lnTo>
                    <a:lnTo>
                      <a:pt x="8" y="19"/>
                    </a:lnTo>
                    <a:lnTo>
                      <a:pt x="8" y="16"/>
                    </a:lnTo>
                    <a:lnTo>
                      <a:pt x="8" y="14"/>
                    </a:lnTo>
                    <a:lnTo>
                      <a:pt x="6" y="12"/>
                    </a:lnTo>
                    <a:lnTo>
                      <a:pt x="6" y="8"/>
                    </a:lnTo>
                    <a:lnTo>
                      <a:pt x="3" y="8"/>
                    </a:lnTo>
                    <a:lnTo>
                      <a:pt x="3" y="4"/>
                    </a:lnTo>
                    <a:lnTo>
                      <a:pt x="0" y="4"/>
                    </a:lnTo>
                    <a:lnTo>
                      <a:pt x="1" y="2"/>
                    </a:lnTo>
                    <a:lnTo>
                      <a:pt x="3" y="2"/>
                    </a:lnTo>
                    <a:lnTo>
                      <a:pt x="5" y="2"/>
                    </a:lnTo>
                    <a:lnTo>
                      <a:pt x="6" y="0"/>
                    </a:lnTo>
                    <a:lnTo>
                      <a:pt x="8" y="2"/>
                    </a:lnTo>
                    <a:lnTo>
                      <a:pt x="10" y="4"/>
                    </a:lnTo>
                    <a:lnTo>
                      <a:pt x="10" y="6"/>
                    </a:lnTo>
                    <a:lnTo>
                      <a:pt x="13" y="8"/>
                    </a:lnTo>
                    <a:lnTo>
                      <a:pt x="15" y="12"/>
                    </a:lnTo>
                    <a:lnTo>
                      <a:pt x="17" y="14"/>
                    </a:lnTo>
                    <a:lnTo>
                      <a:pt x="17" y="12"/>
                    </a:lnTo>
                    <a:lnTo>
                      <a:pt x="15" y="10"/>
                    </a:lnTo>
                    <a:lnTo>
                      <a:pt x="17" y="8"/>
                    </a:lnTo>
                    <a:lnTo>
                      <a:pt x="17" y="6"/>
                    </a:lnTo>
                    <a:lnTo>
                      <a:pt x="17" y="4"/>
                    </a:lnTo>
                    <a:lnTo>
                      <a:pt x="18" y="2"/>
                    </a:lnTo>
                    <a:lnTo>
                      <a:pt x="20" y="2"/>
                    </a:lnTo>
                    <a:lnTo>
                      <a:pt x="22" y="2"/>
                    </a:lnTo>
                    <a:lnTo>
                      <a:pt x="22" y="4"/>
                    </a:lnTo>
                    <a:lnTo>
                      <a:pt x="25" y="4"/>
                    </a:lnTo>
                    <a:lnTo>
                      <a:pt x="23" y="6"/>
                    </a:lnTo>
                    <a:lnTo>
                      <a:pt x="22" y="8"/>
                    </a:lnTo>
                    <a:lnTo>
                      <a:pt x="22" y="10"/>
                    </a:lnTo>
                    <a:lnTo>
                      <a:pt x="20" y="10"/>
                    </a:lnTo>
                    <a:lnTo>
                      <a:pt x="22" y="12"/>
                    </a:lnTo>
                    <a:lnTo>
                      <a:pt x="22" y="14"/>
                    </a:lnTo>
                    <a:lnTo>
                      <a:pt x="23" y="14"/>
                    </a:lnTo>
                    <a:lnTo>
                      <a:pt x="23" y="16"/>
                    </a:lnTo>
                    <a:lnTo>
                      <a:pt x="25" y="19"/>
                    </a:lnTo>
                    <a:lnTo>
                      <a:pt x="27" y="16"/>
                    </a:lnTo>
                    <a:lnTo>
                      <a:pt x="27" y="19"/>
                    </a:lnTo>
                    <a:lnTo>
                      <a:pt x="28" y="16"/>
                    </a:lnTo>
                    <a:lnTo>
                      <a:pt x="27" y="14"/>
                    </a:lnTo>
                    <a:lnTo>
                      <a:pt x="27" y="12"/>
                    </a:lnTo>
                    <a:lnTo>
                      <a:pt x="27" y="10"/>
                    </a:lnTo>
                    <a:lnTo>
                      <a:pt x="27" y="12"/>
                    </a:lnTo>
                    <a:lnTo>
                      <a:pt x="28" y="12"/>
                    </a:lnTo>
                    <a:lnTo>
                      <a:pt x="28" y="14"/>
                    </a:lnTo>
                    <a:lnTo>
                      <a:pt x="30" y="14"/>
                    </a:lnTo>
                    <a:lnTo>
                      <a:pt x="32" y="16"/>
                    </a:lnTo>
                    <a:lnTo>
                      <a:pt x="32" y="19"/>
                    </a:lnTo>
                    <a:lnTo>
                      <a:pt x="32" y="21"/>
                    </a:lnTo>
                    <a:lnTo>
                      <a:pt x="34" y="23"/>
                    </a:lnTo>
                    <a:lnTo>
                      <a:pt x="35" y="25"/>
                    </a:lnTo>
                    <a:lnTo>
                      <a:pt x="35" y="27"/>
                    </a:lnTo>
                    <a:lnTo>
                      <a:pt x="37" y="29"/>
                    </a:lnTo>
                    <a:lnTo>
                      <a:pt x="35" y="29"/>
                    </a:lnTo>
                    <a:lnTo>
                      <a:pt x="35" y="31"/>
                    </a:lnTo>
                    <a:lnTo>
                      <a:pt x="34" y="33"/>
                    </a:lnTo>
                    <a:lnTo>
                      <a:pt x="35" y="35"/>
                    </a:lnTo>
                    <a:lnTo>
                      <a:pt x="34" y="38"/>
                    </a:lnTo>
                    <a:lnTo>
                      <a:pt x="34" y="40"/>
                    </a:lnTo>
                    <a:lnTo>
                      <a:pt x="35" y="42"/>
                    </a:lnTo>
                    <a:lnTo>
                      <a:pt x="37" y="44"/>
                    </a:lnTo>
                    <a:lnTo>
                      <a:pt x="39" y="44"/>
                    </a:lnTo>
                    <a:lnTo>
                      <a:pt x="40" y="42"/>
                    </a:lnTo>
                    <a:lnTo>
                      <a:pt x="40" y="40"/>
                    </a:lnTo>
                    <a:lnTo>
                      <a:pt x="40" y="42"/>
                    </a:lnTo>
                    <a:lnTo>
                      <a:pt x="42" y="44"/>
                    </a:lnTo>
                    <a:lnTo>
                      <a:pt x="44" y="44"/>
                    </a:lnTo>
                    <a:lnTo>
                      <a:pt x="44" y="46"/>
                    </a:lnTo>
                    <a:lnTo>
                      <a:pt x="46" y="50"/>
                    </a:lnTo>
                    <a:lnTo>
                      <a:pt x="44" y="52"/>
                    </a:lnTo>
                    <a:lnTo>
                      <a:pt x="44" y="54"/>
                    </a:lnTo>
                    <a:lnTo>
                      <a:pt x="46" y="57"/>
                    </a:lnTo>
                    <a:lnTo>
                      <a:pt x="46" y="59"/>
                    </a:lnTo>
                    <a:lnTo>
                      <a:pt x="44" y="61"/>
                    </a:lnTo>
                    <a:lnTo>
                      <a:pt x="46" y="65"/>
                    </a:lnTo>
                    <a:lnTo>
                      <a:pt x="44" y="67"/>
                    </a:lnTo>
                    <a:lnTo>
                      <a:pt x="44" y="69"/>
                    </a:lnTo>
                    <a:lnTo>
                      <a:pt x="42" y="69"/>
                    </a:lnTo>
                    <a:lnTo>
                      <a:pt x="42" y="71"/>
                    </a:lnTo>
                    <a:lnTo>
                      <a:pt x="40" y="73"/>
                    </a:lnTo>
                    <a:lnTo>
                      <a:pt x="39" y="73"/>
                    </a:lnTo>
                    <a:lnTo>
                      <a:pt x="35" y="71"/>
                    </a:lnTo>
                    <a:lnTo>
                      <a:pt x="34" y="73"/>
                    </a:lnTo>
                    <a:lnTo>
                      <a:pt x="32" y="73"/>
                    </a:lnTo>
                    <a:lnTo>
                      <a:pt x="30" y="76"/>
                    </a:lnTo>
                  </a:path>
                </a:pathLst>
              </a:custGeom>
              <a:solidFill>
                <a:srgbClr val="292929">
                  <a:alpha val="50195"/>
                </a:srgbClr>
              </a:solidFill>
              <a:ln w="9525" cap="rnd">
                <a:solidFill>
                  <a:schemeClr val="bg2"/>
                </a:solidFill>
                <a:round/>
                <a:headEnd/>
                <a:tailEnd/>
              </a:ln>
            </p:spPr>
            <p:txBody>
              <a:bodyPr/>
              <a:lstStyle/>
              <a:p>
                <a:endParaRPr lang="de-DE"/>
              </a:p>
            </p:txBody>
          </p:sp>
          <p:sp>
            <p:nvSpPr>
              <p:cNvPr id="50214" name="Freeform 87"/>
              <p:cNvSpPr>
                <a:spLocks/>
              </p:cNvSpPr>
              <p:nvPr/>
            </p:nvSpPr>
            <p:spPr bwMode="auto">
              <a:xfrm>
                <a:off x="2296" y="2730"/>
                <a:ext cx="52" cy="78"/>
              </a:xfrm>
              <a:custGeom>
                <a:avLst/>
                <a:gdLst>
                  <a:gd name="T0" fmla="*/ 7 w 52"/>
                  <a:gd name="T1" fmla="*/ 69 h 78"/>
                  <a:gd name="T2" fmla="*/ 4 w 52"/>
                  <a:gd name="T3" fmla="*/ 59 h 78"/>
                  <a:gd name="T4" fmla="*/ 3 w 52"/>
                  <a:gd name="T5" fmla="*/ 53 h 78"/>
                  <a:gd name="T6" fmla="*/ 4 w 52"/>
                  <a:gd name="T7" fmla="*/ 47 h 78"/>
                  <a:gd name="T8" fmla="*/ 3 w 52"/>
                  <a:gd name="T9" fmla="*/ 42 h 78"/>
                  <a:gd name="T10" fmla="*/ 1 w 52"/>
                  <a:gd name="T11" fmla="*/ 34 h 78"/>
                  <a:gd name="T12" fmla="*/ 2 w 52"/>
                  <a:gd name="T13" fmla="*/ 33 h 78"/>
                  <a:gd name="T14" fmla="*/ 7 w 52"/>
                  <a:gd name="T15" fmla="*/ 38 h 78"/>
                  <a:gd name="T16" fmla="*/ 2 w 52"/>
                  <a:gd name="T17" fmla="*/ 19 h 78"/>
                  <a:gd name="T18" fmla="*/ 1 w 52"/>
                  <a:gd name="T19" fmla="*/ 13 h 78"/>
                  <a:gd name="T20" fmla="*/ 4 w 52"/>
                  <a:gd name="T21" fmla="*/ 15 h 78"/>
                  <a:gd name="T22" fmla="*/ 5 w 52"/>
                  <a:gd name="T23" fmla="*/ 13 h 78"/>
                  <a:gd name="T24" fmla="*/ 5 w 52"/>
                  <a:gd name="T25" fmla="*/ 9 h 78"/>
                  <a:gd name="T26" fmla="*/ 6 w 52"/>
                  <a:gd name="T27" fmla="*/ 1 h 78"/>
                  <a:gd name="T28" fmla="*/ 10 w 52"/>
                  <a:gd name="T29" fmla="*/ 7 h 78"/>
                  <a:gd name="T30" fmla="*/ 12 w 52"/>
                  <a:gd name="T31" fmla="*/ 10 h 78"/>
                  <a:gd name="T32" fmla="*/ 15 w 52"/>
                  <a:gd name="T33" fmla="*/ 14 h 78"/>
                  <a:gd name="T34" fmla="*/ 18 w 52"/>
                  <a:gd name="T35" fmla="*/ 14 h 78"/>
                  <a:gd name="T36" fmla="*/ 21 w 52"/>
                  <a:gd name="T37" fmla="*/ 11 h 78"/>
                  <a:gd name="T38" fmla="*/ 23 w 52"/>
                  <a:gd name="T39" fmla="*/ 9 h 78"/>
                  <a:gd name="T40" fmla="*/ 22 w 52"/>
                  <a:gd name="T41" fmla="*/ 3 h 78"/>
                  <a:gd name="T42" fmla="*/ 23 w 52"/>
                  <a:gd name="T43" fmla="*/ 0 h 78"/>
                  <a:gd name="T44" fmla="*/ 26 w 52"/>
                  <a:gd name="T45" fmla="*/ 6 h 78"/>
                  <a:gd name="T46" fmla="*/ 26 w 52"/>
                  <a:gd name="T47" fmla="*/ 14 h 78"/>
                  <a:gd name="T48" fmla="*/ 25 w 52"/>
                  <a:gd name="T49" fmla="*/ 22 h 78"/>
                  <a:gd name="T50" fmla="*/ 22 w 52"/>
                  <a:gd name="T51" fmla="*/ 27 h 78"/>
                  <a:gd name="T52" fmla="*/ 23 w 52"/>
                  <a:gd name="T53" fmla="*/ 29 h 78"/>
                  <a:gd name="T54" fmla="*/ 27 w 52"/>
                  <a:gd name="T55" fmla="*/ 23 h 78"/>
                  <a:gd name="T56" fmla="*/ 31 w 52"/>
                  <a:gd name="T57" fmla="*/ 21 h 78"/>
                  <a:gd name="T58" fmla="*/ 35 w 52"/>
                  <a:gd name="T59" fmla="*/ 22 h 78"/>
                  <a:gd name="T60" fmla="*/ 33 w 52"/>
                  <a:gd name="T61" fmla="*/ 30 h 78"/>
                  <a:gd name="T62" fmla="*/ 32 w 52"/>
                  <a:gd name="T63" fmla="*/ 35 h 78"/>
                  <a:gd name="T64" fmla="*/ 33 w 52"/>
                  <a:gd name="T65" fmla="*/ 37 h 78"/>
                  <a:gd name="T66" fmla="*/ 34 w 52"/>
                  <a:gd name="T67" fmla="*/ 38 h 78"/>
                  <a:gd name="T68" fmla="*/ 38 w 52"/>
                  <a:gd name="T69" fmla="*/ 39 h 78"/>
                  <a:gd name="T70" fmla="*/ 39 w 52"/>
                  <a:gd name="T71" fmla="*/ 37 h 78"/>
                  <a:gd name="T72" fmla="*/ 38 w 52"/>
                  <a:gd name="T73" fmla="*/ 31 h 78"/>
                  <a:gd name="T74" fmla="*/ 40 w 52"/>
                  <a:gd name="T75" fmla="*/ 30 h 78"/>
                  <a:gd name="T76" fmla="*/ 43 w 52"/>
                  <a:gd name="T77" fmla="*/ 38 h 78"/>
                  <a:gd name="T78" fmla="*/ 43 w 52"/>
                  <a:gd name="T79" fmla="*/ 46 h 78"/>
                  <a:gd name="T80" fmla="*/ 46 w 52"/>
                  <a:gd name="T81" fmla="*/ 50 h 78"/>
                  <a:gd name="T82" fmla="*/ 48 w 52"/>
                  <a:gd name="T83" fmla="*/ 46 h 78"/>
                  <a:gd name="T84" fmla="*/ 50 w 52"/>
                  <a:gd name="T85" fmla="*/ 39 h 78"/>
                  <a:gd name="T86" fmla="*/ 51 w 52"/>
                  <a:gd name="T87" fmla="*/ 47 h 78"/>
                  <a:gd name="T88" fmla="*/ 50 w 52"/>
                  <a:gd name="T89" fmla="*/ 54 h 78"/>
                  <a:gd name="T90" fmla="*/ 49 w 52"/>
                  <a:gd name="T91" fmla="*/ 62 h 78"/>
                  <a:gd name="T92" fmla="*/ 48 w 52"/>
                  <a:gd name="T93" fmla="*/ 66 h 78"/>
                  <a:gd name="T94" fmla="*/ 47 w 52"/>
                  <a:gd name="T95" fmla="*/ 74 h 78"/>
                  <a:gd name="T96" fmla="*/ 43 w 52"/>
                  <a:gd name="T97" fmla="*/ 77 h 78"/>
                  <a:gd name="T98" fmla="*/ 38 w 52"/>
                  <a:gd name="T99" fmla="*/ 75 h 78"/>
                  <a:gd name="T100" fmla="*/ 35 w 52"/>
                  <a:gd name="T101" fmla="*/ 73 h 78"/>
                  <a:gd name="T102" fmla="*/ 31 w 52"/>
                  <a:gd name="T103" fmla="*/ 71 h 78"/>
                  <a:gd name="T104" fmla="*/ 26 w 52"/>
                  <a:gd name="T105" fmla="*/ 73 h 78"/>
                  <a:gd name="T106" fmla="*/ 23 w 52"/>
                  <a:gd name="T107" fmla="*/ 70 h 78"/>
                  <a:gd name="T108" fmla="*/ 18 w 52"/>
                  <a:gd name="T109" fmla="*/ 74 h 78"/>
                  <a:gd name="T110" fmla="*/ 11 w 52"/>
                  <a:gd name="T111" fmla="*/ 73 h 7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52"/>
                  <a:gd name="T169" fmla="*/ 0 h 78"/>
                  <a:gd name="T170" fmla="*/ 52 w 52"/>
                  <a:gd name="T171" fmla="*/ 78 h 7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52" h="78">
                    <a:moveTo>
                      <a:pt x="9" y="71"/>
                    </a:moveTo>
                    <a:lnTo>
                      <a:pt x="7" y="69"/>
                    </a:lnTo>
                    <a:lnTo>
                      <a:pt x="5" y="65"/>
                    </a:lnTo>
                    <a:lnTo>
                      <a:pt x="4" y="59"/>
                    </a:lnTo>
                    <a:lnTo>
                      <a:pt x="2" y="57"/>
                    </a:lnTo>
                    <a:lnTo>
                      <a:pt x="3" y="53"/>
                    </a:lnTo>
                    <a:lnTo>
                      <a:pt x="5" y="50"/>
                    </a:lnTo>
                    <a:lnTo>
                      <a:pt x="4" y="47"/>
                    </a:lnTo>
                    <a:lnTo>
                      <a:pt x="3" y="45"/>
                    </a:lnTo>
                    <a:lnTo>
                      <a:pt x="3" y="42"/>
                    </a:lnTo>
                    <a:lnTo>
                      <a:pt x="2" y="38"/>
                    </a:lnTo>
                    <a:lnTo>
                      <a:pt x="1" y="34"/>
                    </a:lnTo>
                    <a:lnTo>
                      <a:pt x="0" y="30"/>
                    </a:lnTo>
                    <a:lnTo>
                      <a:pt x="2" y="33"/>
                    </a:lnTo>
                    <a:lnTo>
                      <a:pt x="6" y="37"/>
                    </a:lnTo>
                    <a:lnTo>
                      <a:pt x="7" y="38"/>
                    </a:lnTo>
                    <a:lnTo>
                      <a:pt x="5" y="27"/>
                    </a:lnTo>
                    <a:lnTo>
                      <a:pt x="2" y="19"/>
                    </a:lnTo>
                    <a:lnTo>
                      <a:pt x="0" y="11"/>
                    </a:lnTo>
                    <a:lnTo>
                      <a:pt x="1" y="13"/>
                    </a:lnTo>
                    <a:lnTo>
                      <a:pt x="3" y="13"/>
                    </a:lnTo>
                    <a:lnTo>
                      <a:pt x="4" y="15"/>
                    </a:lnTo>
                    <a:lnTo>
                      <a:pt x="6" y="17"/>
                    </a:lnTo>
                    <a:lnTo>
                      <a:pt x="5" y="13"/>
                    </a:lnTo>
                    <a:lnTo>
                      <a:pt x="5" y="11"/>
                    </a:lnTo>
                    <a:lnTo>
                      <a:pt x="5" y="9"/>
                    </a:lnTo>
                    <a:lnTo>
                      <a:pt x="5" y="6"/>
                    </a:lnTo>
                    <a:lnTo>
                      <a:pt x="6" y="1"/>
                    </a:lnTo>
                    <a:lnTo>
                      <a:pt x="8" y="5"/>
                    </a:lnTo>
                    <a:lnTo>
                      <a:pt x="10" y="7"/>
                    </a:lnTo>
                    <a:lnTo>
                      <a:pt x="11" y="10"/>
                    </a:lnTo>
                    <a:lnTo>
                      <a:pt x="12" y="10"/>
                    </a:lnTo>
                    <a:lnTo>
                      <a:pt x="14" y="14"/>
                    </a:lnTo>
                    <a:lnTo>
                      <a:pt x="15" y="14"/>
                    </a:lnTo>
                    <a:lnTo>
                      <a:pt x="16" y="15"/>
                    </a:lnTo>
                    <a:lnTo>
                      <a:pt x="18" y="14"/>
                    </a:lnTo>
                    <a:lnTo>
                      <a:pt x="19" y="14"/>
                    </a:lnTo>
                    <a:lnTo>
                      <a:pt x="21" y="11"/>
                    </a:lnTo>
                    <a:lnTo>
                      <a:pt x="21" y="10"/>
                    </a:lnTo>
                    <a:lnTo>
                      <a:pt x="23" y="9"/>
                    </a:lnTo>
                    <a:lnTo>
                      <a:pt x="21" y="6"/>
                    </a:lnTo>
                    <a:lnTo>
                      <a:pt x="22" y="3"/>
                    </a:lnTo>
                    <a:lnTo>
                      <a:pt x="22" y="1"/>
                    </a:lnTo>
                    <a:lnTo>
                      <a:pt x="23" y="0"/>
                    </a:lnTo>
                    <a:lnTo>
                      <a:pt x="24" y="2"/>
                    </a:lnTo>
                    <a:lnTo>
                      <a:pt x="26" y="6"/>
                    </a:lnTo>
                    <a:lnTo>
                      <a:pt x="26" y="9"/>
                    </a:lnTo>
                    <a:lnTo>
                      <a:pt x="26" y="14"/>
                    </a:lnTo>
                    <a:lnTo>
                      <a:pt x="26" y="18"/>
                    </a:lnTo>
                    <a:lnTo>
                      <a:pt x="25" y="22"/>
                    </a:lnTo>
                    <a:lnTo>
                      <a:pt x="23" y="25"/>
                    </a:lnTo>
                    <a:lnTo>
                      <a:pt x="22" y="27"/>
                    </a:lnTo>
                    <a:lnTo>
                      <a:pt x="21" y="31"/>
                    </a:lnTo>
                    <a:lnTo>
                      <a:pt x="23" y="29"/>
                    </a:lnTo>
                    <a:lnTo>
                      <a:pt x="25" y="23"/>
                    </a:lnTo>
                    <a:lnTo>
                      <a:pt x="27" y="23"/>
                    </a:lnTo>
                    <a:lnTo>
                      <a:pt x="29" y="21"/>
                    </a:lnTo>
                    <a:lnTo>
                      <a:pt x="31" y="21"/>
                    </a:lnTo>
                    <a:lnTo>
                      <a:pt x="34" y="18"/>
                    </a:lnTo>
                    <a:lnTo>
                      <a:pt x="35" y="22"/>
                    </a:lnTo>
                    <a:lnTo>
                      <a:pt x="34" y="27"/>
                    </a:lnTo>
                    <a:lnTo>
                      <a:pt x="33" y="30"/>
                    </a:lnTo>
                    <a:lnTo>
                      <a:pt x="33" y="33"/>
                    </a:lnTo>
                    <a:lnTo>
                      <a:pt x="32" y="35"/>
                    </a:lnTo>
                    <a:lnTo>
                      <a:pt x="33" y="37"/>
                    </a:lnTo>
                    <a:lnTo>
                      <a:pt x="33" y="38"/>
                    </a:lnTo>
                    <a:lnTo>
                      <a:pt x="34" y="38"/>
                    </a:lnTo>
                    <a:lnTo>
                      <a:pt x="36" y="39"/>
                    </a:lnTo>
                    <a:lnTo>
                      <a:pt x="38" y="39"/>
                    </a:lnTo>
                    <a:lnTo>
                      <a:pt x="39" y="39"/>
                    </a:lnTo>
                    <a:lnTo>
                      <a:pt x="39" y="37"/>
                    </a:lnTo>
                    <a:lnTo>
                      <a:pt x="39" y="34"/>
                    </a:lnTo>
                    <a:lnTo>
                      <a:pt x="38" y="31"/>
                    </a:lnTo>
                    <a:lnTo>
                      <a:pt x="39" y="26"/>
                    </a:lnTo>
                    <a:lnTo>
                      <a:pt x="40" y="30"/>
                    </a:lnTo>
                    <a:lnTo>
                      <a:pt x="43" y="34"/>
                    </a:lnTo>
                    <a:lnTo>
                      <a:pt x="43" y="38"/>
                    </a:lnTo>
                    <a:lnTo>
                      <a:pt x="42" y="41"/>
                    </a:lnTo>
                    <a:lnTo>
                      <a:pt x="43" y="46"/>
                    </a:lnTo>
                    <a:lnTo>
                      <a:pt x="44" y="51"/>
                    </a:lnTo>
                    <a:lnTo>
                      <a:pt x="46" y="50"/>
                    </a:lnTo>
                    <a:lnTo>
                      <a:pt x="48" y="49"/>
                    </a:lnTo>
                    <a:lnTo>
                      <a:pt x="48" y="46"/>
                    </a:lnTo>
                    <a:lnTo>
                      <a:pt x="49" y="45"/>
                    </a:lnTo>
                    <a:lnTo>
                      <a:pt x="50" y="39"/>
                    </a:lnTo>
                    <a:lnTo>
                      <a:pt x="51" y="42"/>
                    </a:lnTo>
                    <a:lnTo>
                      <a:pt x="51" y="47"/>
                    </a:lnTo>
                    <a:lnTo>
                      <a:pt x="51" y="51"/>
                    </a:lnTo>
                    <a:lnTo>
                      <a:pt x="50" y="54"/>
                    </a:lnTo>
                    <a:lnTo>
                      <a:pt x="51" y="57"/>
                    </a:lnTo>
                    <a:lnTo>
                      <a:pt x="49" y="62"/>
                    </a:lnTo>
                    <a:lnTo>
                      <a:pt x="49" y="63"/>
                    </a:lnTo>
                    <a:lnTo>
                      <a:pt x="48" y="66"/>
                    </a:lnTo>
                    <a:lnTo>
                      <a:pt x="49" y="73"/>
                    </a:lnTo>
                    <a:lnTo>
                      <a:pt x="47" y="74"/>
                    </a:lnTo>
                    <a:lnTo>
                      <a:pt x="45" y="75"/>
                    </a:lnTo>
                    <a:lnTo>
                      <a:pt x="43" y="77"/>
                    </a:lnTo>
                    <a:lnTo>
                      <a:pt x="41" y="75"/>
                    </a:lnTo>
                    <a:lnTo>
                      <a:pt x="38" y="75"/>
                    </a:lnTo>
                    <a:lnTo>
                      <a:pt x="36" y="75"/>
                    </a:lnTo>
                    <a:lnTo>
                      <a:pt x="35" y="73"/>
                    </a:lnTo>
                    <a:lnTo>
                      <a:pt x="33" y="70"/>
                    </a:lnTo>
                    <a:lnTo>
                      <a:pt x="31" y="71"/>
                    </a:lnTo>
                    <a:lnTo>
                      <a:pt x="29" y="73"/>
                    </a:lnTo>
                    <a:lnTo>
                      <a:pt x="26" y="73"/>
                    </a:lnTo>
                    <a:lnTo>
                      <a:pt x="25" y="70"/>
                    </a:lnTo>
                    <a:lnTo>
                      <a:pt x="23" y="70"/>
                    </a:lnTo>
                    <a:lnTo>
                      <a:pt x="20" y="73"/>
                    </a:lnTo>
                    <a:lnTo>
                      <a:pt x="18" y="74"/>
                    </a:lnTo>
                    <a:lnTo>
                      <a:pt x="14" y="74"/>
                    </a:lnTo>
                    <a:lnTo>
                      <a:pt x="11" y="73"/>
                    </a:lnTo>
                    <a:lnTo>
                      <a:pt x="9" y="71"/>
                    </a:lnTo>
                  </a:path>
                </a:pathLst>
              </a:custGeom>
              <a:solidFill>
                <a:srgbClr val="292929">
                  <a:alpha val="50195"/>
                </a:srgbClr>
              </a:solidFill>
              <a:ln w="9525" cap="rnd">
                <a:solidFill>
                  <a:schemeClr val="bg2"/>
                </a:solidFill>
                <a:round/>
                <a:headEnd/>
                <a:tailEnd/>
              </a:ln>
            </p:spPr>
            <p:txBody>
              <a:bodyPr/>
              <a:lstStyle/>
              <a:p>
                <a:endParaRPr lang="de-DE"/>
              </a:p>
            </p:txBody>
          </p:sp>
        </p:grpSp>
        <p:grpSp>
          <p:nvGrpSpPr>
            <p:cNvPr id="15" name="Group 88"/>
            <p:cNvGrpSpPr>
              <a:grpSpLocks/>
            </p:cNvGrpSpPr>
            <p:nvPr/>
          </p:nvGrpSpPr>
          <p:grpSpPr bwMode="auto">
            <a:xfrm>
              <a:off x="2099" y="2670"/>
              <a:ext cx="393" cy="259"/>
              <a:chOff x="2099" y="2670"/>
              <a:chExt cx="393" cy="259"/>
            </a:xfrm>
          </p:grpSpPr>
          <p:sp>
            <p:nvSpPr>
              <p:cNvPr id="50191" name="Freeform 89"/>
              <p:cNvSpPr>
                <a:spLocks/>
              </p:cNvSpPr>
              <p:nvPr/>
            </p:nvSpPr>
            <p:spPr bwMode="auto">
              <a:xfrm>
                <a:off x="2401" y="2697"/>
                <a:ext cx="88" cy="109"/>
              </a:xfrm>
              <a:custGeom>
                <a:avLst/>
                <a:gdLst>
                  <a:gd name="T0" fmla="*/ 7 w 88"/>
                  <a:gd name="T1" fmla="*/ 54 h 109"/>
                  <a:gd name="T2" fmla="*/ 13 w 88"/>
                  <a:gd name="T3" fmla="*/ 69 h 109"/>
                  <a:gd name="T4" fmla="*/ 20 w 88"/>
                  <a:gd name="T5" fmla="*/ 81 h 109"/>
                  <a:gd name="T6" fmla="*/ 28 w 88"/>
                  <a:gd name="T7" fmla="*/ 88 h 109"/>
                  <a:gd name="T8" fmla="*/ 37 w 88"/>
                  <a:gd name="T9" fmla="*/ 88 h 109"/>
                  <a:gd name="T10" fmla="*/ 45 w 88"/>
                  <a:gd name="T11" fmla="*/ 92 h 109"/>
                  <a:gd name="T12" fmla="*/ 51 w 88"/>
                  <a:gd name="T13" fmla="*/ 96 h 109"/>
                  <a:gd name="T14" fmla="*/ 54 w 88"/>
                  <a:gd name="T15" fmla="*/ 100 h 109"/>
                  <a:gd name="T16" fmla="*/ 58 w 88"/>
                  <a:gd name="T17" fmla="*/ 104 h 109"/>
                  <a:gd name="T18" fmla="*/ 58 w 88"/>
                  <a:gd name="T19" fmla="*/ 96 h 109"/>
                  <a:gd name="T20" fmla="*/ 56 w 88"/>
                  <a:gd name="T21" fmla="*/ 88 h 109"/>
                  <a:gd name="T22" fmla="*/ 62 w 88"/>
                  <a:gd name="T23" fmla="*/ 92 h 109"/>
                  <a:gd name="T24" fmla="*/ 66 w 88"/>
                  <a:gd name="T25" fmla="*/ 100 h 109"/>
                  <a:gd name="T26" fmla="*/ 69 w 88"/>
                  <a:gd name="T27" fmla="*/ 104 h 109"/>
                  <a:gd name="T28" fmla="*/ 71 w 88"/>
                  <a:gd name="T29" fmla="*/ 96 h 109"/>
                  <a:gd name="T30" fmla="*/ 69 w 88"/>
                  <a:gd name="T31" fmla="*/ 84 h 109"/>
                  <a:gd name="T32" fmla="*/ 64 w 88"/>
                  <a:gd name="T33" fmla="*/ 77 h 109"/>
                  <a:gd name="T34" fmla="*/ 69 w 88"/>
                  <a:gd name="T35" fmla="*/ 81 h 109"/>
                  <a:gd name="T36" fmla="*/ 79 w 88"/>
                  <a:gd name="T37" fmla="*/ 81 h 109"/>
                  <a:gd name="T38" fmla="*/ 85 w 88"/>
                  <a:gd name="T39" fmla="*/ 77 h 109"/>
                  <a:gd name="T40" fmla="*/ 85 w 88"/>
                  <a:gd name="T41" fmla="*/ 69 h 109"/>
                  <a:gd name="T42" fmla="*/ 79 w 88"/>
                  <a:gd name="T43" fmla="*/ 69 h 109"/>
                  <a:gd name="T44" fmla="*/ 71 w 88"/>
                  <a:gd name="T45" fmla="*/ 65 h 109"/>
                  <a:gd name="T46" fmla="*/ 71 w 88"/>
                  <a:gd name="T47" fmla="*/ 57 h 109"/>
                  <a:gd name="T48" fmla="*/ 75 w 88"/>
                  <a:gd name="T49" fmla="*/ 50 h 109"/>
                  <a:gd name="T50" fmla="*/ 81 w 88"/>
                  <a:gd name="T51" fmla="*/ 50 h 109"/>
                  <a:gd name="T52" fmla="*/ 83 w 88"/>
                  <a:gd name="T53" fmla="*/ 54 h 109"/>
                  <a:gd name="T54" fmla="*/ 85 w 88"/>
                  <a:gd name="T55" fmla="*/ 54 h 109"/>
                  <a:gd name="T56" fmla="*/ 87 w 88"/>
                  <a:gd name="T57" fmla="*/ 46 h 109"/>
                  <a:gd name="T58" fmla="*/ 83 w 88"/>
                  <a:gd name="T59" fmla="*/ 38 h 109"/>
                  <a:gd name="T60" fmla="*/ 75 w 88"/>
                  <a:gd name="T61" fmla="*/ 27 h 109"/>
                  <a:gd name="T62" fmla="*/ 69 w 88"/>
                  <a:gd name="T63" fmla="*/ 23 h 109"/>
                  <a:gd name="T64" fmla="*/ 62 w 88"/>
                  <a:gd name="T65" fmla="*/ 23 h 109"/>
                  <a:gd name="T66" fmla="*/ 56 w 88"/>
                  <a:gd name="T67" fmla="*/ 19 h 109"/>
                  <a:gd name="T68" fmla="*/ 49 w 88"/>
                  <a:gd name="T69" fmla="*/ 11 h 109"/>
                  <a:gd name="T70" fmla="*/ 43 w 88"/>
                  <a:gd name="T71" fmla="*/ 0 h 109"/>
                  <a:gd name="T72" fmla="*/ 37 w 88"/>
                  <a:gd name="T73" fmla="*/ 0 h 109"/>
                  <a:gd name="T74" fmla="*/ 28 w 88"/>
                  <a:gd name="T75" fmla="*/ 0 h 109"/>
                  <a:gd name="T76" fmla="*/ 18 w 88"/>
                  <a:gd name="T77" fmla="*/ 3 h 109"/>
                  <a:gd name="T78" fmla="*/ 5 w 88"/>
                  <a:gd name="T79" fmla="*/ 11 h 109"/>
                  <a:gd name="T80" fmla="*/ 0 w 88"/>
                  <a:gd name="T81" fmla="*/ 19 h 109"/>
                  <a:gd name="T82" fmla="*/ 0 w 88"/>
                  <a:gd name="T83" fmla="*/ 30 h 109"/>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8"/>
                  <a:gd name="T127" fmla="*/ 0 h 109"/>
                  <a:gd name="T128" fmla="*/ 88 w 88"/>
                  <a:gd name="T129" fmla="*/ 109 h 109"/>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8" h="109">
                    <a:moveTo>
                      <a:pt x="3" y="42"/>
                    </a:moveTo>
                    <a:lnTo>
                      <a:pt x="5" y="46"/>
                    </a:lnTo>
                    <a:lnTo>
                      <a:pt x="7" y="54"/>
                    </a:lnTo>
                    <a:lnTo>
                      <a:pt x="9" y="61"/>
                    </a:lnTo>
                    <a:lnTo>
                      <a:pt x="11" y="65"/>
                    </a:lnTo>
                    <a:lnTo>
                      <a:pt x="13" y="69"/>
                    </a:lnTo>
                    <a:lnTo>
                      <a:pt x="17" y="73"/>
                    </a:lnTo>
                    <a:lnTo>
                      <a:pt x="18" y="77"/>
                    </a:lnTo>
                    <a:lnTo>
                      <a:pt x="20" y="81"/>
                    </a:lnTo>
                    <a:lnTo>
                      <a:pt x="22" y="81"/>
                    </a:lnTo>
                    <a:lnTo>
                      <a:pt x="26" y="84"/>
                    </a:lnTo>
                    <a:lnTo>
                      <a:pt x="28" y="88"/>
                    </a:lnTo>
                    <a:lnTo>
                      <a:pt x="32" y="88"/>
                    </a:lnTo>
                    <a:lnTo>
                      <a:pt x="35" y="88"/>
                    </a:lnTo>
                    <a:lnTo>
                      <a:pt x="37" y="88"/>
                    </a:lnTo>
                    <a:lnTo>
                      <a:pt x="41" y="92"/>
                    </a:lnTo>
                    <a:lnTo>
                      <a:pt x="43" y="92"/>
                    </a:lnTo>
                    <a:lnTo>
                      <a:pt x="45" y="92"/>
                    </a:lnTo>
                    <a:lnTo>
                      <a:pt x="49" y="92"/>
                    </a:lnTo>
                    <a:lnTo>
                      <a:pt x="51" y="92"/>
                    </a:lnTo>
                    <a:lnTo>
                      <a:pt x="51" y="96"/>
                    </a:lnTo>
                    <a:lnTo>
                      <a:pt x="52" y="96"/>
                    </a:lnTo>
                    <a:lnTo>
                      <a:pt x="54" y="100"/>
                    </a:lnTo>
                    <a:lnTo>
                      <a:pt x="56" y="104"/>
                    </a:lnTo>
                    <a:lnTo>
                      <a:pt x="58" y="108"/>
                    </a:lnTo>
                    <a:lnTo>
                      <a:pt x="58" y="104"/>
                    </a:lnTo>
                    <a:lnTo>
                      <a:pt x="58" y="100"/>
                    </a:lnTo>
                    <a:lnTo>
                      <a:pt x="58" y="96"/>
                    </a:lnTo>
                    <a:lnTo>
                      <a:pt x="56" y="92"/>
                    </a:lnTo>
                    <a:lnTo>
                      <a:pt x="54" y="92"/>
                    </a:lnTo>
                    <a:lnTo>
                      <a:pt x="56" y="88"/>
                    </a:lnTo>
                    <a:lnTo>
                      <a:pt x="60" y="92"/>
                    </a:lnTo>
                    <a:lnTo>
                      <a:pt x="62" y="92"/>
                    </a:lnTo>
                    <a:lnTo>
                      <a:pt x="66" y="92"/>
                    </a:lnTo>
                    <a:lnTo>
                      <a:pt x="66" y="96"/>
                    </a:lnTo>
                    <a:lnTo>
                      <a:pt x="66" y="100"/>
                    </a:lnTo>
                    <a:lnTo>
                      <a:pt x="68" y="104"/>
                    </a:lnTo>
                    <a:lnTo>
                      <a:pt x="69" y="104"/>
                    </a:lnTo>
                    <a:lnTo>
                      <a:pt x="71" y="100"/>
                    </a:lnTo>
                    <a:lnTo>
                      <a:pt x="71" y="96"/>
                    </a:lnTo>
                    <a:lnTo>
                      <a:pt x="69" y="92"/>
                    </a:lnTo>
                    <a:lnTo>
                      <a:pt x="69" y="88"/>
                    </a:lnTo>
                    <a:lnTo>
                      <a:pt x="69" y="84"/>
                    </a:lnTo>
                    <a:lnTo>
                      <a:pt x="66" y="81"/>
                    </a:lnTo>
                    <a:lnTo>
                      <a:pt x="64" y="77"/>
                    </a:lnTo>
                    <a:lnTo>
                      <a:pt x="66" y="77"/>
                    </a:lnTo>
                    <a:lnTo>
                      <a:pt x="68" y="81"/>
                    </a:lnTo>
                    <a:lnTo>
                      <a:pt x="69" y="81"/>
                    </a:lnTo>
                    <a:lnTo>
                      <a:pt x="73" y="81"/>
                    </a:lnTo>
                    <a:lnTo>
                      <a:pt x="75" y="81"/>
                    </a:lnTo>
                    <a:lnTo>
                      <a:pt x="79" y="81"/>
                    </a:lnTo>
                    <a:lnTo>
                      <a:pt x="81" y="81"/>
                    </a:lnTo>
                    <a:lnTo>
                      <a:pt x="83" y="81"/>
                    </a:lnTo>
                    <a:lnTo>
                      <a:pt x="85" y="77"/>
                    </a:lnTo>
                    <a:lnTo>
                      <a:pt x="87" y="77"/>
                    </a:lnTo>
                    <a:lnTo>
                      <a:pt x="87" y="69"/>
                    </a:lnTo>
                    <a:lnTo>
                      <a:pt x="85" y="69"/>
                    </a:lnTo>
                    <a:lnTo>
                      <a:pt x="81" y="73"/>
                    </a:lnTo>
                    <a:lnTo>
                      <a:pt x="79" y="69"/>
                    </a:lnTo>
                    <a:lnTo>
                      <a:pt x="75" y="69"/>
                    </a:lnTo>
                    <a:lnTo>
                      <a:pt x="73" y="65"/>
                    </a:lnTo>
                    <a:lnTo>
                      <a:pt x="71" y="65"/>
                    </a:lnTo>
                    <a:lnTo>
                      <a:pt x="69" y="61"/>
                    </a:lnTo>
                    <a:lnTo>
                      <a:pt x="71" y="57"/>
                    </a:lnTo>
                    <a:lnTo>
                      <a:pt x="73" y="54"/>
                    </a:lnTo>
                    <a:lnTo>
                      <a:pt x="75" y="50"/>
                    </a:lnTo>
                    <a:lnTo>
                      <a:pt x="77" y="50"/>
                    </a:lnTo>
                    <a:lnTo>
                      <a:pt x="79" y="50"/>
                    </a:lnTo>
                    <a:lnTo>
                      <a:pt x="81" y="50"/>
                    </a:lnTo>
                    <a:lnTo>
                      <a:pt x="83" y="50"/>
                    </a:lnTo>
                    <a:lnTo>
                      <a:pt x="83" y="54"/>
                    </a:lnTo>
                    <a:lnTo>
                      <a:pt x="85" y="57"/>
                    </a:lnTo>
                    <a:lnTo>
                      <a:pt x="85" y="54"/>
                    </a:lnTo>
                    <a:lnTo>
                      <a:pt x="87" y="50"/>
                    </a:lnTo>
                    <a:lnTo>
                      <a:pt x="87" y="46"/>
                    </a:lnTo>
                    <a:lnTo>
                      <a:pt x="87" y="42"/>
                    </a:lnTo>
                    <a:lnTo>
                      <a:pt x="85" y="38"/>
                    </a:lnTo>
                    <a:lnTo>
                      <a:pt x="83" y="38"/>
                    </a:lnTo>
                    <a:lnTo>
                      <a:pt x="81" y="30"/>
                    </a:lnTo>
                    <a:lnTo>
                      <a:pt x="79" y="27"/>
                    </a:lnTo>
                    <a:lnTo>
                      <a:pt x="75" y="27"/>
                    </a:lnTo>
                    <a:lnTo>
                      <a:pt x="73" y="23"/>
                    </a:lnTo>
                    <a:lnTo>
                      <a:pt x="71" y="23"/>
                    </a:lnTo>
                    <a:lnTo>
                      <a:pt x="69" y="23"/>
                    </a:lnTo>
                    <a:lnTo>
                      <a:pt x="68" y="23"/>
                    </a:lnTo>
                    <a:lnTo>
                      <a:pt x="64" y="23"/>
                    </a:lnTo>
                    <a:lnTo>
                      <a:pt x="62" y="23"/>
                    </a:lnTo>
                    <a:lnTo>
                      <a:pt x="60" y="19"/>
                    </a:lnTo>
                    <a:lnTo>
                      <a:pt x="58" y="19"/>
                    </a:lnTo>
                    <a:lnTo>
                      <a:pt x="56" y="19"/>
                    </a:lnTo>
                    <a:lnTo>
                      <a:pt x="54" y="15"/>
                    </a:lnTo>
                    <a:lnTo>
                      <a:pt x="52" y="15"/>
                    </a:lnTo>
                    <a:lnTo>
                      <a:pt x="49" y="11"/>
                    </a:lnTo>
                    <a:lnTo>
                      <a:pt x="49" y="7"/>
                    </a:lnTo>
                    <a:lnTo>
                      <a:pt x="45" y="3"/>
                    </a:lnTo>
                    <a:lnTo>
                      <a:pt x="43" y="0"/>
                    </a:lnTo>
                    <a:lnTo>
                      <a:pt x="39" y="0"/>
                    </a:lnTo>
                    <a:lnTo>
                      <a:pt x="37" y="0"/>
                    </a:lnTo>
                    <a:lnTo>
                      <a:pt x="34" y="0"/>
                    </a:lnTo>
                    <a:lnTo>
                      <a:pt x="32" y="0"/>
                    </a:lnTo>
                    <a:lnTo>
                      <a:pt x="28" y="0"/>
                    </a:lnTo>
                    <a:lnTo>
                      <a:pt x="24" y="0"/>
                    </a:lnTo>
                    <a:lnTo>
                      <a:pt x="22" y="3"/>
                    </a:lnTo>
                    <a:lnTo>
                      <a:pt x="18" y="3"/>
                    </a:lnTo>
                    <a:lnTo>
                      <a:pt x="13" y="3"/>
                    </a:lnTo>
                    <a:lnTo>
                      <a:pt x="9" y="7"/>
                    </a:lnTo>
                    <a:lnTo>
                      <a:pt x="5" y="11"/>
                    </a:lnTo>
                    <a:lnTo>
                      <a:pt x="3" y="15"/>
                    </a:lnTo>
                    <a:lnTo>
                      <a:pt x="1" y="19"/>
                    </a:lnTo>
                    <a:lnTo>
                      <a:pt x="0" y="19"/>
                    </a:lnTo>
                    <a:lnTo>
                      <a:pt x="0" y="23"/>
                    </a:lnTo>
                    <a:lnTo>
                      <a:pt x="0" y="27"/>
                    </a:lnTo>
                    <a:lnTo>
                      <a:pt x="0" y="30"/>
                    </a:lnTo>
                    <a:lnTo>
                      <a:pt x="1" y="34"/>
                    </a:lnTo>
                    <a:lnTo>
                      <a:pt x="3" y="42"/>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2" name="Freeform 90"/>
              <p:cNvSpPr>
                <a:spLocks/>
              </p:cNvSpPr>
              <p:nvPr/>
            </p:nvSpPr>
            <p:spPr bwMode="auto">
              <a:xfrm>
                <a:off x="2349" y="2697"/>
                <a:ext cx="143" cy="174"/>
              </a:xfrm>
              <a:custGeom>
                <a:avLst/>
                <a:gdLst>
                  <a:gd name="T0" fmla="*/ 65 w 143"/>
                  <a:gd name="T1" fmla="*/ 3 h 174"/>
                  <a:gd name="T2" fmla="*/ 82 w 143"/>
                  <a:gd name="T3" fmla="*/ 19 h 174"/>
                  <a:gd name="T4" fmla="*/ 92 w 143"/>
                  <a:gd name="T5" fmla="*/ 38 h 174"/>
                  <a:gd name="T6" fmla="*/ 101 w 143"/>
                  <a:gd name="T7" fmla="*/ 57 h 174"/>
                  <a:gd name="T8" fmla="*/ 105 w 143"/>
                  <a:gd name="T9" fmla="*/ 76 h 174"/>
                  <a:gd name="T10" fmla="*/ 105 w 143"/>
                  <a:gd name="T11" fmla="*/ 92 h 174"/>
                  <a:gd name="T12" fmla="*/ 113 w 143"/>
                  <a:gd name="T13" fmla="*/ 111 h 174"/>
                  <a:gd name="T14" fmla="*/ 118 w 143"/>
                  <a:gd name="T15" fmla="*/ 119 h 174"/>
                  <a:gd name="T16" fmla="*/ 128 w 143"/>
                  <a:gd name="T17" fmla="*/ 130 h 174"/>
                  <a:gd name="T18" fmla="*/ 128 w 143"/>
                  <a:gd name="T19" fmla="*/ 134 h 174"/>
                  <a:gd name="T20" fmla="*/ 118 w 143"/>
                  <a:gd name="T21" fmla="*/ 130 h 174"/>
                  <a:gd name="T22" fmla="*/ 113 w 143"/>
                  <a:gd name="T23" fmla="*/ 126 h 174"/>
                  <a:gd name="T24" fmla="*/ 120 w 143"/>
                  <a:gd name="T25" fmla="*/ 146 h 174"/>
                  <a:gd name="T26" fmla="*/ 134 w 143"/>
                  <a:gd name="T27" fmla="*/ 161 h 174"/>
                  <a:gd name="T28" fmla="*/ 138 w 143"/>
                  <a:gd name="T29" fmla="*/ 169 h 174"/>
                  <a:gd name="T30" fmla="*/ 126 w 143"/>
                  <a:gd name="T31" fmla="*/ 173 h 174"/>
                  <a:gd name="T32" fmla="*/ 113 w 143"/>
                  <a:gd name="T33" fmla="*/ 165 h 174"/>
                  <a:gd name="T34" fmla="*/ 99 w 143"/>
                  <a:gd name="T35" fmla="*/ 149 h 174"/>
                  <a:gd name="T36" fmla="*/ 92 w 143"/>
                  <a:gd name="T37" fmla="*/ 146 h 174"/>
                  <a:gd name="T38" fmla="*/ 90 w 143"/>
                  <a:gd name="T39" fmla="*/ 161 h 174"/>
                  <a:gd name="T40" fmla="*/ 80 w 143"/>
                  <a:gd name="T41" fmla="*/ 173 h 174"/>
                  <a:gd name="T42" fmla="*/ 71 w 143"/>
                  <a:gd name="T43" fmla="*/ 173 h 174"/>
                  <a:gd name="T44" fmla="*/ 63 w 143"/>
                  <a:gd name="T45" fmla="*/ 165 h 174"/>
                  <a:gd name="T46" fmla="*/ 71 w 143"/>
                  <a:gd name="T47" fmla="*/ 161 h 174"/>
                  <a:gd name="T48" fmla="*/ 72 w 143"/>
                  <a:gd name="T49" fmla="*/ 157 h 174"/>
                  <a:gd name="T50" fmla="*/ 71 w 143"/>
                  <a:gd name="T51" fmla="*/ 146 h 174"/>
                  <a:gd name="T52" fmla="*/ 67 w 143"/>
                  <a:gd name="T53" fmla="*/ 138 h 174"/>
                  <a:gd name="T54" fmla="*/ 59 w 143"/>
                  <a:gd name="T55" fmla="*/ 138 h 174"/>
                  <a:gd name="T56" fmla="*/ 51 w 143"/>
                  <a:gd name="T57" fmla="*/ 138 h 174"/>
                  <a:gd name="T58" fmla="*/ 55 w 143"/>
                  <a:gd name="T59" fmla="*/ 153 h 174"/>
                  <a:gd name="T60" fmla="*/ 46 w 143"/>
                  <a:gd name="T61" fmla="*/ 146 h 174"/>
                  <a:gd name="T62" fmla="*/ 36 w 143"/>
                  <a:gd name="T63" fmla="*/ 134 h 174"/>
                  <a:gd name="T64" fmla="*/ 30 w 143"/>
                  <a:gd name="T65" fmla="*/ 123 h 174"/>
                  <a:gd name="T66" fmla="*/ 30 w 143"/>
                  <a:gd name="T67" fmla="*/ 107 h 174"/>
                  <a:gd name="T68" fmla="*/ 32 w 143"/>
                  <a:gd name="T69" fmla="*/ 96 h 174"/>
                  <a:gd name="T70" fmla="*/ 32 w 143"/>
                  <a:gd name="T71" fmla="*/ 84 h 174"/>
                  <a:gd name="T72" fmla="*/ 24 w 143"/>
                  <a:gd name="T73" fmla="*/ 73 h 174"/>
                  <a:gd name="T74" fmla="*/ 15 w 143"/>
                  <a:gd name="T75" fmla="*/ 69 h 174"/>
                  <a:gd name="T76" fmla="*/ 11 w 143"/>
                  <a:gd name="T77" fmla="*/ 76 h 174"/>
                  <a:gd name="T78" fmla="*/ 5 w 143"/>
                  <a:gd name="T79" fmla="*/ 65 h 174"/>
                  <a:gd name="T80" fmla="*/ 1 w 143"/>
                  <a:gd name="T81" fmla="*/ 46 h 174"/>
                  <a:gd name="T82" fmla="*/ 0 w 143"/>
                  <a:gd name="T83" fmla="*/ 30 h 174"/>
                  <a:gd name="T84" fmla="*/ 3 w 143"/>
                  <a:gd name="T85" fmla="*/ 19 h 174"/>
                  <a:gd name="T86" fmla="*/ 9 w 143"/>
                  <a:gd name="T87" fmla="*/ 7 h 174"/>
                  <a:gd name="T88" fmla="*/ 21 w 143"/>
                  <a:gd name="T89" fmla="*/ 3 h 174"/>
                  <a:gd name="T90" fmla="*/ 36 w 143"/>
                  <a:gd name="T91" fmla="*/ 3 h 174"/>
                  <a:gd name="T92" fmla="*/ 57 w 143"/>
                  <a:gd name="T93" fmla="*/ 0 h 174"/>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43"/>
                  <a:gd name="T142" fmla="*/ 0 h 174"/>
                  <a:gd name="T143" fmla="*/ 143 w 143"/>
                  <a:gd name="T144" fmla="*/ 174 h 174"/>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43" h="174">
                    <a:moveTo>
                      <a:pt x="57" y="0"/>
                    </a:moveTo>
                    <a:lnTo>
                      <a:pt x="59" y="3"/>
                    </a:lnTo>
                    <a:lnTo>
                      <a:pt x="65" y="3"/>
                    </a:lnTo>
                    <a:lnTo>
                      <a:pt x="71" y="7"/>
                    </a:lnTo>
                    <a:lnTo>
                      <a:pt x="76" y="15"/>
                    </a:lnTo>
                    <a:lnTo>
                      <a:pt x="82" y="19"/>
                    </a:lnTo>
                    <a:lnTo>
                      <a:pt x="86" y="23"/>
                    </a:lnTo>
                    <a:lnTo>
                      <a:pt x="90" y="30"/>
                    </a:lnTo>
                    <a:lnTo>
                      <a:pt x="92" y="38"/>
                    </a:lnTo>
                    <a:lnTo>
                      <a:pt x="95" y="46"/>
                    </a:lnTo>
                    <a:lnTo>
                      <a:pt x="99" y="49"/>
                    </a:lnTo>
                    <a:lnTo>
                      <a:pt x="101" y="57"/>
                    </a:lnTo>
                    <a:lnTo>
                      <a:pt x="103" y="61"/>
                    </a:lnTo>
                    <a:lnTo>
                      <a:pt x="105" y="69"/>
                    </a:lnTo>
                    <a:lnTo>
                      <a:pt x="105" y="76"/>
                    </a:lnTo>
                    <a:lnTo>
                      <a:pt x="107" y="84"/>
                    </a:lnTo>
                    <a:lnTo>
                      <a:pt x="107" y="88"/>
                    </a:lnTo>
                    <a:lnTo>
                      <a:pt x="105" y="92"/>
                    </a:lnTo>
                    <a:lnTo>
                      <a:pt x="107" y="99"/>
                    </a:lnTo>
                    <a:lnTo>
                      <a:pt x="111" y="107"/>
                    </a:lnTo>
                    <a:lnTo>
                      <a:pt x="113" y="111"/>
                    </a:lnTo>
                    <a:lnTo>
                      <a:pt x="115" y="115"/>
                    </a:lnTo>
                    <a:lnTo>
                      <a:pt x="117" y="115"/>
                    </a:lnTo>
                    <a:lnTo>
                      <a:pt x="118" y="119"/>
                    </a:lnTo>
                    <a:lnTo>
                      <a:pt x="122" y="123"/>
                    </a:lnTo>
                    <a:lnTo>
                      <a:pt x="126" y="126"/>
                    </a:lnTo>
                    <a:lnTo>
                      <a:pt x="128" y="130"/>
                    </a:lnTo>
                    <a:lnTo>
                      <a:pt x="130" y="130"/>
                    </a:lnTo>
                    <a:lnTo>
                      <a:pt x="134" y="134"/>
                    </a:lnTo>
                    <a:lnTo>
                      <a:pt x="128" y="134"/>
                    </a:lnTo>
                    <a:lnTo>
                      <a:pt x="124" y="134"/>
                    </a:lnTo>
                    <a:lnTo>
                      <a:pt x="120" y="130"/>
                    </a:lnTo>
                    <a:lnTo>
                      <a:pt x="118" y="130"/>
                    </a:lnTo>
                    <a:lnTo>
                      <a:pt x="115" y="126"/>
                    </a:lnTo>
                    <a:lnTo>
                      <a:pt x="111" y="123"/>
                    </a:lnTo>
                    <a:lnTo>
                      <a:pt x="113" y="126"/>
                    </a:lnTo>
                    <a:lnTo>
                      <a:pt x="117" y="134"/>
                    </a:lnTo>
                    <a:lnTo>
                      <a:pt x="117" y="138"/>
                    </a:lnTo>
                    <a:lnTo>
                      <a:pt x="120" y="146"/>
                    </a:lnTo>
                    <a:lnTo>
                      <a:pt x="126" y="153"/>
                    </a:lnTo>
                    <a:lnTo>
                      <a:pt x="130" y="157"/>
                    </a:lnTo>
                    <a:lnTo>
                      <a:pt x="134" y="161"/>
                    </a:lnTo>
                    <a:lnTo>
                      <a:pt x="140" y="165"/>
                    </a:lnTo>
                    <a:lnTo>
                      <a:pt x="142" y="169"/>
                    </a:lnTo>
                    <a:lnTo>
                      <a:pt x="138" y="169"/>
                    </a:lnTo>
                    <a:lnTo>
                      <a:pt x="134" y="169"/>
                    </a:lnTo>
                    <a:lnTo>
                      <a:pt x="130" y="173"/>
                    </a:lnTo>
                    <a:lnTo>
                      <a:pt x="126" y="173"/>
                    </a:lnTo>
                    <a:lnTo>
                      <a:pt x="122" y="169"/>
                    </a:lnTo>
                    <a:lnTo>
                      <a:pt x="117" y="169"/>
                    </a:lnTo>
                    <a:lnTo>
                      <a:pt x="113" y="165"/>
                    </a:lnTo>
                    <a:lnTo>
                      <a:pt x="107" y="161"/>
                    </a:lnTo>
                    <a:lnTo>
                      <a:pt x="103" y="157"/>
                    </a:lnTo>
                    <a:lnTo>
                      <a:pt x="99" y="149"/>
                    </a:lnTo>
                    <a:lnTo>
                      <a:pt x="94" y="146"/>
                    </a:lnTo>
                    <a:lnTo>
                      <a:pt x="90" y="138"/>
                    </a:lnTo>
                    <a:lnTo>
                      <a:pt x="92" y="146"/>
                    </a:lnTo>
                    <a:lnTo>
                      <a:pt x="92" y="149"/>
                    </a:lnTo>
                    <a:lnTo>
                      <a:pt x="90" y="157"/>
                    </a:lnTo>
                    <a:lnTo>
                      <a:pt x="90" y="161"/>
                    </a:lnTo>
                    <a:lnTo>
                      <a:pt x="88" y="165"/>
                    </a:lnTo>
                    <a:lnTo>
                      <a:pt x="84" y="169"/>
                    </a:lnTo>
                    <a:lnTo>
                      <a:pt x="80" y="173"/>
                    </a:lnTo>
                    <a:lnTo>
                      <a:pt x="76" y="173"/>
                    </a:lnTo>
                    <a:lnTo>
                      <a:pt x="74" y="173"/>
                    </a:lnTo>
                    <a:lnTo>
                      <a:pt x="71" y="173"/>
                    </a:lnTo>
                    <a:lnTo>
                      <a:pt x="67" y="173"/>
                    </a:lnTo>
                    <a:lnTo>
                      <a:pt x="65" y="169"/>
                    </a:lnTo>
                    <a:lnTo>
                      <a:pt x="63" y="165"/>
                    </a:lnTo>
                    <a:lnTo>
                      <a:pt x="65" y="165"/>
                    </a:lnTo>
                    <a:lnTo>
                      <a:pt x="67" y="161"/>
                    </a:lnTo>
                    <a:lnTo>
                      <a:pt x="71" y="161"/>
                    </a:lnTo>
                    <a:lnTo>
                      <a:pt x="72" y="157"/>
                    </a:lnTo>
                    <a:lnTo>
                      <a:pt x="72" y="153"/>
                    </a:lnTo>
                    <a:lnTo>
                      <a:pt x="72" y="149"/>
                    </a:lnTo>
                    <a:lnTo>
                      <a:pt x="71" y="146"/>
                    </a:lnTo>
                    <a:lnTo>
                      <a:pt x="69" y="146"/>
                    </a:lnTo>
                    <a:lnTo>
                      <a:pt x="67" y="142"/>
                    </a:lnTo>
                    <a:lnTo>
                      <a:pt x="67" y="138"/>
                    </a:lnTo>
                    <a:lnTo>
                      <a:pt x="65" y="138"/>
                    </a:lnTo>
                    <a:lnTo>
                      <a:pt x="61" y="138"/>
                    </a:lnTo>
                    <a:lnTo>
                      <a:pt x="59" y="138"/>
                    </a:lnTo>
                    <a:lnTo>
                      <a:pt x="55" y="134"/>
                    </a:lnTo>
                    <a:lnTo>
                      <a:pt x="53" y="138"/>
                    </a:lnTo>
                    <a:lnTo>
                      <a:pt x="51" y="138"/>
                    </a:lnTo>
                    <a:lnTo>
                      <a:pt x="51" y="142"/>
                    </a:lnTo>
                    <a:lnTo>
                      <a:pt x="53" y="149"/>
                    </a:lnTo>
                    <a:lnTo>
                      <a:pt x="55" y="153"/>
                    </a:lnTo>
                    <a:lnTo>
                      <a:pt x="53" y="149"/>
                    </a:lnTo>
                    <a:lnTo>
                      <a:pt x="47" y="149"/>
                    </a:lnTo>
                    <a:lnTo>
                      <a:pt x="46" y="146"/>
                    </a:lnTo>
                    <a:lnTo>
                      <a:pt x="42" y="142"/>
                    </a:lnTo>
                    <a:lnTo>
                      <a:pt x="38" y="138"/>
                    </a:lnTo>
                    <a:lnTo>
                      <a:pt x="36" y="134"/>
                    </a:lnTo>
                    <a:lnTo>
                      <a:pt x="32" y="130"/>
                    </a:lnTo>
                    <a:lnTo>
                      <a:pt x="32" y="126"/>
                    </a:lnTo>
                    <a:lnTo>
                      <a:pt x="30" y="123"/>
                    </a:lnTo>
                    <a:lnTo>
                      <a:pt x="30" y="115"/>
                    </a:lnTo>
                    <a:lnTo>
                      <a:pt x="28" y="111"/>
                    </a:lnTo>
                    <a:lnTo>
                      <a:pt x="30" y="107"/>
                    </a:lnTo>
                    <a:lnTo>
                      <a:pt x="30" y="103"/>
                    </a:lnTo>
                    <a:lnTo>
                      <a:pt x="32" y="99"/>
                    </a:lnTo>
                    <a:lnTo>
                      <a:pt x="32" y="96"/>
                    </a:lnTo>
                    <a:lnTo>
                      <a:pt x="34" y="92"/>
                    </a:lnTo>
                    <a:lnTo>
                      <a:pt x="34" y="88"/>
                    </a:lnTo>
                    <a:lnTo>
                      <a:pt x="32" y="84"/>
                    </a:lnTo>
                    <a:lnTo>
                      <a:pt x="30" y="80"/>
                    </a:lnTo>
                    <a:lnTo>
                      <a:pt x="28" y="80"/>
                    </a:lnTo>
                    <a:lnTo>
                      <a:pt x="24" y="73"/>
                    </a:lnTo>
                    <a:lnTo>
                      <a:pt x="21" y="73"/>
                    </a:lnTo>
                    <a:lnTo>
                      <a:pt x="19" y="69"/>
                    </a:lnTo>
                    <a:lnTo>
                      <a:pt x="15" y="69"/>
                    </a:lnTo>
                    <a:lnTo>
                      <a:pt x="13" y="73"/>
                    </a:lnTo>
                    <a:lnTo>
                      <a:pt x="15" y="76"/>
                    </a:lnTo>
                    <a:lnTo>
                      <a:pt x="11" y="76"/>
                    </a:lnTo>
                    <a:lnTo>
                      <a:pt x="9" y="73"/>
                    </a:lnTo>
                    <a:lnTo>
                      <a:pt x="7" y="69"/>
                    </a:lnTo>
                    <a:lnTo>
                      <a:pt x="5" y="65"/>
                    </a:lnTo>
                    <a:lnTo>
                      <a:pt x="1" y="57"/>
                    </a:lnTo>
                    <a:lnTo>
                      <a:pt x="1" y="53"/>
                    </a:lnTo>
                    <a:lnTo>
                      <a:pt x="1" y="46"/>
                    </a:lnTo>
                    <a:lnTo>
                      <a:pt x="0" y="42"/>
                    </a:lnTo>
                    <a:lnTo>
                      <a:pt x="0" y="38"/>
                    </a:lnTo>
                    <a:lnTo>
                      <a:pt x="0" y="30"/>
                    </a:lnTo>
                    <a:lnTo>
                      <a:pt x="1" y="26"/>
                    </a:lnTo>
                    <a:lnTo>
                      <a:pt x="1" y="23"/>
                    </a:lnTo>
                    <a:lnTo>
                      <a:pt x="3" y="19"/>
                    </a:lnTo>
                    <a:lnTo>
                      <a:pt x="5" y="15"/>
                    </a:lnTo>
                    <a:lnTo>
                      <a:pt x="7" y="15"/>
                    </a:lnTo>
                    <a:lnTo>
                      <a:pt x="9" y="7"/>
                    </a:lnTo>
                    <a:lnTo>
                      <a:pt x="13" y="7"/>
                    </a:lnTo>
                    <a:lnTo>
                      <a:pt x="17" y="3"/>
                    </a:lnTo>
                    <a:lnTo>
                      <a:pt x="21" y="3"/>
                    </a:lnTo>
                    <a:lnTo>
                      <a:pt x="24" y="7"/>
                    </a:lnTo>
                    <a:lnTo>
                      <a:pt x="30" y="7"/>
                    </a:lnTo>
                    <a:lnTo>
                      <a:pt x="36" y="3"/>
                    </a:lnTo>
                    <a:lnTo>
                      <a:pt x="44" y="3"/>
                    </a:lnTo>
                    <a:lnTo>
                      <a:pt x="51" y="0"/>
                    </a:lnTo>
                    <a:lnTo>
                      <a:pt x="57" y="0"/>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3" name="Freeform 91"/>
              <p:cNvSpPr>
                <a:spLocks/>
              </p:cNvSpPr>
              <p:nvPr/>
            </p:nvSpPr>
            <p:spPr bwMode="auto">
              <a:xfrm>
                <a:off x="2099" y="2697"/>
                <a:ext cx="325" cy="232"/>
              </a:xfrm>
              <a:custGeom>
                <a:avLst/>
                <a:gdLst>
                  <a:gd name="T0" fmla="*/ 316 w 325"/>
                  <a:gd name="T1" fmla="*/ 50 h 232"/>
                  <a:gd name="T2" fmla="*/ 322 w 325"/>
                  <a:gd name="T3" fmla="*/ 77 h 232"/>
                  <a:gd name="T4" fmla="*/ 320 w 325"/>
                  <a:gd name="T5" fmla="*/ 96 h 232"/>
                  <a:gd name="T6" fmla="*/ 304 w 325"/>
                  <a:gd name="T7" fmla="*/ 111 h 232"/>
                  <a:gd name="T8" fmla="*/ 289 w 325"/>
                  <a:gd name="T9" fmla="*/ 123 h 232"/>
                  <a:gd name="T10" fmla="*/ 280 w 325"/>
                  <a:gd name="T11" fmla="*/ 138 h 232"/>
                  <a:gd name="T12" fmla="*/ 280 w 325"/>
                  <a:gd name="T13" fmla="*/ 161 h 232"/>
                  <a:gd name="T14" fmla="*/ 289 w 325"/>
                  <a:gd name="T15" fmla="*/ 184 h 232"/>
                  <a:gd name="T16" fmla="*/ 293 w 325"/>
                  <a:gd name="T17" fmla="*/ 207 h 232"/>
                  <a:gd name="T18" fmla="*/ 289 w 325"/>
                  <a:gd name="T19" fmla="*/ 223 h 232"/>
                  <a:gd name="T20" fmla="*/ 282 w 325"/>
                  <a:gd name="T21" fmla="*/ 219 h 232"/>
                  <a:gd name="T22" fmla="*/ 276 w 325"/>
                  <a:gd name="T23" fmla="*/ 207 h 232"/>
                  <a:gd name="T24" fmla="*/ 264 w 325"/>
                  <a:gd name="T25" fmla="*/ 200 h 232"/>
                  <a:gd name="T26" fmla="*/ 253 w 325"/>
                  <a:gd name="T27" fmla="*/ 204 h 232"/>
                  <a:gd name="T28" fmla="*/ 245 w 325"/>
                  <a:gd name="T29" fmla="*/ 204 h 232"/>
                  <a:gd name="T30" fmla="*/ 236 w 325"/>
                  <a:gd name="T31" fmla="*/ 196 h 232"/>
                  <a:gd name="T32" fmla="*/ 226 w 325"/>
                  <a:gd name="T33" fmla="*/ 180 h 232"/>
                  <a:gd name="T34" fmla="*/ 224 w 325"/>
                  <a:gd name="T35" fmla="*/ 204 h 232"/>
                  <a:gd name="T36" fmla="*/ 217 w 325"/>
                  <a:gd name="T37" fmla="*/ 204 h 232"/>
                  <a:gd name="T38" fmla="*/ 202 w 325"/>
                  <a:gd name="T39" fmla="*/ 192 h 232"/>
                  <a:gd name="T40" fmla="*/ 188 w 325"/>
                  <a:gd name="T41" fmla="*/ 173 h 232"/>
                  <a:gd name="T42" fmla="*/ 182 w 325"/>
                  <a:gd name="T43" fmla="*/ 150 h 232"/>
                  <a:gd name="T44" fmla="*/ 177 w 325"/>
                  <a:gd name="T45" fmla="*/ 169 h 232"/>
                  <a:gd name="T46" fmla="*/ 175 w 325"/>
                  <a:gd name="T47" fmla="*/ 192 h 232"/>
                  <a:gd name="T48" fmla="*/ 162 w 325"/>
                  <a:gd name="T49" fmla="*/ 200 h 232"/>
                  <a:gd name="T50" fmla="*/ 154 w 325"/>
                  <a:gd name="T51" fmla="*/ 192 h 232"/>
                  <a:gd name="T52" fmla="*/ 152 w 325"/>
                  <a:gd name="T53" fmla="*/ 180 h 232"/>
                  <a:gd name="T54" fmla="*/ 142 w 325"/>
                  <a:gd name="T55" fmla="*/ 173 h 232"/>
                  <a:gd name="T56" fmla="*/ 129 w 325"/>
                  <a:gd name="T57" fmla="*/ 177 h 232"/>
                  <a:gd name="T58" fmla="*/ 125 w 325"/>
                  <a:gd name="T59" fmla="*/ 188 h 232"/>
                  <a:gd name="T60" fmla="*/ 129 w 325"/>
                  <a:gd name="T61" fmla="*/ 207 h 232"/>
                  <a:gd name="T62" fmla="*/ 142 w 325"/>
                  <a:gd name="T63" fmla="*/ 223 h 232"/>
                  <a:gd name="T64" fmla="*/ 131 w 325"/>
                  <a:gd name="T65" fmla="*/ 223 h 232"/>
                  <a:gd name="T66" fmla="*/ 110 w 325"/>
                  <a:gd name="T67" fmla="*/ 211 h 232"/>
                  <a:gd name="T68" fmla="*/ 95 w 325"/>
                  <a:gd name="T69" fmla="*/ 196 h 232"/>
                  <a:gd name="T70" fmla="*/ 78 w 325"/>
                  <a:gd name="T71" fmla="*/ 173 h 232"/>
                  <a:gd name="T72" fmla="*/ 68 w 325"/>
                  <a:gd name="T73" fmla="*/ 150 h 232"/>
                  <a:gd name="T74" fmla="*/ 62 w 325"/>
                  <a:gd name="T75" fmla="*/ 115 h 232"/>
                  <a:gd name="T76" fmla="*/ 57 w 325"/>
                  <a:gd name="T77" fmla="*/ 92 h 232"/>
                  <a:gd name="T78" fmla="*/ 49 w 325"/>
                  <a:gd name="T79" fmla="*/ 92 h 232"/>
                  <a:gd name="T80" fmla="*/ 40 w 325"/>
                  <a:gd name="T81" fmla="*/ 111 h 232"/>
                  <a:gd name="T82" fmla="*/ 30 w 325"/>
                  <a:gd name="T83" fmla="*/ 92 h 232"/>
                  <a:gd name="T84" fmla="*/ 19 w 325"/>
                  <a:gd name="T85" fmla="*/ 77 h 232"/>
                  <a:gd name="T86" fmla="*/ 13 w 325"/>
                  <a:gd name="T87" fmla="*/ 84 h 232"/>
                  <a:gd name="T88" fmla="*/ 3 w 325"/>
                  <a:gd name="T89" fmla="*/ 65 h 232"/>
                  <a:gd name="T90" fmla="*/ 1 w 325"/>
                  <a:gd name="T91" fmla="*/ 46 h 232"/>
                  <a:gd name="T92" fmla="*/ 1 w 325"/>
                  <a:gd name="T93" fmla="*/ 23 h 232"/>
                  <a:gd name="T94" fmla="*/ 13 w 325"/>
                  <a:gd name="T95" fmla="*/ 3 h 232"/>
                  <a:gd name="T96" fmla="*/ 41 w 325"/>
                  <a:gd name="T97" fmla="*/ 0 h 232"/>
                  <a:gd name="T98" fmla="*/ 64 w 325"/>
                  <a:gd name="T99" fmla="*/ 3 h 232"/>
                  <a:gd name="T100" fmla="*/ 87 w 325"/>
                  <a:gd name="T101" fmla="*/ 7 h 232"/>
                  <a:gd name="T102" fmla="*/ 118 w 325"/>
                  <a:gd name="T103" fmla="*/ 19 h 232"/>
                  <a:gd name="T104" fmla="*/ 154 w 325"/>
                  <a:gd name="T105" fmla="*/ 19 h 232"/>
                  <a:gd name="T106" fmla="*/ 257 w 325"/>
                  <a:gd name="T107" fmla="*/ 15 h 23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325"/>
                  <a:gd name="T163" fmla="*/ 0 h 232"/>
                  <a:gd name="T164" fmla="*/ 325 w 325"/>
                  <a:gd name="T165" fmla="*/ 232 h 23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325" h="232">
                    <a:moveTo>
                      <a:pt x="303" y="23"/>
                    </a:moveTo>
                    <a:lnTo>
                      <a:pt x="310" y="30"/>
                    </a:lnTo>
                    <a:lnTo>
                      <a:pt x="314" y="42"/>
                    </a:lnTo>
                    <a:lnTo>
                      <a:pt x="316" y="50"/>
                    </a:lnTo>
                    <a:lnTo>
                      <a:pt x="320" y="57"/>
                    </a:lnTo>
                    <a:lnTo>
                      <a:pt x="320" y="65"/>
                    </a:lnTo>
                    <a:lnTo>
                      <a:pt x="322" y="73"/>
                    </a:lnTo>
                    <a:lnTo>
                      <a:pt x="322" y="77"/>
                    </a:lnTo>
                    <a:lnTo>
                      <a:pt x="322" y="84"/>
                    </a:lnTo>
                    <a:lnTo>
                      <a:pt x="324" y="88"/>
                    </a:lnTo>
                    <a:lnTo>
                      <a:pt x="322" y="92"/>
                    </a:lnTo>
                    <a:lnTo>
                      <a:pt x="320" y="96"/>
                    </a:lnTo>
                    <a:lnTo>
                      <a:pt x="318" y="100"/>
                    </a:lnTo>
                    <a:lnTo>
                      <a:pt x="314" y="103"/>
                    </a:lnTo>
                    <a:lnTo>
                      <a:pt x="310" y="107"/>
                    </a:lnTo>
                    <a:lnTo>
                      <a:pt x="304" y="111"/>
                    </a:lnTo>
                    <a:lnTo>
                      <a:pt x="301" y="111"/>
                    </a:lnTo>
                    <a:lnTo>
                      <a:pt x="297" y="119"/>
                    </a:lnTo>
                    <a:lnTo>
                      <a:pt x="291" y="123"/>
                    </a:lnTo>
                    <a:lnTo>
                      <a:pt x="289" y="123"/>
                    </a:lnTo>
                    <a:lnTo>
                      <a:pt x="287" y="127"/>
                    </a:lnTo>
                    <a:lnTo>
                      <a:pt x="283" y="130"/>
                    </a:lnTo>
                    <a:lnTo>
                      <a:pt x="282" y="134"/>
                    </a:lnTo>
                    <a:lnTo>
                      <a:pt x="280" y="138"/>
                    </a:lnTo>
                    <a:lnTo>
                      <a:pt x="280" y="142"/>
                    </a:lnTo>
                    <a:lnTo>
                      <a:pt x="280" y="150"/>
                    </a:lnTo>
                    <a:lnTo>
                      <a:pt x="278" y="154"/>
                    </a:lnTo>
                    <a:lnTo>
                      <a:pt x="280" y="161"/>
                    </a:lnTo>
                    <a:lnTo>
                      <a:pt x="282" y="165"/>
                    </a:lnTo>
                    <a:lnTo>
                      <a:pt x="283" y="173"/>
                    </a:lnTo>
                    <a:lnTo>
                      <a:pt x="287" y="177"/>
                    </a:lnTo>
                    <a:lnTo>
                      <a:pt x="289" y="184"/>
                    </a:lnTo>
                    <a:lnTo>
                      <a:pt x="291" y="188"/>
                    </a:lnTo>
                    <a:lnTo>
                      <a:pt x="293" y="196"/>
                    </a:lnTo>
                    <a:lnTo>
                      <a:pt x="293" y="204"/>
                    </a:lnTo>
                    <a:lnTo>
                      <a:pt x="293" y="207"/>
                    </a:lnTo>
                    <a:lnTo>
                      <a:pt x="295" y="211"/>
                    </a:lnTo>
                    <a:lnTo>
                      <a:pt x="293" y="215"/>
                    </a:lnTo>
                    <a:lnTo>
                      <a:pt x="291" y="219"/>
                    </a:lnTo>
                    <a:lnTo>
                      <a:pt x="289" y="223"/>
                    </a:lnTo>
                    <a:lnTo>
                      <a:pt x="287" y="227"/>
                    </a:lnTo>
                    <a:lnTo>
                      <a:pt x="283" y="231"/>
                    </a:lnTo>
                    <a:lnTo>
                      <a:pt x="283" y="223"/>
                    </a:lnTo>
                    <a:lnTo>
                      <a:pt x="282" y="219"/>
                    </a:lnTo>
                    <a:lnTo>
                      <a:pt x="282" y="215"/>
                    </a:lnTo>
                    <a:lnTo>
                      <a:pt x="280" y="211"/>
                    </a:lnTo>
                    <a:lnTo>
                      <a:pt x="278" y="207"/>
                    </a:lnTo>
                    <a:lnTo>
                      <a:pt x="276" y="207"/>
                    </a:lnTo>
                    <a:lnTo>
                      <a:pt x="272" y="204"/>
                    </a:lnTo>
                    <a:lnTo>
                      <a:pt x="270" y="204"/>
                    </a:lnTo>
                    <a:lnTo>
                      <a:pt x="266" y="200"/>
                    </a:lnTo>
                    <a:lnTo>
                      <a:pt x="264" y="200"/>
                    </a:lnTo>
                    <a:lnTo>
                      <a:pt x="261" y="200"/>
                    </a:lnTo>
                    <a:lnTo>
                      <a:pt x="257" y="200"/>
                    </a:lnTo>
                    <a:lnTo>
                      <a:pt x="255" y="200"/>
                    </a:lnTo>
                    <a:lnTo>
                      <a:pt x="253" y="204"/>
                    </a:lnTo>
                    <a:lnTo>
                      <a:pt x="251" y="207"/>
                    </a:lnTo>
                    <a:lnTo>
                      <a:pt x="253" y="207"/>
                    </a:lnTo>
                    <a:lnTo>
                      <a:pt x="249" y="207"/>
                    </a:lnTo>
                    <a:lnTo>
                      <a:pt x="245" y="204"/>
                    </a:lnTo>
                    <a:lnTo>
                      <a:pt x="242" y="204"/>
                    </a:lnTo>
                    <a:lnTo>
                      <a:pt x="240" y="200"/>
                    </a:lnTo>
                    <a:lnTo>
                      <a:pt x="238" y="196"/>
                    </a:lnTo>
                    <a:lnTo>
                      <a:pt x="236" y="196"/>
                    </a:lnTo>
                    <a:lnTo>
                      <a:pt x="232" y="192"/>
                    </a:lnTo>
                    <a:lnTo>
                      <a:pt x="230" y="188"/>
                    </a:lnTo>
                    <a:lnTo>
                      <a:pt x="228" y="184"/>
                    </a:lnTo>
                    <a:lnTo>
                      <a:pt x="226" y="180"/>
                    </a:lnTo>
                    <a:lnTo>
                      <a:pt x="226" y="188"/>
                    </a:lnTo>
                    <a:lnTo>
                      <a:pt x="226" y="192"/>
                    </a:lnTo>
                    <a:lnTo>
                      <a:pt x="224" y="200"/>
                    </a:lnTo>
                    <a:lnTo>
                      <a:pt x="224" y="204"/>
                    </a:lnTo>
                    <a:lnTo>
                      <a:pt x="222" y="211"/>
                    </a:lnTo>
                    <a:lnTo>
                      <a:pt x="219" y="215"/>
                    </a:lnTo>
                    <a:lnTo>
                      <a:pt x="219" y="211"/>
                    </a:lnTo>
                    <a:lnTo>
                      <a:pt x="217" y="204"/>
                    </a:lnTo>
                    <a:lnTo>
                      <a:pt x="211" y="200"/>
                    </a:lnTo>
                    <a:lnTo>
                      <a:pt x="209" y="196"/>
                    </a:lnTo>
                    <a:lnTo>
                      <a:pt x="205" y="196"/>
                    </a:lnTo>
                    <a:lnTo>
                      <a:pt x="202" y="192"/>
                    </a:lnTo>
                    <a:lnTo>
                      <a:pt x="198" y="188"/>
                    </a:lnTo>
                    <a:lnTo>
                      <a:pt x="194" y="184"/>
                    </a:lnTo>
                    <a:lnTo>
                      <a:pt x="190" y="177"/>
                    </a:lnTo>
                    <a:lnTo>
                      <a:pt x="188" y="173"/>
                    </a:lnTo>
                    <a:lnTo>
                      <a:pt x="186" y="169"/>
                    </a:lnTo>
                    <a:lnTo>
                      <a:pt x="182" y="161"/>
                    </a:lnTo>
                    <a:lnTo>
                      <a:pt x="182" y="157"/>
                    </a:lnTo>
                    <a:lnTo>
                      <a:pt x="182" y="150"/>
                    </a:lnTo>
                    <a:lnTo>
                      <a:pt x="179" y="157"/>
                    </a:lnTo>
                    <a:lnTo>
                      <a:pt x="177" y="161"/>
                    </a:lnTo>
                    <a:lnTo>
                      <a:pt x="177" y="165"/>
                    </a:lnTo>
                    <a:lnTo>
                      <a:pt x="177" y="169"/>
                    </a:lnTo>
                    <a:lnTo>
                      <a:pt x="177" y="177"/>
                    </a:lnTo>
                    <a:lnTo>
                      <a:pt x="177" y="180"/>
                    </a:lnTo>
                    <a:lnTo>
                      <a:pt x="177" y="184"/>
                    </a:lnTo>
                    <a:lnTo>
                      <a:pt x="175" y="192"/>
                    </a:lnTo>
                    <a:lnTo>
                      <a:pt x="171" y="196"/>
                    </a:lnTo>
                    <a:lnTo>
                      <a:pt x="169" y="196"/>
                    </a:lnTo>
                    <a:lnTo>
                      <a:pt x="165" y="196"/>
                    </a:lnTo>
                    <a:lnTo>
                      <a:pt x="162" y="200"/>
                    </a:lnTo>
                    <a:lnTo>
                      <a:pt x="158" y="200"/>
                    </a:lnTo>
                    <a:lnTo>
                      <a:pt x="150" y="196"/>
                    </a:lnTo>
                    <a:lnTo>
                      <a:pt x="152" y="192"/>
                    </a:lnTo>
                    <a:lnTo>
                      <a:pt x="154" y="192"/>
                    </a:lnTo>
                    <a:lnTo>
                      <a:pt x="156" y="188"/>
                    </a:lnTo>
                    <a:lnTo>
                      <a:pt x="156" y="184"/>
                    </a:lnTo>
                    <a:lnTo>
                      <a:pt x="154" y="180"/>
                    </a:lnTo>
                    <a:lnTo>
                      <a:pt x="152" y="180"/>
                    </a:lnTo>
                    <a:lnTo>
                      <a:pt x="150" y="177"/>
                    </a:lnTo>
                    <a:lnTo>
                      <a:pt x="144" y="173"/>
                    </a:lnTo>
                    <a:lnTo>
                      <a:pt x="142" y="173"/>
                    </a:lnTo>
                    <a:lnTo>
                      <a:pt x="139" y="173"/>
                    </a:lnTo>
                    <a:lnTo>
                      <a:pt x="137" y="173"/>
                    </a:lnTo>
                    <a:lnTo>
                      <a:pt x="133" y="177"/>
                    </a:lnTo>
                    <a:lnTo>
                      <a:pt x="129" y="177"/>
                    </a:lnTo>
                    <a:lnTo>
                      <a:pt x="127" y="180"/>
                    </a:lnTo>
                    <a:lnTo>
                      <a:pt x="127" y="184"/>
                    </a:lnTo>
                    <a:lnTo>
                      <a:pt x="125" y="184"/>
                    </a:lnTo>
                    <a:lnTo>
                      <a:pt x="125" y="188"/>
                    </a:lnTo>
                    <a:lnTo>
                      <a:pt x="125" y="192"/>
                    </a:lnTo>
                    <a:lnTo>
                      <a:pt x="127" y="200"/>
                    </a:lnTo>
                    <a:lnTo>
                      <a:pt x="129" y="204"/>
                    </a:lnTo>
                    <a:lnTo>
                      <a:pt x="129" y="207"/>
                    </a:lnTo>
                    <a:lnTo>
                      <a:pt x="135" y="211"/>
                    </a:lnTo>
                    <a:lnTo>
                      <a:pt x="137" y="215"/>
                    </a:lnTo>
                    <a:lnTo>
                      <a:pt x="139" y="219"/>
                    </a:lnTo>
                    <a:lnTo>
                      <a:pt x="142" y="223"/>
                    </a:lnTo>
                    <a:lnTo>
                      <a:pt x="144" y="223"/>
                    </a:lnTo>
                    <a:lnTo>
                      <a:pt x="141" y="223"/>
                    </a:lnTo>
                    <a:lnTo>
                      <a:pt x="137" y="223"/>
                    </a:lnTo>
                    <a:lnTo>
                      <a:pt x="131" y="223"/>
                    </a:lnTo>
                    <a:lnTo>
                      <a:pt x="125" y="223"/>
                    </a:lnTo>
                    <a:lnTo>
                      <a:pt x="120" y="219"/>
                    </a:lnTo>
                    <a:lnTo>
                      <a:pt x="116" y="215"/>
                    </a:lnTo>
                    <a:lnTo>
                      <a:pt x="110" y="211"/>
                    </a:lnTo>
                    <a:lnTo>
                      <a:pt x="106" y="207"/>
                    </a:lnTo>
                    <a:lnTo>
                      <a:pt x="101" y="204"/>
                    </a:lnTo>
                    <a:lnTo>
                      <a:pt x="97" y="200"/>
                    </a:lnTo>
                    <a:lnTo>
                      <a:pt x="95" y="196"/>
                    </a:lnTo>
                    <a:lnTo>
                      <a:pt x="91" y="192"/>
                    </a:lnTo>
                    <a:lnTo>
                      <a:pt x="87" y="188"/>
                    </a:lnTo>
                    <a:lnTo>
                      <a:pt x="81" y="180"/>
                    </a:lnTo>
                    <a:lnTo>
                      <a:pt x="78" y="173"/>
                    </a:lnTo>
                    <a:lnTo>
                      <a:pt x="74" y="165"/>
                    </a:lnTo>
                    <a:lnTo>
                      <a:pt x="74" y="161"/>
                    </a:lnTo>
                    <a:lnTo>
                      <a:pt x="70" y="157"/>
                    </a:lnTo>
                    <a:lnTo>
                      <a:pt x="68" y="150"/>
                    </a:lnTo>
                    <a:lnTo>
                      <a:pt x="66" y="142"/>
                    </a:lnTo>
                    <a:lnTo>
                      <a:pt x="64" y="134"/>
                    </a:lnTo>
                    <a:lnTo>
                      <a:pt x="62" y="127"/>
                    </a:lnTo>
                    <a:lnTo>
                      <a:pt x="62" y="115"/>
                    </a:lnTo>
                    <a:lnTo>
                      <a:pt x="60" y="107"/>
                    </a:lnTo>
                    <a:lnTo>
                      <a:pt x="59" y="100"/>
                    </a:lnTo>
                    <a:lnTo>
                      <a:pt x="59" y="96"/>
                    </a:lnTo>
                    <a:lnTo>
                      <a:pt x="57" y="92"/>
                    </a:lnTo>
                    <a:lnTo>
                      <a:pt x="53" y="84"/>
                    </a:lnTo>
                    <a:lnTo>
                      <a:pt x="49" y="84"/>
                    </a:lnTo>
                    <a:lnTo>
                      <a:pt x="49" y="88"/>
                    </a:lnTo>
                    <a:lnTo>
                      <a:pt x="49" y="92"/>
                    </a:lnTo>
                    <a:lnTo>
                      <a:pt x="47" y="96"/>
                    </a:lnTo>
                    <a:lnTo>
                      <a:pt x="45" y="103"/>
                    </a:lnTo>
                    <a:lnTo>
                      <a:pt x="41" y="107"/>
                    </a:lnTo>
                    <a:lnTo>
                      <a:pt x="40" y="111"/>
                    </a:lnTo>
                    <a:lnTo>
                      <a:pt x="36" y="111"/>
                    </a:lnTo>
                    <a:lnTo>
                      <a:pt x="32" y="115"/>
                    </a:lnTo>
                    <a:lnTo>
                      <a:pt x="32" y="100"/>
                    </a:lnTo>
                    <a:lnTo>
                      <a:pt x="30" y="92"/>
                    </a:lnTo>
                    <a:lnTo>
                      <a:pt x="26" y="84"/>
                    </a:lnTo>
                    <a:lnTo>
                      <a:pt x="22" y="77"/>
                    </a:lnTo>
                    <a:lnTo>
                      <a:pt x="19" y="73"/>
                    </a:lnTo>
                    <a:lnTo>
                      <a:pt x="19" y="77"/>
                    </a:lnTo>
                    <a:lnTo>
                      <a:pt x="19" y="80"/>
                    </a:lnTo>
                    <a:lnTo>
                      <a:pt x="17" y="84"/>
                    </a:lnTo>
                    <a:lnTo>
                      <a:pt x="19" y="92"/>
                    </a:lnTo>
                    <a:lnTo>
                      <a:pt x="13" y="84"/>
                    </a:lnTo>
                    <a:lnTo>
                      <a:pt x="11" y="80"/>
                    </a:lnTo>
                    <a:lnTo>
                      <a:pt x="7" y="77"/>
                    </a:lnTo>
                    <a:lnTo>
                      <a:pt x="5" y="69"/>
                    </a:lnTo>
                    <a:lnTo>
                      <a:pt x="3" y="65"/>
                    </a:lnTo>
                    <a:lnTo>
                      <a:pt x="0" y="61"/>
                    </a:lnTo>
                    <a:lnTo>
                      <a:pt x="0" y="53"/>
                    </a:lnTo>
                    <a:lnTo>
                      <a:pt x="0" y="50"/>
                    </a:lnTo>
                    <a:lnTo>
                      <a:pt x="1" y="46"/>
                    </a:lnTo>
                    <a:lnTo>
                      <a:pt x="1" y="38"/>
                    </a:lnTo>
                    <a:lnTo>
                      <a:pt x="1" y="34"/>
                    </a:lnTo>
                    <a:lnTo>
                      <a:pt x="1" y="30"/>
                    </a:lnTo>
                    <a:lnTo>
                      <a:pt x="1" y="23"/>
                    </a:lnTo>
                    <a:lnTo>
                      <a:pt x="0" y="15"/>
                    </a:lnTo>
                    <a:lnTo>
                      <a:pt x="0" y="7"/>
                    </a:lnTo>
                    <a:lnTo>
                      <a:pt x="5" y="7"/>
                    </a:lnTo>
                    <a:lnTo>
                      <a:pt x="13" y="3"/>
                    </a:lnTo>
                    <a:lnTo>
                      <a:pt x="22" y="0"/>
                    </a:lnTo>
                    <a:lnTo>
                      <a:pt x="30" y="0"/>
                    </a:lnTo>
                    <a:lnTo>
                      <a:pt x="36" y="0"/>
                    </a:lnTo>
                    <a:lnTo>
                      <a:pt x="41" y="0"/>
                    </a:lnTo>
                    <a:lnTo>
                      <a:pt x="47" y="3"/>
                    </a:lnTo>
                    <a:lnTo>
                      <a:pt x="53" y="3"/>
                    </a:lnTo>
                    <a:lnTo>
                      <a:pt x="59" y="3"/>
                    </a:lnTo>
                    <a:lnTo>
                      <a:pt x="64" y="3"/>
                    </a:lnTo>
                    <a:lnTo>
                      <a:pt x="68" y="3"/>
                    </a:lnTo>
                    <a:lnTo>
                      <a:pt x="76" y="3"/>
                    </a:lnTo>
                    <a:lnTo>
                      <a:pt x="81" y="3"/>
                    </a:lnTo>
                    <a:lnTo>
                      <a:pt x="87" y="7"/>
                    </a:lnTo>
                    <a:lnTo>
                      <a:pt x="93" y="7"/>
                    </a:lnTo>
                    <a:lnTo>
                      <a:pt x="101" y="11"/>
                    </a:lnTo>
                    <a:lnTo>
                      <a:pt x="110" y="15"/>
                    </a:lnTo>
                    <a:lnTo>
                      <a:pt x="118" y="19"/>
                    </a:lnTo>
                    <a:lnTo>
                      <a:pt x="125" y="19"/>
                    </a:lnTo>
                    <a:lnTo>
                      <a:pt x="135" y="19"/>
                    </a:lnTo>
                    <a:lnTo>
                      <a:pt x="144" y="19"/>
                    </a:lnTo>
                    <a:lnTo>
                      <a:pt x="154" y="19"/>
                    </a:lnTo>
                    <a:lnTo>
                      <a:pt x="182" y="11"/>
                    </a:lnTo>
                    <a:lnTo>
                      <a:pt x="209" y="19"/>
                    </a:lnTo>
                    <a:lnTo>
                      <a:pt x="230" y="23"/>
                    </a:lnTo>
                    <a:lnTo>
                      <a:pt x="257" y="15"/>
                    </a:lnTo>
                    <a:lnTo>
                      <a:pt x="283" y="11"/>
                    </a:lnTo>
                    <a:lnTo>
                      <a:pt x="303" y="23"/>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4" name="Freeform 92"/>
              <p:cNvSpPr>
                <a:spLocks/>
              </p:cNvSpPr>
              <p:nvPr/>
            </p:nvSpPr>
            <p:spPr bwMode="auto">
              <a:xfrm>
                <a:off x="2371" y="2703"/>
                <a:ext cx="57" cy="76"/>
              </a:xfrm>
              <a:custGeom>
                <a:avLst/>
                <a:gdLst>
                  <a:gd name="T0" fmla="*/ 24 w 57"/>
                  <a:gd name="T1" fmla="*/ 3 h 76"/>
                  <a:gd name="T2" fmla="*/ 31 w 57"/>
                  <a:gd name="T3" fmla="*/ 11 h 76"/>
                  <a:gd name="T4" fmla="*/ 35 w 57"/>
                  <a:gd name="T5" fmla="*/ 19 h 76"/>
                  <a:gd name="T6" fmla="*/ 39 w 57"/>
                  <a:gd name="T7" fmla="*/ 27 h 76"/>
                  <a:gd name="T8" fmla="*/ 41 w 57"/>
                  <a:gd name="T9" fmla="*/ 35 h 76"/>
                  <a:gd name="T10" fmla="*/ 41 w 57"/>
                  <a:gd name="T11" fmla="*/ 43 h 76"/>
                  <a:gd name="T12" fmla="*/ 44 w 57"/>
                  <a:gd name="T13" fmla="*/ 51 h 76"/>
                  <a:gd name="T14" fmla="*/ 46 w 57"/>
                  <a:gd name="T15" fmla="*/ 55 h 76"/>
                  <a:gd name="T16" fmla="*/ 50 w 57"/>
                  <a:gd name="T17" fmla="*/ 59 h 76"/>
                  <a:gd name="T18" fmla="*/ 50 w 57"/>
                  <a:gd name="T19" fmla="*/ 59 h 76"/>
                  <a:gd name="T20" fmla="*/ 46 w 57"/>
                  <a:gd name="T21" fmla="*/ 59 h 76"/>
                  <a:gd name="T22" fmla="*/ 44 w 57"/>
                  <a:gd name="T23" fmla="*/ 59 h 76"/>
                  <a:gd name="T24" fmla="*/ 48 w 57"/>
                  <a:gd name="T25" fmla="*/ 67 h 76"/>
                  <a:gd name="T26" fmla="*/ 54 w 57"/>
                  <a:gd name="T27" fmla="*/ 71 h 76"/>
                  <a:gd name="T28" fmla="*/ 54 w 57"/>
                  <a:gd name="T29" fmla="*/ 75 h 76"/>
                  <a:gd name="T30" fmla="*/ 50 w 57"/>
                  <a:gd name="T31" fmla="*/ 75 h 76"/>
                  <a:gd name="T32" fmla="*/ 44 w 57"/>
                  <a:gd name="T33" fmla="*/ 75 h 76"/>
                  <a:gd name="T34" fmla="*/ 39 w 57"/>
                  <a:gd name="T35" fmla="*/ 67 h 76"/>
                  <a:gd name="T36" fmla="*/ 37 w 57"/>
                  <a:gd name="T37" fmla="*/ 67 h 76"/>
                  <a:gd name="T38" fmla="*/ 35 w 57"/>
                  <a:gd name="T39" fmla="*/ 71 h 76"/>
                  <a:gd name="T40" fmla="*/ 31 w 57"/>
                  <a:gd name="T41" fmla="*/ 75 h 76"/>
                  <a:gd name="T42" fmla="*/ 29 w 57"/>
                  <a:gd name="T43" fmla="*/ 75 h 76"/>
                  <a:gd name="T44" fmla="*/ 26 w 57"/>
                  <a:gd name="T45" fmla="*/ 71 h 76"/>
                  <a:gd name="T46" fmla="*/ 28 w 57"/>
                  <a:gd name="T47" fmla="*/ 71 h 76"/>
                  <a:gd name="T48" fmla="*/ 29 w 57"/>
                  <a:gd name="T49" fmla="*/ 67 h 76"/>
                  <a:gd name="T50" fmla="*/ 28 w 57"/>
                  <a:gd name="T51" fmla="*/ 63 h 76"/>
                  <a:gd name="T52" fmla="*/ 28 w 57"/>
                  <a:gd name="T53" fmla="*/ 59 h 76"/>
                  <a:gd name="T54" fmla="*/ 24 w 57"/>
                  <a:gd name="T55" fmla="*/ 59 h 76"/>
                  <a:gd name="T56" fmla="*/ 20 w 57"/>
                  <a:gd name="T57" fmla="*/ 63 h 76"/>
                  <a:gd name="T58" fmla="*/ 24 w 57"/>
                  <a:gd name="T59" fmla="*/ 67 h 76"/>
                  <a:gd name="T60" fmla="*/ 18 w 57"/>
                  <a:gd name="T61" fmla="*/ 63 h 76"/>
                  <a:gd name="T62" fmla="*/ 14 w 57"/>
                  <a:gd name="T63" fmla="*/ 59 h 76"/>
                  <a:gd name="T64" fmla="*/ 13 w 57"/>
                  <a:gd name="T65" fmla="*/ 51 h 76"/>
                  <a:gd name="T66" fmla="*/ 11 w 57"/>
                  <a:gd name="T67" fmla="*/ 47 h 76"/>
                  <a:gd name="T68" fmla="*/ 13 w 57"/>
                  <a:gd name="T69" fmla="*/ 43 h 76"/>
                  <a:gd name="T70" fmla="*/ 13 w 57"/>
                  <a:gd name="T71" fmla="*/ 39 h 76"/>
                  <a:gd name="T72" fmla="*/ 11 w 57"/>
                  <a:gd name="T73" fmla="*/ 31 h 76"/>
                  <a:gd name="T74" fmla="*/ 5 w 57"/>
                  <a:gd name="T75" fmla="*/ 31 h 76"/>
                  <a:gd name="T76" fmla="*/ 5 w 57"/>
                  <a:gd name="T77" fmla="*/ 31 h 76"/>
                  <a:gd name="T78" fmla="*/ 1 w 57"/>
                  <a:gd name="T79" fmla="*/ 27 h 76"/>
                  <a:gd name="T80" fmla="*/ 0 w 57"/>
                  <a:gd name="T81" fmla="*/ 19 h 76"/>
                  <a:gd name="T82" fmla="*/ 0 w 57"/>
                  <a:gd name="T83" fmla="*/ 11 h 76"/>
                  <a:gd name="T84" fmla="*/ 1 w 57"/>
                  <a:gd name="T85" fmla="*/ 7 h 76"/>
                  <a:gd name="T86" fmla="*/ 3 w 57"/>
                  <a:gd name="T87" fmla="*/ 3 h 76"/>
                  <a:gd name="T88" fmla="*/ 5 w 57"/>
                  <a:gd name="T89" fmla="*/ 3 h 76"/>
                  <a:gd name="T90" fmla="*/ 13 w 57"/>
                  <a:gd name="T91" fmla="*/ 3 h 76"/>
                  <a:gd name="T92" fmla="*/ 20 w 57"/>
                  <a:gd name="T93" fmla="*/ 3 h 7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57"/>
                  <a:gd name="T142" fmla="*/ 0 h 76"/>
                  <a:gd name="T143" fmla="*/ 57 w 57"/>
                  <a:gd name="T144" fmla="*/ 76 h 7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57" h="76">
                    <a:moveTo>
                      <a:pt x="20" y="3"/>
                    </a:moveTo>
                    <a:lnTo>
                      <a:pt x="22" y="3"/>
                    </a:lnTo>
                    <a:lnTo>
                      <a:pt x="24" y="3"/>
                    </a:lnTo>
                    <a:lnTo>
                      <a:pt x="26" y="3"/>
                    </a:lnTo>
                    <a:lnTo>
                      <a:pt x="28" y="7"/>
                    </a:lnTo>
                    <a:lnTo>
                      <a:pt x="31" y="11"/>
                    </a:lnTo>
                    <a:lnTo>
                      <a:pt x="33" y="15"/>
                    </a:lnTo>
                    <a:lnTo>
                      <a:pt x="35" y="19"/>
                    </a:lnTo>
                    <a:lnTo>
                      <a:pt x="37" y="19"/>
                    </a:lnTo>
                    <a:lnTo>
                      <a:pt x="37" y="23"/>
                    </a:lnTo>
                    <a:lnTo>
                      <a:pt x="39" y="27"/>
                    </a:lnTo>
                    <a:lnTo>
                      <a:pt x="39" y="31"/>
                    </a:lnTo>
                    <a:lnTo>
                      <a:pt x="41" y="35"/>
                    </a:lnTo>
                    <a:lnTo>
                      <a:pt x="41" y="39"/>
                    </a:lnTo>
                    <a:lnTo>
                      <a:pt x="41" y="43"/>
                    </a:lnTo>
                    <a:lnTo>
                      <a:pt x="42" y="47"/>
                    </a:lnTo>
                    <a:lnTo>
                      <a:pt x="44" y="51"/>
                    </a:lnTo>
                    <a:lnTo>
                      <a:pt x="46" y="55"/>
                    </a:lnTo>
                    <a:lnTo>
                      <a:pt x="48" y="55"/>
                    </a:lnTo>
                    <a:lnTo>
                      <a:pt x="50" y="59"/>
                    </a:lnTo>
                    <a:lnTo>
                      <a:pt x="52" y="59"/>
                    </a:lnTo>
                    <a:lnTo>
                      <a:pt x="50" y="59"/>
                    </a:lnTo>
                    <a:lnTo>
                      <a:pt x="48" y="59"/>
                    </a:lnTo>
                    <a:lnTo>
                      <a:pt x="46" y="59"/>
                    </a:lnTo>
                    <a:lnTo>
                      <a:pt x="44" y="55"/>
                    </a:lnTo>
                    <a:lnTo>
                      <a:pt x="44" y="59"/>
                    </a:lnTo>
                    <a:lnTo>
                      <a:pt x="46" y="63"/>
                    </a:lnTo>
                    <a:lnTo>
                      <a:pt x="48" y="67"/>
                    </a:lnTo>
                    <a:lnTo>
                      <a:pt x="50" y="67"/>
                    </a:lnTo>
                    <a:lnTo>
                      <a:pt x="52" y="71"/>
                    </a:lnTo>
                    <a:lnTo>
                      <a:pt x="54" y="71"/>
                    </a:lnTo>
                    <a:lnTo>
                      <a:pt x="54" y="75"/>
                    </a:lnTo>
                    <a:lnTo>
                      <a:pt x="56" y="75"/>
                    </a:lnTo>
                    <a:lnTo>
                      <a:pt x="54" y="75"/>
                    </a:lnTo>
                    <a:lnTo>
                      <a:pt x="52" y="75"/>
                    </a:lnTo>
                    <a:lnTo>
                      <a:pt x="50" y="75"/>
                    </a:lnTo>
                    <a:lnTo>
                      <a:pt x="48" y="75"/>
                    </a:lnTo>
                    <a:lnTo>
                      <a:pt x="46" y="75"/>
                    </a:lnTo>
                    <a:lnTo>
                      <a:pt x="44" y="75"/>
                    </a:lnTo>
                    <a:lnTo>
                      <a:pt x="42" y="71"/>
                    </a:lnTo>
                    <a:lnTo>
                      <a:pt x="41" y="67"/>
                    </a:lnTo>
                    <a:lnTo>
                      <a:pt x="39" y="67"/>
                    </a:lnTo>
                    <a:lnTo>
                      <a:pt x="37" y="63"/>
                    </a:lnTo>
                    <a:lnTo>
                      <a:pt x="35" y="59"/>
                    </a:lnTo>
                    <a:lnTo>
                      <a:pt x="37" y="67"/>
                    </a:lnTo>
                    <a:lnTo>
                      <a:pt x="35" y="71"/>
                    </a:lnTo>
                    <a:lnTo>
                      <a:pt x="35" y="75"/>
                    </a:lnTo>
                    <a:lnTo>
                      <a:pt x="33" y="75"/>
                    </a:lnTo>
                    <a:lnTo>
                      <a:pt x="31" y="75"/>
                    </a:lnTo>
                    <a:lnTo>
                      <a:pt x="29" y="75"/>
                    </a:lnTo>
                    <a:lnTo>
                      <a:pt x="28" y="75"/>
                    </a:lnTo>
                    <a:lnTo>
                      <a:pt x="26" y="71"/>
                    </a:lnTo>
                    <a:lnTo>
                      <a:pt x="28" y="71"/>
                    </a:lnTo>
                    <a:lnTo>
                      <a:pt x="29" y="71"/>
                    </a:lnTo>
                    <a:lnTo>
                      <a:pt x="29" y="67"/>
                    </a:lnTo>
                    <a:lnTo>
                      <a:pt x="28" y="63"/>
                    </a:lnTo>
                    <a:lnTo>
                      <a:pt x="28" y="59"/>
                    </a:lnTo>
                    <a:lnTo>
                      <a:pt x="26" y="59"/>
                    </a:lnTo>
                    <a:lnTo>
                      <a:pt x="24" y="59"/>
                    </a:lnTo>
                    <a:lnTo>
                      <a:pt x="22" y="59"/>
                    </a:lnTo>
                    <a:lnTo>
                      <a:pt x="20" y="59"/>
                    </a:lnTo>
                    <a:lnTo>
                      <a:pt x="20" y="63"/>
                    </a:lnTo>
                    <a:lnTo>
                      <a:pt x="22" y="63"/>
                    </a:lnTo>
                    <a:lnTo>
                      <a:pt x="24" y="67"/>
                    </a:lnTo>
                    <a:lnTo>
                      <a:pt x="22" y="67"/>
                    </a:lnTo>
                    <a:lnTo>
                      <a:pt x="20" y="63"/>
                    </a:lnTo>
                    <a:lnTo>
                      <a:pt x="18" y="63"/>
                    </a:lnTo>
                    <a:lnTo>
                      <a:pt x="16" y="59"/>
                    </a:lnTo>
                    <a:lnTo>
                      <a:pt x="14" y="59"/>
                    </a:lnTo>
                    <a:lnTo>
                      <a:pt x="14" y="55"/>
                    </a:lnTo>
                    <a:lnTo>
                      <a:pt x="13" y="55"/>
                    </a:lnTo>
                    <a:lnTo>
                      <a:pt x="13" y="51"/>
                    </a:lnTo>
                    <a:lnTo>
                      <a:pt x="11" y="47"/>
                    </a:lnTo>
                    <a:lnTo>
                      <a:pt x="13" y="47"/>
                    </a:lnTo>
                    <a:lnTo>
                      <a:pt x="13" y="43"/>
                    </a:lnTo>
                    <a:lnTo>
                      <a:pt x="14" y="39"/>
                    </a:lnTo>
                    <a:lnTo>
                      <a:pt x="13" y="39"/>
                    </a:lnTo>
                    <a:lnTo>
                      <a:pt x="13" y="35"/>
                    </a:lnTo>
                    <a:lnTo>
                      <a:pt x="11" y="35"/>
                    </a:lnTo>
                    <a:lnTo>
                      <a:pt x="11" y="31"/>
                    </a:lnTo>
                    <a:lnTo>
                      <a:pt x="9" y="31"/>
                    </a:lnTo>
                    <a:lnTo>
                      <a:pt x="7" y="31"/>
                    </a:lnTo>
                    <a:lnTo>
                      <a:pt x="5" y="31"/>
                    </a:lnTo>
                    <a:lnTo>
                      <a:pt x="5" y="35"/>
                    </a:lnTo>
                    <a:lnTo>
                      <a:pt x="5" y="31"/>
                    </a:lnTo>
                    <a:lnTo>
                      <a:pt x="3" y="31"/>
                    </a:lnTo>
                    <a:lnTo>
                      <a:pt x="1" y="31"/>
                    </a:lnTo>
                    <a:lnTo>
                      <a:pt x="1" y="27"/>
                    </a:lnTo>
                    <a:lnTo>
                      <a:pt x="1" y="23"/>
                    </a:lnTo>
                    <a:lnTo>
                      <a:pt x="0" y="19"/>
                    </a:lnTo>
                    <a:lnTo>
                      <a:pt x="0" y="15"/>
                    </a:lnTo>
                    <a:lnTo>
                      <a:pt x="0" y="11"/>
                    </a:lnTo>
                    <a:lnTo>
                      <a:pt x="1" y="7"/>
                    </a:lnTo>
                    <a:lnTo>
                      <a:pt x="3" y="3"/>
                    </a:lnTo>
                    <a:lnTo>
                      <a:pt x="5" y="3"/>
                    </a:lnTo>
                    <a:lnTo>
                      <a:pt x="9" y="3"/>
                    </a:lnTo>
                    <a:lnTo>
                      <a:pt x="11" y="3"/>
                    </a:lnTo>
                    <a:lnTo>
                      <a:pt x="13" y="3"/>
                    </a:lnTo>
                    <a:lnTo>
                      <a:pt x="14" y="3"/>
                    </a:lnTo>
                    <a:lnTo>
                      <a:pt x="18" y="0"/>
                    </a:lnTo>
                    <a:lnTo>
                      <a:pt x="20" y="3"/>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5" name="Freeform 93"/>
              <p:cNvSpPr>
                <a:spLocks/>
              </p:cNvSpPr>
              <p:nvPr/>
            </p:nvSpPr>
            <p:spPr bwMode="auto">
              <a:xfrm>
                <a:off x="2201" y="2693"/>
                <a:ext cx="195" cy="205"/>
              </a:xfrm>
              <a:custGeom>
                <a:avLst/>
                <a:gdLst>
                  <a:gd name="T0" fmla="*/ 170 w 195"/>
                  <a:gd name="T1" fmla="*/ 30 h 205"/>
                  <a:gd name="T2" fmla="*/ 178 w 195"/>
                  <a:gd name="T3" fmla="*/ 65 h 205"/>
                  <a:gd name="T4" fmla="*/ 178 w 195"/>
                  <a:gd name="T5" fmla="*/ 88 h 205"/>
                  <a:gd name="T6" fmla="*/ 190 w 195"/>
                  <a:gd name="T7" fmla="*/ 111 h 205"/>
                  <a:gd name="T8" fmla="*/ 169 w 195"/>
                  <a:gd name="T9" fmla="*/ 100 h 205"/>
                  <a:gd name="T10" fmla="*/ 182 w 195"/>
                  <a:gd name="T11" fmla="*/ 150 h 205"/>
                  <a:gd name="T12" fmla="*/ 182 w 195"/>
                  <a:gd name="T13" fmla="*/ 169 h 205"/>
                  <a:gd name="T14" fmla="*/ 170 w 195"/>
                  <a:gd name="T15" fmla="*/ 165 h 205"/>
                  <a:gd name="T16" fmla="*/ 170 w 195"/>
                  <a:gd name="T17" fmla="*/ 184 h 205"/>
                  <a:gd name="T18" fmla="*/ 153 w 195"/>
                  <a:gd name="T19" fmla="*/ 180 h 205"/>
                  <a:gd name="T20" fmla="*/ 140 w 195"/>
                  <a:gd name="T21" fmla="*/ 165 h 205"/>
                  <a:gd name="T22" fmla="*/ 122 w 195"/>
                  <a:gd name="T23" fmla="*/ 161 h 205"/>
                  <a:gd name="T24" fmla="*/ 111 w 195"/>
                  <a:gd name="T25" fmla="*/ 177 h 205"/>
                  <a:gd name="T26" fmla="*/ 107 w 195"/>
                  <a:gd name="T27" fmla="*/ 192 h 205"/>
                  <a:gd name="T28" fmla="*/ 99 w 195"/>
                  <a:gd name="T29" fmla="*/ 196 h 205"/>
                  <a:gd name="T30" fmla="*/ 94 w 195"/>
                  <a:gd name="T31" fmla="*/ 165 h 205"/>
                  <a:gd name="T32" fmla="*/ 107 w 195"/>
                  <a:gd name="T33" fmla="*/ 138 h 205"/>
                  <a:gd name="T34" fmla="*/ 103 w 195"/>
                  <a:gd name="T35" fmla="*/ 130 h 205"/>
                  <a:gd name="T36" fmla="*/ 80 w 195"/>
                  <a:gd name="T37" fmla="*/ 146 h 205"/>
                  <a:gd name="T38" fmla="*/ 63 w 195"/>
                  <a:gd name="T39" fmla="*/ 150 h 205"/>
                  <a:gd name="T40" fmla="*/ 61 w 195"/>
                  <a:gd name="T41" fmla="*/ 134 h 205"/>
                  <a:gd name="T42" fmla="*/ 67 w 195"/>
                  <a:gd name="T43" fmla="*/ 119 h 205"/>
                  <a:gd name="T44" fmla="*/ 63 w 195"/>
                  <a:gd name="T45" fmla="*/ 107 h 205"/>
                  <a:gd name="T46" fmla="*/ 57 w 195"/>
                  <a:gd name="T47" fmla="*/ 100 h 205"/>
                  <a:gd name="T48" fmla="*/ 48 w 195"/>
                  <a:gd name="T49" fmla="*/ 100 h 205"/>
                  <a:gd name="T50" fmla="*/ 48 w 195"/>
                  <a:gd name="T51" fmla="*/ 115 h 205"/>
                  <a:gd name="T52" fmla="*/ 48 w 195"/>
                  <a:gd name="T53" fmla="*/ 127 h 205"/>
                  <a:gd name="T54" fmla="*/ 40 w 195"/>
                  <a:gd name="T55" fmla="*/ 123 h 205"/>
                  <a:gd name="T56" fmla="*/ 34 w 195"/>
                  <a:gd name="T57" fmla="*/ 111 h 205"/>
                  <a:gd name="T58" fmla="*/ 32 w 195"/>
                  <a:gd name="T59" fmla="*/ 100 h 205"/>
                  <a:gd name="T60" fmla="*/ 32 w 195"/>
                  <a:gd name="T61" fmla="*/ 88 h 205"/>
                  <a:gd name="T62" fmla="*/ 28 w 195"/>
                  <a:gd name="T63" fmla="*/ 73 h 205"/>
                  <a:gd name="T64" fmla="*/ 23 w 195"/>
                  <a:gd name="T65" fmla="*/ 69 h 205"/>
                  <a:gd name="T66" fmla="*/ 15 w 195"/>
                  <a:gd name="T67" fmla="*/ 73 h 205"/>
                  <a:gd name="T68" fmla="*/ 9 w 195"/>
                  <a:gd name="T69" fmla="*/ 80 h 205"/>
                  <a:gd name="T70" fmla="*/ 7 w 195"/>
                  <a:gd name="T71" fmla="*/ 92 h 205"/>
                  <a:gd name="T72" fmla="*/ 3 w 195"/>
                  <a:gd name="T73" fmla="*/ 88 h 205"/>
                  <a:gd name="T74" fmla="*/ 0 w 195"/>
                  <a:gd name="T75" fmla="*/ 73 h 205"/>
                  <a:gd name="T76" fmla="*/ 3 w 195"/>
                  <a:gd name="T77" fmla="*/ 50 h 205"/>
                  <a:gd name="T78" fmla="*/ 13 w 195"/>
                  <a:gd name="T79" fmla="*/ 23 h 205"/>
                  <a:gd name="T80" fmla="*/ 23 w 195"/>
                  <a:gd name="T81" fmla="*/ 3 h 205"/>
                  <a:gd name="T82" fmla="*/ 48 w 195"/>
                  <a:gd name="T83" fmla="*/ 3 h 205"/>
                  <a:gd name="T84" fmla="*/ 67 w 195"/>
                  <a:gd name="T85" fmla="*/ 19 h 205"/>
                  <a:gd name="T86" fmla="*/ 94 w 195"/>
                  <a:gd name="T87" fmla="*/ 11 h 205"/>
                  <a:gd name="T88" fmla="*/ 113 w 195"/>
                  <a:gd name="T89" fmla="*/ 11 h 205"/>
                  <a:gd name="T90" fmla="*/ 149 w 195"/>
                  <a:gd name="T91" fmla="*/ 7 h 205"/>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195"/>
                  <a:gd name="T139" fmla="*/ 0 h 205"/>
                  <a:gd name="T140" fmla="*/ 195 w 195"/>
                  <a:gd name="T141" fmla="*/ 205 h 205"/>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195" h="205">
                    <a:moveTo>
                      <a:pt x="159" y="11"/>
                    </a:moveTo>
                    <a:lnTo>
                      <a:pt x="165" y="19"/>
                    </a:lnTo>
                    <a:lnTo>
                      <a:pt x="170" y="30"/>
                    </a:lnTo>
                    <a:lnTo>
                      <a:pt x="176" y="46"/>
                    </a:lnTo>
                    <a:lnTo>
                      <a:pt x="180" y="57"/>
                    </a:lnTo>
                    <a:lnTo>
                      <a:pt x="178" y="65"/>
                    </a:lnTo>
                    <a:lnTo>
                      <a:pt x="169" y="73"/>
                    </a:lnTo>
                    <a:lnTo>
                      <a:pt x="174" y="80"/>
                    </a:lnTo>
                    <a:lnTo>
                      <a:pt x="178" y="88"/>
                    </a:lnTo>
                    <a:lnTo>
                      <a:pt x="184" y="92"/>
                    </a:lnTo>
                    <a:lnTo>
                      <a:pt x="186" y="103"/>
                    </a:lnTo>
                    <a:lnTo>
                      <a:pt x="190" y="111"/>
                    </a:lnTo>
                    <a:lnTo>
                      <a:pt x="190" y="123"/>
                    </a:lnTo>
                    <a:lnTo>
                      <a:pt x="180" y="115"/>
                    </a:lnTo>
                    <a:lnTo>
                      <a:pt x="169" y="100"/>
                    </a:lnTo>
                    <a:lnTo>
                      <a:pt x="163" y="100"/>
                    </a:lnTo>
                    <a:lnTo>
                      <a:pt x="170" y="127"/>
                    </a:lnTo>
                    <a:lnTo>
                      <a:pt x="182" y="150"/>
                    </a:lnTo>
                    <a:lnTo>
                      <a:pt x="194" y="169"/>
                    </a:lnTo>
                    <a:lnTo>
                      <a:pt x="190" y="169"/>
                    </a:lnTo>
                    <a:lnTo>
                      <a:pt x="182" y="169"/>
                    </a:lnTo>
                    <a:lnTo>
                      <a:pt x="174" y="161"/>
                    </a:lnTo>
                    <a:lnTo>
                      <a:pt x="167" y="153"/>
                    </a:lnTo>
                    <a:lnTo>
                      <a:pt x="170" y="165"/>
                    </a:lnTo>
                    <a:lnTo>
                      <a:pt x="170" y="173"/>
                    </a:lnTo>
                    <a:lnTo>
                      <a:pt x="170" y="177"/>
                    </a:lnTo>
                    <a:lnTo>
                      <a:pt x="170" y="184"/>
                    </a:lnTo>
                    <a:lnTo>
                      <a:pt x="163" y="196"/>
                    </a:lnTo>
                    <a:lnTo>
                      <a:pt x="157" y="188"/>
                    </a:lnTo>
                    <a:lnTo>
                      <a:pt x="153" y="180"/>
                    </a:lnTo>
                    <a:lnTo>
                      <a:pt x="149" y="177"/>
                    </a:lnTo>
                    <a:lnTo>
                      <a:pt x="147" y="173"/>
                    </a:lnTo>
                    <a:lnTo>
                      <a:pt x="140" y="165"/>
                    </a:lnTo>
                    <a:lnTo>
                      <a:pt x="134" y="161"/>
                    </a:lnTo>
                    <a:lnTo>
                      <a:pt x="130" y="161"/>
                    </a:lnTo>
                    <a:lnTo>
                      <a:pt x="122" y="161"/>
                    </a:lnTo>
                    <a:lnTo>
                      <a:pt x="119" y="165"/>
                    </a:lnTo>
                    <a:lnTo>
                      <a:pt x="113" y="169"/>
                    </a:lnTo>
                    <a:lnTo>
                      <a:pt x="111" y="177"/>
                    </a:lnTo>
                    <a:lnTo>
                      <a:pt x="107" y="180"/>
                    </a:lnTo>
                    <a:lnTo>
                      <a:pt x="107" y="188"/>
                    </a:lnTo>
                    <a:lnTo>
                      <a:pt x="107" y="192"/>
                    </a:lnTo>
                    <a:lnTo>
                      <a:pt x="105" y="200"/>
                    </a:lnTo>
                    <a:lnTo>
                      <a:pt x="103" y="204"/>
                    </a:lnTo>
                    <a:lnTo>
                      <a:pt x="99" y="196"/>
                    </a:lnTo>
                    <a:lnTo>
                      <a:pt x="97" y="184"/>
                    </a:lnTo>
                    <a:lnTo>
                      <a:pt x="94" y="177"/>
                    </a:lnTo>
                    <a:lnTo>
                      <a:pt x="94" y="165"/>
                    </a:lnTo>
                    <a:lnTo>
                      <a:pt x="96" y="153"/>
                    </a:lnTo>
                    <a:lnTo>
                      <a:pt x="99" y="142"/>
                    </a:lnTo>
                    <a:lnTo>
                      <a:pt x="107" y="138"/>
                    </a:lnTo>
                    <a:lnTo>
                      <a:pt x="107" y="130"/>
                    </a:lnTo>
                    <a:lnTo>
                      <a:pt x="111" y="123"/>
                    </a:lnTo>
                    <a:lnTo>
                      <a:pt x="103" y="130"/>
                    </a:lnTo>
                    <a:lnTo>
                      <a:pt x="94" y="134"/>
                    </a:lnTo>
                    <a:lnTo>
                      <a:pt x="88" y="142"/>
                    </a:lnTo>
                    <a:lnTo>
                      <a:pt x="80" y="146"/>
                    </a:lnTo>
                    <a:lnTo>
                      <a:pt x="74" y="146"/>
                    </a:lnTo>
                    <a:lnTo>
                      <a:pt x="67" y="150"/>
                    </a:lnTo>
                    <a:lnTo>
                      <a:pt x="63" y="150"/>
                    </a:lnTo>
                    <a:lnTo>
                      <a:pt x="61" y="146"/>
                    </a:lnTo>
                    <a:lnTo>
                      <a:pt x="61" y="138"/>
                    </a:lnTo>
                    <a:lnTo>
                      <a:pt x="61" y="134"/>
                    </a:lnTo>
                    <a:lnTo>
                      <a:pt x="63" y="130"/>
                    </a:lnTo>
                    <a:lnTo>
                      <a:pt x="65" y="127"/>
                    </a:lnTo>
                    <a:lnTo>
                      <a:pt x="67" y="119"/>
                    </a:lnTo>
                    <a:lnTo>
                      <a:pt x="67" y="115"/>
                    </a:lnTo>
                    <a:lnTo>
                      <a:pt x="65" y="111"/>
                    </a:lnTo>
                    <a:lnTo>
                      <a:pt x="63" y="107"/>
                    </a:lnTo>
                    <a:lnTo>
                      <a:pt x="61" y="103"/>
                    </a:lnTo>
                    <a:lnTo>
                      <a:pt x="61" y="100"/>
                    </a:lnTo>
                    <a:lnTo>
                      <a:pt x="57" y="100"/>
                    </a:lnTo>
                    <a:lnTo>
                      <a:pt x="55" y="96"/>
                    </a:lnTo>
                    <a:lnTo>
                      <a:pt x="49" y="96"/>
                    </a:lnTo>
                    <a:lnTo>
                      <a:pt x="48" y="100"/>
                    </a:lnTo>
                    <a:lnTo>
                      <a:pt x="46" y="103"/>
                    </a:lnTo>
                    <a:lnTo>
                      <a:pt x="48" y="111"/>
                    </a:lnTo>
                    <a:lnTo>
                      <a:pt x="48" y="115"/>
                    </a:lnTo>
                    <a:lnTo>
                      <a:pt x="48" y="119"/>
                    </a:lnTo>
                    <a:lnTo>
                      <a:pt x="48" y="123"/>
                    </a:lnTo>
                    <a:lnTo>
                      <a:pt x="48" y="127"/>
                    </a:lnTo>
                    <a:lnTo>
                      <a:pt x="46" y="130"/>
                    </a:lnTo>
                    <a:lnTo>
                      <a:pt x="44" y="127"/>
                    </a:lnTo>
                    <a:lnTo>
                      <a:pt x="40" y="123"/>
                    </a:lnTo>
                    <a:lnTo>
                      <a:pt x="38" y="119"/>
                    </a:lnTo>
                    <a:lnTo>
                      <a:pt x="34" y="115"/>
                    </a:lnTo>
                    <a:lnTo>
                      <a:pt x="34" y="111"/>
                    </a:lnTo>
                    <a:lnTo>
                      <a:pt x="32" y="103"/>
                    </a:lnTo>
                    <a:lnTo>
                      <a:pt x="32" y="100"/>
                    </a:lnTo>
                    <a:lnTo>
                      <a:pt x="32" y="96"/>
                    </a:lnTo>
                    <a:lnTo>
                      <a:pt x="32" y="92"/>
                    </a:lnTo>
                    <a:lnTo>
                      <a:pt x="32" y="88"/>
                    </a:lnTo>
                    <a:lnTo>
                      <a:pt x="30" y="80"/>
                    </a:lnTo>
                    <a:lnTo>
                      <a:pt x="30" y="76"/>
                    </a:lnTo>
                    <a:lnTo>
                      <a:pt x="28" y="73"/>
                    </a:lnTo>
                    <a:lnTo>
                      <a:pt x="26" y="69"/>
                    </a:lnTo>
                    <a:lnTo>
                      <a:pt x="24" y="65"/>
                    </a:lnTo>
                    <a:lnTo>
                      <a:pt x="23" y="69"/>
                    </a:lnTo>
                    <a:lnTo>
                      <a:pt x="19" y="69"/>
                    </a:lnTo>
                    <a:lnTo>
                      <a:pt x="17" y="69"/>
                    </a:lnTo>
                    <a:lnTo>
                      <a:pt x="15" y="73"/>
                    </a:lnTo>
                    <a:lnTo>
                      <a:pt x="13" y="73"/>
                    </a:lnTo>
                    <a:lnTo>
                      <a:pt x="11" y="76"/>
                    </a:lnTo>
                    <a:lnTo>
                      <a:pt x="9" y="80"/>
                    </a:lnTo>
                    <a:lnTo>
                      <a:pt x="9" y="84"/>
                    </a:lnTo>
                    <a:lnTo>
                      <a:pt x="9" y="88"/>
                    </a:lnTo>
                    <a:lnTo>
                      <a:pt x="7" y="92"/>
                    </a:lnTo>
                    <a:lnTo>
                      <a:pt x="9" y="96"/>
                    </a:lnTo>
                    <a:lnTo>
                      <a:pt x="5" y="92"/>
                    </a:lnTo>
                    <a:lnTo>
                      <a:pt x="3" y="88"/>
                    </a:lnTo>
                    <a:lnTo>
                      <a:pt x="3" y="84"/>
                    </a:lnTo>
                    <a:lnTo>
                      <a:pt x="0" y="76"/>
                    </a:lnTo>
                    <a:lnTo>
                      <a:pt x="0" y="73"/>
                    </a:lnTo>
                    <a:lnTo>
                      <a:pt x="1" y="65"/>
                    </a:lnTo>
                    <a:lnTo>
                      <a:pt x="3" y="61"/>
                    </a:lnTo>
                    <a:lnTo>
                      <a:pt x="3" y="50"/>
                    </a:lnTo>
                    <a:lnTo>
                      <a:pt x="9" y="38"/>
                    </a:lnTo>
                    <a:lnTo>
                      <a:pt x="13" y="30"/>
                    </a:lnTo>
                    <a:lnTo>
                      <a:pt x="13" y="23"/>
                    </a:lnTo>
                    <a:lnTo>
                      <a:pt x="9" y="11"/>
                    </a:lnTo>
                    <a:lnTo>
                      <a:pt x="15" y="7"/>
                    </a:lnTo>
                    <a:lnTo>
                      <a:pt x="23" y="3"/>
                    </a:lnTo>
                    <a:lnTo>
                      <a:pt x="30" y="3"/>
                    </a:lnTo>
                    <a:lnTo>
                      <a:pt x="40" y="0"/>
                    </a:lnTo>
                    <a:lnTo>
                      <a:pt x="48" y="3"/>
                    </a:lnTo>
                    <a:lnTo>
                      <a:pt x="55" y="7"/>
                    </a:lnTo>
                    <a:lnTo>
                      <a:pt x="63" y="11"/>
                    </a:lnTo>
                    <a:lnTo>
                      <a:pt x="67" y="19"/>
                    </a:lnTo>
                    <a:lnTo>
                      <a:pt x="74" y="11"/>
                    </a:lnTo>
                    <a:lnTo>
                      <a:pt x="84" y="11"/>
                    </a:lnTo>
                    <a:lnTo>
                      <a:pt x="94" y="11"/>
                    </a:lnTo>
                    <a:lnTo>
                      <a:pt x="99" y="15"/>
                    </a:lnTo>
                    <a:lnTo>
                      <a:pt x="105" y="19"/>
                    </a:lnTo>
                    <a:lnTo>
                      <a:pt x="113" y="11"/>
                    </a:lnTo>
                    <a:lnTo>
                      <a:pt x="124" y="7"/>
                    </a:lnTo>
                    <a:lnTo>
                      <a:pt x="138" y="7"/>
                    </a:lnTo>
                    <a:lnTo>
                      <a:pt x="149" y="7"/>
                    </a:lnTo>
                    <a:lnTo>
                      <a:pt x="159" y="11"/>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6" name="Freeform 94"/>
              <p:cNvSpPr>
                <a:spLocks/>
              </p:cNvSpPr>
              <p:nvPr/>
            </p:nvSpPr>
            <p:spPr bwMode="auto">
              <a:xfrm>
                <a:off x="2241" y="2693"/>
                <a:ext cx="145" cy="151"/>
              </a:xfrm>
              <a:custGeom>
                <a:avLst/>
                <a:gdLst>
                  <a:gd name="T0" fmla="*/ 120 w 145"/>
                  <a:gd name="T1" fmla="*/ 15 h 151"/>
                  <a:gd name="T2" fmla="*/ 130 w 145"/>
                  <a:gd name="T3" fmla="*/ 34 h 151"/>
                  <a:gd name="T4" fmla="*/ 130 w 145"/>
                  <a:gd name="T5" fmla="*/ 46 h 151"/>
                  <a:gd name="T6" fmla="*/ 126 w 145"/>
                  <a:gd name="T7" fmla="*/ 57 h 151"/>
                  <a:gd name="T8" fmla="*/ 134 w 145"/>
                  <a:gd name="T9" fmla="*/ 69 h 151"/>
                  <a:gd name="T10" fmla="*/ 140 w 145"/>
                  <a:gd name="T11" fmla="*/ 80 h 151"/>
                  <a:gd name="T12" fmla="*/ 132 w 145"/>
                  <a:gd name="T13" fmla="*/ 84 h 151"/>
                  <a:gd name="T14" fmla="*/ 119 w 145"/>
                  <a:gd name="T15" fmla="*/ 73 h 151"/>
                  <a:gd name="T16" fmla="*/ 134 w 145"/>
                  <a:gd name="T17" fmla="*/ 111 h 151"/>
                  <a:gd name="T18" fmla="*/ 140 w 145"/>
                  <a:gd name="T19" fmla="*/ 126 h 151"/>
                  <a:gd name="T20" fmla="*/ 128 w 145"/>
                  <a:gd name="T21" fmla="*/ 119 h 151"/>
                  <a:gd name="T22" fmla="*/ 124 w 145"/>
                  <a:gd name="T23" fmla="*/ 123 h 151"/>
                  <a:gd name="T24" fmla="*/ 124 w 145"/>
                  <a:gd name="T25" fmla="*/ 130 h 151"/>
                  <a:gd name="T26" fmla="*/ 120 w 145"/>
                  <a:gd name="T27" fmla="*/ 146 h 151"/>
                  <a:gd name="T28" fmla="*/ 113 w 145"/>
                  <a:gd name="T29" fmla="*/ 134 h 151"/>
                  <a:gd name="T30" fmla="*/ 107 w 145"/>
                  <a:gd name="T31" fmla="*/ 126 h 151"/>
                  <a:gd name="T32" fmla="*/ 97 w 145"/>
                  <a:gd name="T33" fmla="*/ 119 h 151"/>
                  <a:gd name="T34" fmla="*/ 90 w 145"/>
                  <a:gd name="T35" fmla="*/ 119 h 151"/>
                  <a:gd name="T36" fmla="*/ 82 w 145"/>
                  <a:gd name="T37" fmla="*/ 126 h 151"/>
                  <a:gd name="T38" fmla="*/ 78 w 145"/>
                  <a:gd name="T39" fmla="*/ 134 h 151"/>
                  <a:gd name="T40" fmla="*/ 76 w 145"/>
                  <a:gd name="T41" fmla="*/ 142 h 151"/>
                  <a:gd name="T42" fmla="*/ 76 w 145"/>
                  <a:gd name="T43" fmla="*/ 150 h 151"/>
                  <a:gd name="T44" fmla="*/ 71 w 145"/>
                  <a:gd name="T45" fmla="*/ 138 h 151"/>
                  <a:gd name="T46" fmla="*/ 67 w 145"/>
                  <a:gd name="T47" fmla="*/ 119 h 151"/>
                  <a:gd name="T48" fmla="*/ 71 w 145"/>
                  <a:gd name="T49" fmla="*/ 107 h 151"/>
                  <a:gd name="T50" fmla="*/ 78 w 145"/>
                  <a:gd name="T51" fmla="*/ 96 h 151"/>
                  <a:gd name="T52" fmla="*/ 74 w 145"/>
                  <a:gd name="T53" fmla="*/ 96 h 151"/>
                  <a:gd name="T54" fmla="*/ 63 w 145"/>
                  <a:gd name="T55" fmla="*/ 103 h 151"/>
                  <a:gd name="T56" fmla="*/ 53 w 145"/>
                  <a:gd name="T57" fmla="*/ 107 h 151"/>
                  <a:gd name="T58" fmla="*/ 44 w 145"/>
                  <a:gd name="T59" fmla="*/ 103 h 151"/>
                  <a:gd name="T60" fmla="*/ 48 w 145"/>
                  <a:gd name="T61" fmla="*/ 88 h 151"/>
                  <a:gd name="T62" fmla="*/ 51 w 145"/>
                  <a:gd name="T63" fmla="*/ 80 h 151"/>
                  <a:gd name="T64" fmla="*/ 51 w 145"/>
                  <a:gd name="T65" fmla="*/ 76 h 151"/>
                  <a:gd name="T66" fmla="*/ 46 w 145"/>
                  <a:gd name="T67" fmla="*/ 73 h 151"/>
                  <a:gd name="T68" fmla="*/ 36 w 145"/>
                  <a:gd name="T69" fmla="*/ 73 h 151"/>
                  <a:gd name="T70" fmla="*/ 32 w 145"/>
                  <a:gd name="T71" fmla="*/ 76 h 151"/>
                  <a:gd name="T72" fmla="*/ 32 w 145"/>
                  <a:gd name="T73" fmla="*/ 88 h 151"/>
                  <a:gd name="T74" fmla="*/ 28 w 145"/>
                  <a:gd name="T75" fmla="*/ 88 h 151"/>
                  <a:gd name="T76" fmla="*/ 23 w 145"/>
                  <a:gd name="T77" fmla="*/ 76 h 151"/>
                  <a:gd name="T78" fmla="*/ 21 w 145"/>
                  <a:gd name="T79" fmla="*/ 57 h 151"/>
                  <a:gd name="T80" fmla="*/ 11 w 145"/>
                  <a:gd name="T81" fmla="*/ 50 h 151"/>
                  <a:gd name="T82" fmla="*/ 5 w 145"/>
                  <a:gd name="T83" fmla="*/ 57 h 151"/>
                  <a:gd name="T84" fmla="*/ 5 w 145"/>
                  <a:gd name="T85" fmla="*/ 69 h 151"/>
                  <a:gd name="T86" fmla="*/ 0 w 145"/>
                  <a:gd name="T87" fmla="*/ 57 h 151"/>
                  <a:gd name="T88" fmla="*/ 0 w 145"/>
                  <a:gd name="T89" fmla="*/ 46 h 151"/>
                  <a:gd name="T90" fmla="*/ 5 w 145"/>
                  <a:gd name="T91" fmla="*/ 30 h 151"/>
                  <a:gd name="T92" fmla="*/ 7 w 145"/>
                  <a:gd name="T93" fmla="*/ 19 h 151"/>
                  <a:gd name="T94" fmla="*/ 11 w 145"/>
                  <a:gd name="T95" fmla="*/ 3 h 151"/>
                  <a:gd name="T96" fmla="*/ 21 w 145"/>
                  <a:gd name="T97" fmla="*/ 0 h 151"/>
                  <a:gd name="T98" fmla="*/ 32 w 145"/>
                  <a:gd name="T99" fmla="*/ 3 h 151"/>
                  <a:gd name="T100" fmla="*/ 44 w 145"/>
                  <a:gd name="T101" fmla="*/ 7 h 151"/>
                  <a:gd name="T102" fmla="*/ 53 w 145"/>
                  <a:gd name="T103" fmla="*/ 11 h 151"/>
                  <a:gd name="T104" fmla="*/ 67 w 145"/>
                  <a:gd name="T105" fmla="*/ 7 h 151"/>
                  <a:gd name="T106" fmla="*/ 76 w 145"/>
                  <a:gd name="T107" fmla="*/ 15 h 151"/>
                  <a:gd name="T108" fmla="*/ 92 w 145"/>
                  <a:gd name="T109" fmla="*/ 7 h 151"/>
                  <a:gd name="T110" fmla="*/ 109 w 145"/>
                  <a:gd name="T111" fmla="*/ 7 h 151"/>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145"/>
                  <a:gd name="T169" fmla="*/ 0 h 151"/>
                  <a:gd name="T170" fmla="*/ 145 w 145"/>
                  <a:gd name="T171" fmla="*/ 151 h 151"/>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145" h="151">
                    <a:moveTo>
                      <a:pt x="117" y="7"/>
                    </a:moveTo>
                    <a:lnTo>
                      <a:pt x="120" y="15"/>
                    </a:lnTo>
                    <a:lnTo>
                      <a:pt x="126" y="23"/>
                    </a:lnTo>
                    <a:lnTo>
                      <a:pt x="130" y="34"/>
                    </a:lnTo>
                    <a:lnTo>
                      <a:pt x="132" y="42"/>
                    </a:lnTo>
                    <a:lnTo>
                      <a:pt x="130" y="46"/>
                    </a:lnTo>
                    <a:lnTo>
                      <a:pt x="124" y="53"/>
                    </a:lnTo>
                    <a:lnTo>
                      <a:pt x="126" y="57"/>
                    </a:lnTo>
                    <a:lnTo>
                      <a:pt x="132" y="65"/>
                    </a:lnTo>
                    <a:lnTo>
                      <a:pt x="134" y="69"/>
                    </a:lnTo>
                    <a:lnTo>
                      <a:pt x="136" y="76"/>
                    </a:lnTo>
                    <a:lnTo>
                      <a:pt x="140" y="80"/>
                    </a:lnTo>
                    <a:lnTo>
                      <a:pt x="138" y="92"/>
                    </a:lnTo>
                    <a:lnTo>
                      <a:pt x="132" y="84"/>
                    </a:lnTo>
                    <a:lnTo>
                      <a:pt x="122" y="73"/>
                    </a:lnTo>
                    <a:lnTo>
                      <a:pt x="119" y="73"/>
                    </a:lnTo>
                    <a:lnTo>
                      <a:pt x="126" y="92"/>
                    </a:lnTo>
                    <a:lnTo>
                      <a:pt x="134" y="111"/>
                    </a:lnTo>
                    <a:lnTo>
                      <a:pt x="144" y="126"/>
                    </a:lnTo>
                    <a:lnTo>
                      <a:pt x="140" y="126"/>
                    </a:lnTo>
                    <a:lnTo>
                      <a:pt x="134" y="123"/>
                    </a:lnTo>
                    <a:lnTo>
                      <a:pt x="128" y="119"/>
                    </a:lnTo>
                    <a:lnTo>
                      <a:pt x="122" y="115"/>
                    </a:lnTo>
                    <a:lnTo>
                      <a:pt x="124" y="123"/>
                    </a:lnTo>
                    <a:lnTo>
                      <a:pt x="126" y="126"/>
                    </a:lnTo>
                    <a:lnTo>
                      <a:pt x="124" y="130"/>
                    </a:lnTo>
                    <a:lnTo>
                      <a:pt x="122" y="138"/>
                    </a:lnTo>
                    <a:lnTo>
                      <a:pt x="120" y="146"/>
                    </a:lnTo>
                    <a:lnTo>
                      <a:pt x="117" y="138"/>
                    </a:lnTo>
                    <a:lnTo>
                      <a:pt x="113" y="134"/>
                    </a:lnTo>
                    <a:lnTo>
                      <a:pt x="109" y="130"/>
                    </a:lnTo>
                    <a:lnTo>
                      <a:pt x="107" y="126"/>
                    </a:lnTo>
                    <a:lnTo>
                      <a:pt x="103" y="119"/>
                    </a:lnTo>
                    <a:lnTo>
                      <a:pt x="97" y="119"/>
                    </a:lnTo>
                    <a:lnTo>
                      <a:pt x="96" y="119"/>
                    </a:lnTo>
                    <a:lnTo>
                      <a:pt x="90" y="119"/>
                    </a:lnTo>
                    <a:lnTo>
                      <a:pt x="86" y="123"/>
                    </a:lnTo>
                    <a:lnTo>
                      <a:pt x="82" y="126"/>
                    </a:lnTo>
                    <a:lnTo>
                      <a:pt x="80" y="130"/>
                    </a:lnTo>
                    <a:lnTo>
                      <a:pt x="78" y="134"/>
                    </a:lnTo>
                    <a:lnTo>
                      <a:pt x="76" y="138"/>
                    </a:lnTo>
                    <a:lnTo>
                      <a:pt x="76" y="142"/>
                    </a:lnTo>
                    <a:lnTo>
                      <a:pt x="76" y="146"/>
                    </a:lnTo>
                    <a:lnTo>
                      <a:pt x="76" y="150"/>
                    </a:lnTo>
                    <a:lnTo>
                      <a:pt x="72" y="142"/>
                    </a:lnTo>
                    <a:lnTo>
                      <a:pt x="71" y="138"/>
                    </a:lnTo>
                    <a:lnTo>
                      <a:pt x="69" y="130"/>
                    </a:lnTo>
                    <a:lnTo>
                      <a:pt x="67" y="119"/>
                    </a:lnTo>
                    <a:lnTo>
                      <a:pt x="69" y="111"/>
                    </a:lnTo>
                    <a:lnTo>
                      <a:pt x="71" y="107"/>
                    </a:lnTo>
                    <a:lnTo>
                      <a:pt x="76" y="103"/>
                    </a:lnTo>
                    <a:lnTo>
                      <a:pt x="78" y="96"/>
                    </a:lnTo>
                    <a:lnTo>
                      <a:pt x="80" y="88"/>
                    </a:lnTo>
                    <a:lnTo>
                      <a:pt x="74" y="96"/>
                    </a:lnTo>
                    <a:lnTo>
                      <a:pt x="67" y="100"/>
                    </a:lnTo>
                    <a:lnTo>
                      <a:pt x="63" y="103"/>
                    </a:lnTo>
                    <a:lnTo>
                      <a:pt x="57" y="107"/>
                    </a:lnTo>
                    <a:lnTo>
                      <a:pt x="53" y="107"/>
                    </a:lnTo>
                    <a:lnTo>
                      <a:pt x="46" y="111"/>
                    </a:lnTo>
                    <a:lnTo>
                      <a:pt x="44" y="103"/>
                    </a:lnTo>
                    <a:lnTo>
                      <a:pt x="46" y="96"/>
                    </a:lnTo>
                    <a:lnTo>
                      <a:pt x="48" y="88"/>
                    </a:lnTo>
                    <a:lnTo>
                      <a:pt x="49" y="84"/>
                    </a:lnTo>
                    <a:lnTo>
                      <a:pt x="51" y="80"/>
                    </a:lnTo>
                    <a:lnTo>
                      <a:pt x="51" y="76"/>
                    </a:lnTo>
                    <a:lnTo>
                      <a:pt x="49" y="73"/>
                    </a:lnTo>
                    <a:lnTo>
                      <a:pt x="46" y="73"/>
                    </a:lnTo>
                    <a:lnTo>
                      <a:pt x="40" y="73"/>
                    </a:lnTo>
                    <a:lnTo>
                      <a:pt x="36" y="73"/>
                    </a:lnTo>
                    <a:lnTo>
                      <a:pt x="32" y="73"/>
                    </a:lnTo>
                    <a:lnTo>
                      <a:pt x="32" y="76"/>
                    </a:lnTo>
                    <a:lnTo>
                      <a:pt x="32" y="84"/>
                    </a:lnTo>
                    <a:lnTo>
                      <a:pt x="32" y="88"/>
                    </a:lnTo>
                    <a:lnTo>
                      <a:pt x="32" y="96"/>
                    </a:lnTo>
                    <a:lnTo>
                      <a:pt x="28" y="88"/>
                    </a:lnTo>
                    <a:lnTo>
                      <a:pt x="24" y="84"/>
                    </a:lnTo>
                    <a:lnTo>
                      <a:pt x="23" y="76"/>
                    </a:lnTo>
                    <a:lnTo>
                      <a:pt x="23" y="69"/>
                    </a:lnTo>
                    <a:lnTo>
                      <a:pt x="21" y="57"/>
                    </a:lnTo>
                    <a:lnTo>
                      <a:pt x="17" y="50"/>
                    </a:lnTo>
                    <a:lnTo>
                      <a:pt x="11" y="50"/>
                    </a:lnTo>
                    <a:lnTo>
                      <a:pt x="9" y="53"/>
                    </a:lnTo>
                    <a:lnTo>
                      <a:pt x="5" y="57"/>
                    </a:lnTo>
                    <a:lnTo>
                      <a:pt x="5" y="61"/>
                    </a:lnTo>
                    <a:lnTo>
                      <a:pt x="5" y="69"/>
                    </a:lnTo>
                    <a:lnTo>
                      <a:pt x="0" y="65"/>
                    </a:lnTo>
                    <a:lnTo>
                      <a:pt x="0" y="57"/>
                    </a:lnTo>
                    <a:lnTo>
                      <a:pt x="0" y="50"/>
                    </a:lnTo>
                    <a:lnTo>
                      <a:pt x="0" y="46"/>
                    </a:lnTo>
                    <a:lnTo>
                      <a:pt x="1" y="38"/>
                    </a:lnTo>
                    <a:lnTo>
                      <a:pt x="5" y="30"/>
                    </a:lnTo>
                    <a:lnTo>
                      <a:pt x="9" y="23"/>
                    </a:lnTo>
                    <a:lnTo>
                      <a:pt x="7" y="19"/>
                    </a:lnTo>
                    <a:lnTo>
                      <a:pt x="5" y="7"/>
                    </a:lnTo>
                    <a:lnTo>
                      <a:pt x="11" y="3"/>
                    </a:lnTo>
                    <a:lnTo>
                      <a:pt x="15" y="0"/>
                    </a:lnTo>
                    <a:lnTo>
                      <a:pt x="21" y="0"/>
                    </a:lnTo>
                    <a:lnTo>
                      <a:pt x="26" y="0"/>
                    </a:lnTo>
                    <a:lnTo>
                      <a:pt x="32" y="3"/>
                    </a:lnTo>
                    <a:lnTo>
                      <a:pt x="38" y="3"/>
                    </a:lnTo>
                    <a:lnTo>
                      <a:pt x="44" y="7"/>
                    </a:lnTo>
                    <a:lnTo>
                      <a:pt x="48" y="11"/>
                    </a:lnTo>
                    <a:lnTo>
                      <a:pt x="53" y="11"/>
                    </a:lnTo>
                    <a:lnTo>
                      <a:pt x="61" y="7"/>
                    </a:lnTo>
                    <a:lnTo>
                      <a:pt x="67" y="7"/>
                    </a:lnTo>
                    <a:lnTo>
                      <a:pt x="71" y="11"/>
                    </a:lnTo>
                    <a:lnTo>
                      <a:pt x="76" y="15"/>
                    </a:lnTo>
                    <a:lnTo>
                      <a:pt x="82" y="7"/>
                    </a:lnTo>
                    <a:lnTo>
                      <a:pt x="92" y="7"/>
                    </a:lnTo>
                    <a:lnTo>
                      <a:pt x="101" y="7"/>
                    </a:lnTo>
                    <a:lnTo>
                      <a:pt x="109" y="7"/>
                    </a:lnTo>
                    <a:lnTo>
                      <a:pt x="117" y="7"/>
                    </a:lnTo>
                  </a:path>
                </a:pathLst>
              </a:custGeom>
              <a:solidFill>
                <a:srgbClr val="292929">
                  <a:alpha val="50195"/>
                </a:srgbClr>
              </a:solidFill>
              <a:ln w="9525" cap="rnd">
                <a:solidFill>
                  <a:schemeClr val="bg2"/>
                </a:solidFill>
                <a:round/>
                <a:headEnd/>
                <a:tailEnd/>
              </a:ln>
            </p:spPr>
            <p:txBody>
              <a:bodyPr/>
              <a:lstStyle/>
              <a:p>
                <a:endParaRPr lang="de-DE"/>
              </a:p>
            </p:txBody>
          </p:sp>
          <p:sp>
            <p:nvSpPr>
              <p:cNvPr id="50197" name="Freeform 95"/>
              <p:cNvSpPr>
                <a:spLocks/>
              </p:cNvSpPr>
              <p:nvPr/>
            </p:nvSpPr>
            <p:spPr bwMode="auto">
              <a:xfrm>
                <a:off x="2265" y="2702"/>
                <a:ext cx="87" cy="88"/>
              </a:xfrm>
              <a:custGeom>
                <a:avLst/>
                <a:gdLst>
                  <a:gd name="T0" fmla="*/ 72 w 87"/>
                  <a:gd name="T1" fmla="*/ 7 h 88"/>
                  <a:gd name="T2" fmla="*/ 78 w 87"/>
                  <a:gd name="T3" fmla="*/ 18 h 88"/>
                  <a:gd name="T4" fmla="*/ 78 w 87"/>
                  <a:gd name="T5" fmla="*/ 26 h 88"/>
                  <a:gd name="T6" fmla="*/ 76 w 87"/>
                  <a:gd name="T7" fmla="*/ 34 h 88"/>
                  <a:gd name="T8" fmla="*/ 80 w 87"/>
                  <a:gd name="T9" fmla="*/ 41 h 88"/>
                  <a:gd name="T10" fmla="*/ 84 w 87"/>
                  <a:gd name="T11" fmla="*/ 49 h 88"/>
                  <a:gd name="T12" fmla="*/ 78 w 87"/>
                  <a:gd name="T13" fmla="*/ 49 h 88"/>
                  <a:gd name="T14" fmla="*/ 72 w 87"/>
                  <a:gd name="T15" fmla="*/ 41 h 88"/>
                  <a:gd name="T16" fmla="*/ 80 w 87"/>
                  <a:gd name="T17" fmla="*/ 64 h 88"/>
                  <a:gd name="T18" fmla="*/ 84 w 87"/>
                  <a:gd name="T19" fmla="*/ 75 h 88"/>
                  <a:gd name="T20" fmla="*/ 78 w 87"/>
                  <a:gd name="T21" fmla="*/ 71 h 88"/>
                  <a:gd name="T22" fmla="*/ 76 w 87"/>
                  <a:gd name="T23" fmla="*/ 71 h 88"/>
                  <a:gd name="T24" fmla="*/ 74 w 87"/>
                  <a:gd name="T25" fmla="*/ 75 h 88"/>
                  <a:gd name="T26" fmla="*/ 72 w 87"/>
                  <a:gd name="T27" fmla="*/ 87 h 88"/>
                  <a:gd name="T28" fmla="*/ 66 w 87"/>
                  <a:gd name="T29" fmla="*/ 79 h 88"/>
                  <a:gd name="T30" fmla="*/ 64 w 87"/>
                  <a:gd name="T31" fmla="*/ 75 h 88"/>
                  <a:gd name="T32" fmla="*/ 61 w 87"/>
                  <a:gd name="T33" fmla="*/ 68 h 88"/>
                  <a:gd name="T34" fmla="*/ 55 w 87"/>
                  <a:gd name="T35" fmla="*/ 71 h 88"/>
                  <a:gd name="T36" fmla="*/ 49 w 87"/>
                  <a:gd name="T37" fmla="*/ 75 h 88"/>
                  <a:gd name="T38" fmla="*/ 47 w 87"/>
                  <a:gd name="T39" fmla="*/ 79 h 88"/>
                  <a:gd name="T40" fmla="*/ 47 w 87"/>
                  <a:gd name="T41" fmla="*/ 83 h 88"/>
                  <a:gd name="T42" fmla="*/ 45 w 87"/>
                  <a:gd name="T43" fmla="*/ 87 h 88"/>
                  <a:gd name="T44" fmla="*/ 43 w 87"/>
                  <a:gd name="T45" fmla="*/ 79 h 88"/>
                  <a:gd name="T46" fmla="*/ 42 w 87"/>
                  <a:gd name="T47" fmla="*/ 71 h 88"/>
                  <a:gd name="T48" fmla="*/ 43 w 87"/>
                  <a:gd name="T49" fmla="*/ 60 h 88"/>
                  <a:gd name="T50" fmla="*/ 47 w 87"/>
                  <a:gd name="T51" fmla="*/ 56 h 88"/>
                  <a:gd name="T52" fmla="*/ 45 w 87"/>
                  <a:gd name="T53" fmla="*/ 56 h 88"/>
                  <a:gd name="T54" fmla="*/ 38 w 87"/>
                  <a:gd name="T55" fmla="*/ 60 h 88"/>
                  <a:gd name="T56" fmla="*/ 32 w 87"/>
                  <a:gd name="T57" fmla="*/ 64 h 88"/>
                  <a:gd name="T58" fmla="*/ 26 w 87"/>
                  <a:gd name="T59" fmla="*/ 60 h 88"/>
                  <a:gd name="T60" fmla="*/ 28 w 87"/>
                  <a:gd name="T61" fmla="*/ 52 h 88"/>
                  <a:gd name="T62" fmla="*/ 32 w 87"/>
                  <a:gd name="T63" fmla="*/ 49 h 88"/>
                  <a:gd name="T64" fmla="*/ 30 w 87"/>
                  <a:gd name="T65" fmla="*/ 45 h 88"/>
                  <a:gd name="T66" fmla="*/ 28 w 87"/>
                  <a:gd name="T67" fmla="*/ 41 h 88"/>
                  <a:gd name="T68" fmla="*/ 22 w 87"/>
                  <a:gd name="T69" fmla="*/ 41 h 88"/>
                  <a:gd name="T70" fmla="*/ 21 w 87"/>
                  <a:gd name="T71" fmla="*/ 45 h 88"/>
                  <a:gd name="T72" fmla="*/ 21 w 87"/>
                  <a:gd name="T73" fmla="*/ 52 h 88"/>
                  <a:gd name="T74" fmla="*/ 17 w 87"/>
                  <a:gd name="T75" fmla="*/ 52 h 88"/>
                  <a:gd name="T76" fmla="*/ 15 w 87"/>
                  <a:gd name="T77" fmla="*/ 45 h 88"/>
                  <a:gd name="T78" fmla="*/ 13 w 87"/>
                  <a:gd name="T79" fmla="*/ 34 h 88"/>
                  <a:gd name="T80" fmla="*/ 7 w 87"/>
                  <a:gd name="T81" fmla="*/ 30 h 88"/>
                  <a:gd name="T82" fmla="*/ 3 w 87"/>
                  <a:gd name="T83" fmla="*/ 34 h 88"/>
                  <a:gd name="T84" fmla="*/ 3 w 87"/>
                  <a:gd name="T85" fmla="*/ 41 h 88"/>
                  <a:gd name="T86" fmla="*/ 0 w 87"/>
                  <a:gd name="T87" fmla="*/ 34 h 88"/>
                  <a:gd name="T88" fmla="*/ 1 w 87"/>
                  <a:gd name="T89" fmla="*/ 26 h 88"/>
                  <a:gd name="T90" fmla="*/ 3 w 87"/>
                  <a:gd name="T91" fmla="*/ 18 h 88"/>
                  <a:gd name="T92" fmla="*/ 5 w 87"/>
                  <a:gd name="T93" fmla="*/ 11 h 88"/>
                  <a:gd name="T94" fmla="*/ 7 w 87"/>
                  <a:gd name="T95" fmla="*/ 3 h 88"/>
                  <a:gd name="T96" fmla="*/ 13 w 87"/>
                  <a:gd name="T97" fmla="*/ 0 h 88"/>
                  <a:gd name="T98" fmla="*/ 21 w 87"/>
                  <a:gd name="T99" fmla="*/ 3 h 88"/>
                  <a:gd name="T100" fmla="*/ 26 w 87"/>
                  <a:gd name="T101" fmla="*/ 3 h 88"/>
                  <a:gd name="T102" fmla="*/ 32 w 87"/>
                  <a:gd name="T103" fmla="*/ 7 h 88"/>
                  <a:gd name="T104" fmla="*/ 42 w 87"/>
                  <a:gd name="T105" fmla="*/ 3 h 88"/>
                  <a:gd name="T106" fmla="*/ 45 w 87"/>
                  <a:gd name="T107" fmla="*/ 7 h 88"/>
                  <a:gd name="T108" fmla="*/ 55 w 87"/>
                  <a:gd name="T109" fmla="*/ 3 h 88"/>
                  <a:gd name="T110" fmla="*/ 64 w 87"/>
                  <a:gd name="T111" fmla="*/ 3 h 8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7"/>
                  <a:gd name="T169" fmla="*/ 0 h 88"/>
                  <a:gd name="T170" fmla="*/ 87 w 87"/>
                  <a:gd name="T171" fmla="*/ 88 h 8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7" h="88">
                    <a:moveTo>
                      <a:pt x="68" y="7"/>
                    </a:moveTo>
                    <a:lnTo>
                      <a:pt x="72" y="7"/>
                    </a:lnTo>
                    <a:lnTo>
                      <a:pt x="76" y="15"/>
                    </a:lnTo>
                    <a:lnTo>
                      <a:pt x="78" y="18"/>
                    </a:lnTo>
                    <a:lnTo>
                      <a:pt x="78" y="26"/>
                    </a:lnTo>
                    <a:lnTo>
                      <a:pt x="74" y="30"/>
                    </a:lnTo>
                    <a:lnTo>
                      <a:pt x="76" y="34"/>
                    </a:lnTo>
                    <a:lnTo>
                      <a:pt x="78" y="37"/>
                    </a:lnTo>
                    <a:lnTo>
                      <a:pt x="80" y="41"/>
                    </a:lnTo>
                    <a:lnTo>
                      <a:pt x="82" y="45"/>
                    </a:lnTo>
                    <a:lnTo>
                      <a:pt x="84" y="49"/>
                    </a:lnTo>
                    <a:lnTo>
                      <a:pt x="84" y="52"/>
                    </a:lnTo>
                    <a:lnTo>
                      <a:pt x="78" y="49"/>
                    </a:lnTo>
                    <a:lnTo>
                      <a:pt x="74" y="45"/>
                    </a:lnTo>
                    <a:lnTo>
                      <a:pt x="72" y="41"/>
                    </a:lnTo>
                    <a:lnTo>
                      <a:pt x="76" y="52"/>
                    </a:lnTo>
                    <a:lnTo>
                      <a:pt x="80" y="64"/>
                    </a:lnTo>
                    <a:lnTo>
                      <a:pt x="86" y="75"/>
                    </a:lnTo>
                    <a:lnTo>
                      <a:pt x="84" y="75"/>
                    </a:lnTo>
                    <a:lnTo>
                      <a:pt x="80" y="71"/>
                    </a:lnTo>
                    <a:lnTo>
                      <a:pt x="78" y="71"/>
                    </a:lnTo>
                    <a:lnTo>
                      <a:pt x="72" y="68"/>
                    </a:lnTo>
                    <a:lnTo>
                      <a:pt x="76" y="71"/>
                    </a:lnTo>
                    <a:lnTo>
                      <a:pt x="76" y="75"/>
                    </a:lnTo>
                    <a:lnTo>
                      <a:pt x="74" y="75"/>
                    </a:lnTo>
                    <a:lnTo>
                      <a:pt x="74" y="79"/>
                    </a:lnTo>
                    <a:lnTo>
                      <a:pt x="72" y="87"/>
                    </a:lnTo>
                    <a:lnTo>
                      <a:pt x="68" y="83"/>
                    </a:lnTo>
                    <a:lnTo>
                      <a:pt x="66" y="79"/>
                    </a:lnTo>
                    <a:lnTo>
                      <a:pt x="66" y="75"/>
                    </a:lnTo>
                    <a:lnTo>
                      <a:pt x="64" y="75"/>
                    </a:lnTo>
                    <a:lnTo>
                      <a:pt x="63" y="71"/>
                    </a:lnTo>
                    <a:lnTo>
                      <a:pt x="61" y="68"/>
                    </a:lnTo>
                    <a:lnTo>
                      <a:pt x="57" y="68"/>
                    </a:lnTo>
                    <a:lnTo>
                      <a:pt x="55" y="71"/>
                    </a:lnTo>
                    <a:lnTo>
                      <a:pt x="53" y="71"/>
                    </a:lnTo>
                    <a:lnTo>
                      <a:pt x="49" y="75"/>
                    </a:lnTo>
                    <a:lnTo>
                      <a:pt x="47" y="79"/>
                    </a:lnTo>
                    <a:lnTo>
                      <a:pt x="47" y="83"/>
                    </a:lnTo>
                    <a:lnTo>
                      <a:pt x="45" y="87"/>
                    </a:lnTo>
                    <a:lnTo>
                      <a:pt x="43" y="83"/>
                    </a:lnTo>
                    <a:lnTo>
                      <a:pt x="43" y="79"/>
                    </a:lnTo>
                    <a:lnTo>
                      <a:pt x="42" y="75"/>
                    </a:lnTo>
                    <a:lnTo>
                      <a:pt x="42" y="71"/>
                    </a:lnTo>
                    <a:lnTo>
                      <a:pt x="42" y="64"/>
                    </a:lnTo>
                    <a:lnTo>
                      <a:pt x="43" y="60"/>
                    </a:lnTo>
                    <a:lnTo>
                      <a:pt x="45" y="60"/>
                    </a:lnTo>
                    <a:lnTo>
                      <a:pt x="47" y="56"/>
                    </a:lnTo>
                    <a:lnTo>
                      <a:pt x="47" y="52"/>
                    </a:lnTo>
                    <a:lnTo>
                      <a:pt x="45" y="56"/>
                    </a:lnTo>
                    <a:lnTo>
                      <a:pt x="42" y="60"/>
                    </a:lnTo>
                    <a:lnTo>
                      <a:pt x="38" y="60"/>
                    </a:lnTo>
                    <a:lnTo>
                      <a:pt x="34" y="64"/>
                    </a:lnTo>
                    <a:lnTo>
                      <a:pt x="32" y="64"/>
                    </a:lnTo>
                    <a:lnTo>
                      <a:pt x="26" y="64"/>
                    </a:lnTo>
                    <a:lnTo>
                      <a:pt x="26" y="60"/>
                    </a:lnTo>
                    <a:lnTo>
                      <a:pt x="26" y="56"/>
                    </a:lnTo>
                    <a:lnTo>
                      <a:pt x="28" y="52"/>
                    </a:lnTo>
                    <a:lnTo>
                      <a:pt x="30" y="49"/>
                    </a:lnTo>
                    <a:lnTo>
                      <a:pt x="32" y="49"/>
                    </a:lnTo>
                    <a:lnTo>
                      <a:pt x="32" y="45"/>
                    </a:lnTo>
                    <a:lnTo>
                      <a:pt x="30" y="45"/>
                    </a:lnTo>
                    <a:lnTo>
                      <a:pt x="28" y="41"/>
                    </a:lnTo>
                    <a:lnTo>
                      <a:pt x="24" y="41"/>
                    </a:lnTo>
                    <a:lnTo>
                      <a:pt x="22" y="41"/>
                    </a:lnTo>
                    <a:lnTo>
                      <a:pt x="21" y="45"/>
                    </a:lnTo>
                    <a:lnTo>
                      <a:pt x="21" y="49"/>
                    </a:lnTo>
                    <a:lnTo>
                      <a:pt x="21" y="52"/>
                    </a:lnTo>
                    <a:lnTo>
                      <a:pt x="21" y="56"/>
                    </a:lnTo>
                    <a:lnTo>
                      <a:pt x="17" y="52"/>
                    </a:lnTo>
                    <a:lnTo>
                      <a:pt x="15" y="49"/>
                    </a:lnTo>
                    <a:lnTo>
                      <a:pt x="15" y="45"/>
                    </a:lnTo>
                    <a:lnTo>
                      <a:pt x="15" y="41"/>
                    </a:lnTo>
                    <a:lnTo>
                      <a:pt x="13" y="34"/>
                    </a:lnTo>
                    <a:lnTo>
                      <a:pt x="11" y="30"/>
                    </a:lnTo>
                    <a:lnTo>
                      <a:pt x="7" y="30"/>
                    </a:lnTo>
                    <a:lnTo>
                      <a:pt x="5" y="30"/>
                    </a:lnTo>
                    <a:lnTo>
                      <a:pt x="3" y="34"/>
                    </a:lnTo>
                    <a:lnTo>
                      <a:pt x="3" y="37"/>
                    </a:lnTo>
                    <a:lnTo>
                      <a:pt x="3" y="41"/>
                    </a:lnTo>
                    <a:lnTo>
                      <a:pt x="1" y="37"/>
                    </a:lnTo>
                    <a:lnTo>
                      <a:pt x="0" y="34"/>
                    </a:lnTo>
                    <a:lnTo>
                      <a:pt x="0" y="30"/>
                    </a:lnTo>
                    <a:lnTo>
                      <a:pt x="1" y="26"/>
                    </a:lnTo>
                    <a:lnTo>
                      <a:pt x="1" y="22"/>
                    </a:lnTo>
                    <a:lnTo>
                      <a:pt x="3" y="18"/>
                    </a:lnTo>
                    <a:lnTo>
                      <a:pt x="5" y="15"/>
                    </a:lnTo>
                    <a:lnTo>
                      <a:pt x="5" y="11"/>
                    </a:lnTo>
                    <a:lnTo>
                      <a:pt x="3" y="3"/>
                    </a:lnTo>
                    <a:lnTo>
                      <a:pt x="7" y="3"/>
                    </a:lnTo>
                    <a:lnTo>
                      <a:pt x="9" y="0"/>
                    </a:lnTo>
                    <a:lnTo>
                      <a:pt x="13" y="0"/>
                    </a:lnTo>
                    <a:lnTo>
                      <a:pt x="17" y="0"/>
                    </a:lnTo>
                    <a:lnTo>
                      <a:pt x="21" y="3"/>
                    </a:lnTo>
                    <a:lnTo>
                      <a:pt x="22" y="3"/>
                    </a:lnTo>
                    <a:lnTo>
                      <a:pt x="26" y="3"/>
                    </a:lnTo>
                    <a:lnTo>
                      <a:pt x="28" y="7"/>
                    </a:lnTo>
                    <a:lnTo>
                      <a:pt x="32" y="7"/>
                    </a:lnTo>
                    <a:lnTo>
                      <a:pt x="36" y="7"/>
                    </a:lnTo>
                    <a:lnTo>
                      <a:pt x="42" y="3"/>
                    </a:lnTo>
                    <a:lnTo>
                      <a:pt x="43" y="7"/>
                    </a:lnTo>
                    <a:lnTo>
                      <a:pt x="45" y="7"/>
                    </a:lnTo>
                    <a:lnTo>
                      <a:pt x="49" y="3"/>
                    </a:lnTo>
                    <a:lnTo>
                      <a:pt x="55" y="3"/>
                    </a:lnTo>
                    <a:lnTo>
                      <a:pt x="61" y="3"/>
                    </a:lnTo>
                    <a:lnTo>
                      <a:pt x="64" y="3"/>
                    </a:lnTo>
                    <a:lnTo>
                      <a:pt x="68" y="7"/>
                    </a:lnTo>
                  </a:path>
                </a:pathLst>
              </a:custGeom>
              <a:solidFill>
                <a:srgbClr val="292929">
                  <a:alpha val="50195"/>
                </a:srgbClr>
              </a:solidFill>
              <a:ln w="9525" cap="rnd">
                <a:solidFill>
                  <a:schemeClr val="bg2"/>
                </a:solidFill>
                <a:round/>
                <a:headEnd/>
                <a:tailEnd/>
              </a:ln>
            </p:spPr>
            <p:txBody>
              <a:bodyPr/>
              <a:lstStyle/>
              <a:p>
                <a:endParaRPr lang="de-DE"/>
              </a:p>
            </p:txBody>
          </p:sp>
          <p:grpSp>
            <p:nvGrpSpPr>
              <p:cNvPr id="16" name="Group 96"/>
              <p:cNvGrpSpPr>
                <a:grpSpLocks/>
              </p:cNvGrpSpPr>
              <p:nvPr/>
            </p:nvGrpSpPr>
            <p:grpSpPr bwMode="auto">
              <a:xfrm>
                <a:off x="2120" y="2676"/>
                <a:ext cx="125" cy="145"/>
                <a:chOff x="2120" y="2676"/>
                <a:chExt cx="125" cy="145"/>
              </a:xfrm>
            </p:grpSpPr>
            <p:sp>
              <p:nvSpPr>
                <p:cNvPr id="50201" name="Freeform 97"/>
                <p:cNvSpPr>
                  <a:spLocks/>
                </p:cNvSpPr>
                <p:nvPr/>
              </p:nvSpPr>
              <p:spPr bwMode="auto">
                <a:xfrm>
                  <a:off x="2120" y="2690"/>
                  <a:ext cx="125" cy="131"/>
                </a:xfrm>
                <a:custGeom>
                  <a:avLst/>
                  <a:gdLst>
                    <a:gd name="T0" fmla="*/ 112 w 125"/>
                    <a:gd name="T1" fmla="*/ 30 h 131"/>
                    <a:gd name="T2" fmla="*/ 122 w 125"/>
                    <a:gd name="T3" fmla="*/ 49 h 131"/>
                    <a:gd name="T4" fmla="*/ 124 w 125"/>
                    <a:gd name="T5" fmla="*/ 65 h 131"/>
                    <a:gd name="T6" fmla="*/ 120 w 125"/>
                    <a:gd name="T7" fmla="*/ 76 h 131"/>
                    <a:gd name="T8" fmla="*/ 112 w 125"/>
                    <a:gd name="T9" fmla="*/ 87 h 131"/>
                    <a:gd name="T10" fmla="*/ 102 w 125"/>
                    <a:gd name="T11" fmla="*/ 99 h 131"/>
                    <a:gd name="T12" fmla="*/ 98 w 125"/>
                    <a:gd name="T13" fmla="*/ 103 h 131"/>
                    <a:gd name="T14" fmla="*/ 100 w 125"/>
                    <a:gd name="T15" fmla="*/ 114 h 131"/>
                    <a:gd name="T16" fmla="*/ 100 w 125"/>
                    <a:gd name="T17" fmla="*/ 118 h 131"/>
                    <a:gd name="T18" fmla="*/ 93 w 125"/>
                    <a:gd name="T19" fmla="*/ 110 h 131"/>
                    <a:gd name="T20" fmla="*/ 89 w 125"/>
                    <a:gd name="T21" fmla="*/ 107 h 131"/>
                    <a:gd name="T22" fmla="*/ 83 w 125"/>
                    <a:gd name="T23" fmla="*/ 114 h 131"/>
                    <a:gd name="T24" fmla="*/ 83 w 125"/>
                    <a:gd name="T25" fmla="*/ 122 h 131"/>
                    <a:gd name="T26" fmla="*/ 85 w 125"/>
                    <a:gd name="T27" fmla="*/ 130 h 131"/>
                    <a:gd name="T28" fmla="*/ 77 w 125"/>
                    <a:gd name="T29" fmla="*/ 126 h 131"/>
                    <a:gd name="T30" fmla="*/ 67 w 125"/>
                    <a:gd name="T31" fmla="*/ 114 h 131"/>
                    <a:gd name="T32" fmla="*/ 67 w 125"/>
                    <a:gd name="T33" fmla="*/ 103 h 131"/>
                    <a:gd name="T34" fmla="*/ 62 w 125"/>
                    <a:gd name="T35" fmla="*/ 110 h 131"/>
                    <a:gd name="T36" fmla="*/ 52 w 125"/>
                    <a:gd name="T37" fmla="*/ 122 h 131"/>
                    <a:gd name="T38" fmla="*/ 40 w 125"/>
                    <a:gd name="T39" fmla="*/ 122 h 131"/>
                    <a:gd name="T40" fmla="*/ 36 w 125"/>
                    <a:gd name="T41" fmla="*/ 118 h 131"/>
                    <a:gd name="T42" fmla="*/ 44 w 125"/>
                    <a:gd name="T43" fmla="*/ 110 h 131"/>
                    <a:gd name="T44" fmla="*/ 44 w 125"/>
                    <a:gd name="T45" fmla="*/ 99 h 131"/>
                    <a:gd name="T46" fmla="*/ 34 w 125"/>
                    <a:gd name="T47" fmla="*/ 95 h 131"/>
                    <a:gd name="T48" fmla="*/ 25 w 125"/>
                    <a:gd name="T49" fmla="*/ 95 h 131"/>
                    <a:gd name="T50" fmla="*/ 17 w 125"/>
                    <a:gd name="T51" fmla="*/ 99 h 131"/>
                    <a:gd name="T52" fmla="*/ 19 w 125"/>
                    <a:gd name="T53" fmla="*/ 103 h 131"/>
                    <a:gd name="T54" fmla="*/ 17 w 125"/>
                    <a:gd name="T55" fmla="*/ 107 h 131"/>
                    <a:gd name="T56" fmla="*/ 7 w 125"/>
                    <a:gd name="T57" fmla="*/ 99 h 131"/>
                    <a:gd name="T58" fmla="*/ 3 w 125"/>
                    <a:gd name="T59" fmla="*/ 87 h 131"/>
                    <a:gd name="T60" fmla="*/ 1 w 125"/>
                    <a:gd name="T61" fmla="*/ 76 h 131"/>
                    <a:gd name="T62" fmla="*/ 5 w 125"/>
                    <a:gd name="T63" fmla="*/ 68 h 131"/>
                    <a:gd name="T64" fmla="*/ 15 w 125"/>
                    <a:gd name="T65" fmla="*/ 61 h 131"/>
                    <a:gd name="T66" fmla="*/ 17 w 125"/>
                    <a:gd name="T67" fmla="*/ 49 h 131"/>
                    <a:gd name="T68" fmla="*/ 17 w 125"/>
                    <a:gd name="T69" fmla="*/ 38 h 131"/>
                    <a:gd name="T70" fmla="*/ 17 w 125"/>
                    <a:gd name="T71" fmla="*/ 26 h 131"/>
                    <a:gd name="T72" fmla="*/ 23 w 125"/>
                    <a:gd name="T73" fmla="*/ 19 h 131"/>
                    <a:gd name="T74" fmla="*/ 34 w 125"/>
                    <a:gd name="T75" fmla="*/ 11 h 131"/>
                    <a:gd name="T76" fmla="*/ 50 w 125"/>
                    <a:gd name="T77" fmla="*/ 3 h 131"/>
                    <a:gd name="T78" fmla="*/ 73 w 125"/>
                    <a:gd name="T79" fmla="*/ 0 h 131"/>
                    <a:gd name="T80" fmla="*/ 89 w 125"/>
                    <a:gd name="T81" fmla="*/ 0 h 131"/>
                    <a:gd name="T82" fmla="*/ 98 w 125"/>
                    <a:gd name="T83" fmla="*/ 7 h 13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25"/>
                    <a:gd name="T127" fmla="*/ 0 h 131"/>
                    <a:gd name="T128" fmla="*/ 125 w 125"/>
                    <a:gd name="T129" fmla="*/ 131 h 13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25" h="131">
                      <a:moveTo>
                        <a:pt x="104" y="19"/>
                      </a:moveTo>
                      <a:lnTo>
                        <a:pt x="110" y="26"/>
                      </a:lnTo>
                      <a:lnTo>
                        <a:pt x="112" y="30"/>
                      </a:lnTo>
                      <a:lnTo>
                        <a:pt x="118" y="38"/>
                      </a:lnTo>
                      <a:lnTo>
                        <a:pt x="120" y="45"/>
                      </a:lnTo>
                      <a:lnTo>
                        <a:pt x="122" y="49"/>
                      </a:lnTo>
                      <a:lnTo>
                        <a:pt x="124" y="53"/>
                      </a:lnTo>
                      <a:lnTo>
                        <a:pt x="124" y="61"/>
                      </a:lnTo>
                      <a:lnTo>
                        <a:pt x="124" y="65"/>
                      </a:lnTo>
                      <a:lnTo>
                        <a:pt x="124" y="68"/>
                      </a:lnTo>
                      <a:lnTo>
                        <a:pt x="122" y="72"/>
                      </a:lnTo>
                      <a:lnTo>
                        <a:pt x="120" y="76"/>
                      </a:lnTo>
                      <a:lnTo>
                        <a:pt x="118" y="80"/>
                      </a:lnTo>
                      <a:lnTo>
                        <a:pt x="114" y="84"/>
                      </a:lnTo>
                      <a:lnTo>
                        <a:pt x="112" y="87"/>
                      </a:lnTo>
                      <a:lnTo>
                        <a:pt x="108" y="91"/>
                      </a:lnTo>
                      <a:lnTo>
                        <a:pt x="104" y="95"/>
                      </a:lnTo>
                      <a:lnTo>
                        <a:pt x="102" y="99"/>
                      </a:lnTo>
                      <a:lnTo>
                        <a:pt x="100" y="99"/>
                      </a:lnTo>
                      <a:lnTo>
                        <a:pt x="100" y="103"/>
                      </a:lnTo>
                      <a:lnTo>
                        <a:pt x="98" y="103"/>
                      </a:lnTo>
                      <a:lnTo>
                        <a:pt x="98" y="107"/>
                      </a:lnTo>
                      <a:lnTo>
                        <a:pt x="100" y="110"/>
                      </a:lnTo>
                      <a:lnTo>
                        <a:pt x="100" y="114"/>
                      </a:lnTo>
                      <a:lnTo>
                        <a:pt x="104" y="118"/>
                      </a:lnTo>
                      <a:lnTo>
                        <a:pt x="100" y="118"/>
                      </a:lnTo>
                      <a:lnTo>
                        <a:pt x="96" y="118"/>
                      </a:lnTo>
                      <a:lnTo>
                        <a:pt x="94" y="114"/>
                      </a:lnTo>
                      <a:lnTo>
                        <a:pt x="93" y="110"/>
                      </a:lnTo>
                      <a:lnTo>
                        <a:pt x="91" y="107"/>
                      </a:lnTo>
                      <a:lnTo>
                        <a:pt x="89" y="107"/>
                      </a:lnTo>
                      <a:lnTo>
                        <a:pt x="85" y="107"/>
                      </a:lnTo>
                      <a:lnTo>
                        <a:pt x="85" y="110"/>
                      </a:lnTo>
                      <a:lnTo>
                        <a:pt x="83" y="114"/>
                      </a:lnTo>
                      <a:lnTo>
                        <a:pt x="81" y="114"/>
                      </a:lnTo>
                      <a:lnTo>
                        <a:pt x="83" y="118"/>
                      </a:lnTo>
                      <a:lnTo>
                        <a:pt x="83" y="122"/>
                      </a:lnTo>
                      <a:lnTo>
                        <a:pt x="85" y="126"/>
                      </a:lnTo>
                      <a:lnTo>
                        <a:pt x="89" y="130"/>
                      </a:lnTo>
                      <a:lnTo>
                        <a:pt x="85" y="130"/>
                      </a:lnTo>
                      <a:lnTo>
                        <a:pt x="81" y="130"/>
                      </a:lnTo>
                      <a:lnTo>
                        <a:pt x="79" y="126"/>
                      </a:lnTo>
                      <a:lnTo>
                        <a:pt x="77" y="126"/>
                      </a:lnTo>
                      <a:lnTo>
                        <a:pt x="73" y="122"/>
                      </a:lnTo>
                      <a:lnTo>
                        <a:pt x="71" y="118"/>
                      </a:lnTo>
                      <a:lnTo>
                        <a:pt x="67" y="114"/>
                      </a:lnTo>
                      <a:lnTo>
                        <a:pt x="67" y="107"/>
                      </a:lnTo>
                      <a:lnTo>
                        <a:pt x="67" y="103"/>
                      </a:lnTo>
                      <a:lnTo>
                        <a:pt x="65" y="107"/>
                      </a:lnTo>
                      <a:lnTo>
                        <a:pt x="63" y="110"/>
                      </a:lnTo>
                      <a:lnTo>
                        <a:pt x="62" y="110"/>
                      </a:lnTo>
                      <a:lnTo>
                        <a:pt x="58" y="114"/>
                      </a:lnTo>
                      <a:lnTo>
                        <a:pt x="56" y="118"/>
                      </a:lnTo>
                      <a:lnTo>
                        <a:pt x="52" y="122"/>
                      </a:lnTo>
                      <a:lnTo>
                        <a:pt x="48" y="122"/>
                      </a:lnTo>
                      <a:lnTo>
                        <a:pt x="44" y="122"/>
                      </a:lnTo>
                      <a:lnTo>
                        <a:pt x="40" y="122"/>
                      </a:lnTo>
                      <a:lnTo>
                        <a:pt x="38" y="122"/>
                      </a:lnTo>
                      <a:lnTo>
                        <a:pt x="32" y="118"/>
                      </a:lnTo>
                      <a:lnTo>
                        <a:pt x="36" y="118"/>
                      </a:lnTo>
                      <a:lnTo>
                        <a:pt x="38" y="114"/>
                      </a:lnTo>
                      <a:lnTo>
                        <a:pt x="40" y="114"/>
                      </a:lnTo>
                      <a:lnTo>
                        <a:pt x="44" y="110"/>
                      </a:lnTo>
                      <a:lnTo>
                        <a:pt x="44" y="107"/>
                      </a:lnTo>
                      <a:lnTo>
                        <a:pt x="46" y="103"/>
                      </a:lnTo>
                      <a:lnTo>
                        <a:pt x="44" y="99"/>
                      </a:lnTo>
                      <a:lnTo>
                        <a:pt x="42" y="99"/>
                      </a:lnTo>
                      <a:lnTo>
                        <a:pt x="40" y="95"/>
                      </a:lnTo>
                      <a:lnTo>
                        <a:pt x="34" y="95"/>
                      </a:lnTo>
                      <a:lnTo>
                        <a:pt x="31" y="95"/>
                      </a:lnTo>
                      <a:lnTo>
                        <a:pt x="27" y="95"/>
                      </a:lnTo>
                      <a:lnTo>
                        <a:pt x="25" y="95"/>
                      </a:lnTo>
                      <a:lnTo>
                        <a:pt x="23" y="95"/>
                      </a:lnTo>
                      <a:lnTo>
                        <a:pt x="17" y="95"/>
                      </a:lnTo>
                      <a:lnTo>
                        <a:pt x="17" y="99"/>
                      </a:lnTo>
                      <a:lnTo>
                        <a:pt x="19" y="103"/>
                      </a:lnTo>
                      <a:lnTo>
                        <a:pt x="21" y="107"/>
                      </a:lnTo>
                      <a:lnTo>
                        <a:pt x="19" y="103"/>
                      </a:lnTo>
                      <a:lnTo>
                        <a:pt x="17" y="107"/>
                      </a:lnTo>
                      <a:lnTo>
                        <a:pt x="13" y="103"/>
                      </a:lnTo>
                      <a:lnTo>
                        <a:pt x="11" y="103"/>
                      </a:lnTo>
                      <a:lnTo>
                        <a:pt x="7" y="99"/>
                      </a:lnTo>
                      <a:lnTo>
                        <a:pt x="5" y="99"/>
                      </a:lnTo>
                      <a:lnTo>
                        <a:pt x="3" y="95"/>
                      </a:lnTo>
                      <a:lnTo>
                        <a:pt x="3" y="87"/>
                      </a:lnTo>
                      <a:lnTo>
                        <a:pt x="0" y="84"/>
                      </a:lnTo>
                      <a:lnTo>
                        <a:pt x="0" y="80"/>
                      </a:lnTo>
                      <a:lnTo>
                        <a:pt x="1" y="76"/>
                      </a:lnTo>
                      <a:lnTo>
                        <a:pt x="3" y="72"/>
                      </a:lnTo>
                      <a:lnTo>
                        <a:pt x="5" y="72"/>
                      </a:lnTo>
                      <a:lnTo>
                        <a:pt x="5" y="68"/>
                      </a:lnTo>
                      <a:lnTo>
                        <a:pt x="9" y="65"/>
                      </a:lnTo>
                      <a:lnTo>
                        <a:pt x="11" y="61"/>
                      </a:lnTo>
                      <a:lnTo>
                        <a:pt x="15" y="61"/>
                      </a:lnTo>
                      <a:lnTo>
                        <a:pt x="17" y="57"/>
                      </a:lnTo>
                      <a:lnTo>
                        <a:pt x="17" y="53"/>
                      </a:lnTo>
                      <a:lnTo>
                        <a:pt x="17" y="49"/>
                      </a:lnTo>
                      <a:lnTo>
                        <a:pt x="17" y="45"/>
                      </a:lnTo>
                      <a:lnTo>
                        <a:pt x="19" y="45"/>
                      </a:lnTo>
                      <a:lnTo>
                        <a:pt x="17" y="38"/>
                      </a:lnTo>
                      <a:lnTo>
                        <a:pt x="17" y="34"/>
                      </a:lnTo>
                      <a:lnTo>
                        <a:pt x="17" y="30"/>
                      </a:lnTo>
                      <a:lnTo>
                        <a:pt x="17" y="26"/>
                      </a:lnTo>
                      <a:lnTo>
                        <a:pt x="17" y="22"/>
                      </a:lnTo>
                      <a:lnTo>
                        <a:pt x="19" y="22"/>
                      </a:lnTo>
                      <a:lnTo>
                        <a:pt x="23" y="19"/>
                      </a:lnTo>
                      <a:lnTo>
                        <a:pt x="25" y="15"/>
                      </a:lnTo>
                      <a:lnTo>
                        <a:pt x="29" y="15"/>
                      </a:lnTo>
                      <a:lnTo>
                        <a:pt x="34" y="11"/>
                      </a:lnTo>
                      <a:lnTo>
                        <a:pt x="40" y="11"/>
                      </a:lnTo>
                      <a:lnTo>
                        <a:pt x="42" y="7"/>
                      </a:lnTo>
                      <a:lnTo>
                        <a:pt x="50" y="3"/>
                      </a:lnTo>
                      <a:lnTo>
                        <a:pt x="56" y="3"/>
                      </a:lnTo>
                      <a:lnTo>
                        <a:pt x="63" y="0"/>
                      </a:lnTo>
                      <a:lnTo>
                        <a:pt x="73" y="0"/>
                      </a:lnTo>
                      <a:lnTo>
                        <a:pt x="79" y="0"/>
                      </a:lnTo>
                      <a:lnTo>
                        <a:pt x="85" y="0"/>
                      </a:lnTo>
                      <a:lnTo>
                        <a:pt x="89" y="0"/>
                      </a:lnTo>
                      <a:lnTo>
                        <a:pt x="93" y="3"/>
                      </a:lnTo>
                      <a:lnTo>
                        <a:pt x="94" y="3"/>
                      </a:lnTo>
                      <a:lnTo>
                        <a:pt x="98" y="7"/>
                      </a:lnTo>
                      <a:lnTo>
                        <a:pt x="102" y="15"/>
                      </a:lnTo>
                      <a:lnTo>
                        <a:pt x="104" y="19"/>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2" name="Freeform 98"/>
                <p:cNvSpPr>
                  <a:spLocks/>
                </p:cNvSpPr>
                <p:nvPr/>
              </p:nvSpPr>
              <p:spPr bwMode="auto">
                <a:xfrm>
                  <a:off x="2136" y="2693"/>
                  <a:ext cx="85" cy="106"/>
                </a:xfrm>
                <a:custGeom>
                  <a:avLst/>
                  <a:gdLst>
                    <a:gd name="T0" fmla="*/ 74 w 85"/>
                    <a:gd name="T1" fmla="*/ 27 h 106"/>
                    <a:gd name="T2" fmla="*/ 82 w 85"/>
                    <a:gd name="T3" fmla="*/ 42 h 106"/>
                    <a:gd name="T4" fmla="*/ 84 w 85"/>
                    <a:gd name="T5" fmla="*/ 54 h 106"/>
                    <a:gd name="T6" fmla="*/ 82 w 85"/>
                    <a:gd name="T7" fmla="*/ 66 h 106"/>
                    <a:gd name="T8" fmla="*/ 76 w 85"/>
                    <a:gd name="T9" fmla="*/ 73 h 106"/>
                    <a:gd name="T10" fmla="*/ 70 w 85"/>
                    <a:gd name="T11" fmla="*/ 81 h 106"/>
                    <a:gd name="T12" fmla="*/ 68 w 85"/>
                    <a:gd name="T13" fmla="*/ 85 h 106"/>
                    <a:gd name="T14" fmla="*/ 68 w 85"/>
                    <a:gd name="T15" fmla="*/ 93 h 106"/>
                    <a:gd name="T16" fmla="*/ 68 w 85"/>
                    <a:gd name="T17" fmla="*/ 97 h 106"/>
                    <a:gd name="T18" fmla="*/ 63 w 85"/>
                    <a:gd name="T19" fmla="*/ 93 h 106"/>
                    <a:gd name="T20" fmla="*/ 61 w 85"/>
                    <a:gd name="T21" fmla="*/ 89 h 106"/>
                    <a:gd name="T22" fmla="*/ 57 w 85"/>
                    <a:gd name="T23" fmla="*/ 93 h 106"/>
                    <a:gd name="T24" fmla="*/ 59 w 85"/>
                    <a:gd name="T25" fmla="*/ 101 h 106"/>
                    <a:gd name="T26" fmla="*/ 61 w 85"/>
                    <a:gd name="T27" fmla="*/ 105 h 106"/>
                    <a:gd name="T28" fmla="*/ 53 w 85"/>
                    <a:gd name="T29" fmla="*/ 101 h 106"/>
                    <a:gd name="T30" fmla="*/ 47 w 85"/>
                    <a:gd name="T31" fmla="*/ 93 h 106"/>
                    <a:gd name="T32" fmla="*/ 45 w 85"/>
                    <a:gd name="T33" fmla="*/ 85 h 106"/>
                    <a:gd name="T34" fmla="*/ 42 w 85"/>
                    <a:gd name="T35" fmla="*/ 93 h 106"/>
                    <a:gd name="T36" fmla="*/ 36 w 85"/>
                    <a:gd name="T37" fmla="*/ 97 h 106"/>
                    <a:gd name="T38" fmla="*/ 28 w 85"/>
                    <a:gd name="T39" fmla="*/ 101 h 106"/>
                    <a:gd name="T40" fmla="*/ 24 w 85"/>
                    <a:gd name="T41" fmla="*/ 93 h 106"/>
                    <a:gd name="T42" fmla="*/ 30 w 85"/>
                    <a:gd name="T43" fmla="*/ 89 h 106"/>
                    <a:gd name="T44" fmla="*/ 30 w 85"/>
                    <a:gd name="T45" fmla="*/ 81 h 106"/>
                    <a:gd name="T46" fmla="*/ 22 w 85"/>
                    <a:gd name="T47" fmla="*/ 77 h 106"/>
                    <a:gd name="T48" fmla="*/ 17 w 85"/>
                    <a:gd name="T49" fmla="*/ 73 h 106"/>
                    <a:gd name="T50" fmla="*/ 11 w 85"/>
                    <a:gd name="T51" fmla="*/ 77 h 106"/>
                    <a:gd name="T52" fmla="*/ 13 w 85"/>
                    <a:gd name="T53" fmla="*/ 85 h 106"/>
                    <a:gd name="T54" fmla="*/ 9 w 85"/>
                    <a:gd name="T55" fmla="*/ 85 h 106"/>
                    <a:gd name="T56" fmla="*/ 5 w 85"/>
                    <a:gd name="T57" fmla="*/ 81 h 106"/>
                    <a:gd name="T58" fmla="*/ 1 w 85"/>
                    <a:gd name="T59" fmla="*/ 70 h 106"/>
                    <a:gd name="T60" fmla="*/ 0 w 85"/>
                    <a:gd name="T61" fmla="*/ 58 h 106"/>
                    <a:gd name="T62" fmla="*/ 3 w 85"/>
                    <a:gd name="T63" fmla="*/ 54 h 106"/>
                    <a:gd name="T64" fmla="*/ 7 w 85"/>
                    <a:gd name="T65" fmla="*/ 46 h 106"/>
                    <a:gd name="T66" fmla="*/ 9 w 85"/>
                    <a:gd name="T67" fmla="*/ 42 h 106"/>
                    <a:gd name="T68" fmla="*/ 9 w 85"/>
                    <a:gd name="T69" fmla="*/ 31 h 106"/>
                    <a:gd name="T70" fmla="*/ 7 w 85"/>
                    <a:gd name="T71" fmla="*/ 19 h 106"/>
                    <a:gd name="T72" fmla="*/ 11 w 85"/>
                    <a:gd name="T73" fmla="*/ 15 h 106"/>
                    <a:gd name="T74" fmla="*/ 19 w 85"/>
                    <a:gd name="T75" fmla="*/ 7 h 106"/>
                    <a:gd name="T76" fmla="*/ 28 w 85"/>
                    <a:gd name="T77" fmla="*/ 3 h 106"/>
                    <a:gd name="T78" fmla="*/ 45 w 85"/>
                    <a:gd name="T79" fmla="*/ 0 h 106"/>
                    <a:gd name="T80" fmla="*/ 57 w 85"/>
                    <a:gd name="T81" fmla="*/ 3 h 106"/>
                    <a:gd name="T82" fmla="*/ 63 w 85"/>
                    <a:gd name="T83" fmla="*/ 7 h 10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85"/>
                    <a:gd name="T127" fmla="*/ 0 h 106"/>
                    <a:gd name="T128" fmla="*/ 85 w 85"/>
                    <a:gd name="T129" fmla="*/ 106 h 10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85" h="106">
                      <a:moveTo>
                        <a:pt x="68" y="19"/>
                      </a:moveTo>
                      <a:lnTo>
                        <a:pt x="72" y="23"/>
                      </a:lnTo>
                      <a:lnTo>
                        <a:pt x="74" y="27"/>
                      </a:lnTo>
                      <a:lnTo>
                        <a:pt x="76" y="35"/>
                      </a:lnTo>
                      <a:lnTo>
                        <a:pt x="80" y="38"/>
                      </a:lnTo>
                      <a:lnTo>
                        <a:pt x="82" y="42"/>
                      </a:lnTo>
                      <a:lnTo>
                        <a:pt x="82" y="50"/>
                      </a:lnTo>
                      <a:lnTo>
                        <a:pt x="84" y="54"/>
                      </a:lnTo>
                      <a:lnTo>
                        <a:pt x="82" y="58"/>
                      </a:lnTo>
                      <a:lnTo>
                        <a:pt x="82" y="62"/>
                      </a:lnTo>
                      <a:lnTo>
                        <a:pt x="82" y="66"/>
                      </a:lnTo>
                      <a:lnTo>
                        <a:pt x="80" y="70"/>
                      </a:lnTo>
                      <a:lnTo>
                        <a:pt x="78" y="73"/>
                      </a:lnTo>
                      <a:lnTo>
                        <a:pt x="76" y="73"/>
                      </a:lnTo>
                      <a:lnTo>
                        <a:pt x="74" y="77"/>
                      </a:lnTo>
                      <a:lnTo>
                        <a:pt x="72" y="77"/>
                      </a:lnTo>
                      <a:lnTo>
                        <a:pt x="70" y="81"/>
                      </a:lnTo>
                      <a:lnTo>
                        <a:pt x="68" y="85"/>
                      </a:lnTo>
                      <a:lnTo>
                        <a:pt x="68" y="89"/>
                      </a:lnTo>
                      <a:lnTo>
                        <a:pt x="68" y="93"/>
                      </a:lnTo>
                      <a:lnTo>
                        <a:pt x="72" y="97"/>
                      </a:lnTo>
                      <a:lnTo>
                        <a:pt x="72" y="101"/>
                      </a:lnTo>
                      <a:lnTo>
                        <a:pt x="68" y="97"/>
                      </a:lnTo>
                      <a:lnTo>
                        <a:pt x="66" y="97"/>
                      </a:lnTo>
                      <a:lnTo>
                        <a:pt x="64" y="93"/>
                      </a:lnTo>
                      <a:lnTo>
                        <a:pt x="63" y="93"/>
                      </a:lnTo>
                      <a:lnTo>
                        <a:pt x="63" y="89"/>
                      </a:lnTo>
                      <a:lnTo>
                        <a:pt x="63" y="85"/>
                      </a:lnTo>
                      <a:lnTo>
                        <a:pt x="61" y="89"/>
                      </a:lnTo>
                      <a:lnTo>
                        <a:pt x="59" y="89"/>
                      </a:lnTo>
                      <a:lnTo>
                        <a:pt x="57" y="89"/>
                      </a:lnTo>
                      <a:lnTo>
                        <a:pt x="57" y="93"/>
                      </a:lnTo>
                      <a:lnTo>
                        <a:pt x="57" y="97"/>
                      </a:lnTo>
                      <a:lnTo>
                        <a:pt x="59" y="101"/>
                      </a:lnTo>
                      <a:lnTo>
                        <a:pt x="61" y="105"/>
                      </a:lnTo>
                      <a:lnTo>
                        <a:pt x="57" y="105"/>
                      </a:lnTo>
                      <a:lnTo>
                        <a:pt x="55" y="105"/>
                      </a:lnTo>
                      <a:lnTo>
                        <a:pt x="53" y="101"/>
                      </a:lnTo>
                      <a:lnTo>
                        <a:pt x="51" y="101"/>
                      </a:lnTo>
                      <a:lnTo>
                        <a:pt x="49" y="97"/>
                      </a:lnTo>
                      <a:lnTo>
                        <a:pt x="47" y="93"/>
                      </a:lnTo>
                      <a:lnTo>
                        <a:pt x="47" y="89"/>
                      </a:lnTo>
                      <a:lnTo>
                        <a:pt x="45" y="85"/>
                      </a:lnTo>
                      <a:lnTo>
                        <a:pt x="43" y="85"/>
                      </a:lnTo>
                      <a:lnTo>
                        <a:pt x="43" y="89"/>
                      </a:lnTo>
                      <a:lnTo>
                        <a:pt x="42" y="93"/>
                      </a:lnTo>
                      <a:lnTo>
                        <a:pt x="40" y="93"/>
                      </a:lnTo>
                      <a:lnTo>
                        <a:pt x="38" y="97"/>
                      </a:lnTo>
                      <a:lnTo>
                        <a:pt x="36" y="97"/>
                      </a:lnTo>
                      <a:lnTo>
                        <a:pt x="32" y="97"/>
                      </a:lnTo>
                      <a:lnTo>
                        <a:pt x="30" y="101"/>
                      </a:lnTo>
                      <a:lnTo>
                        <a:pt x="28" y="101"/>
                      </a:lnTo>
                      <a:lnTo>
                        <a:pt x="26" y="97"/>
                      </a:lnTo>
                      <a:lnTo>
                        <a:pt x="22" y="97"/>
                      </a:lnTo>
                      <a:lnTo>
                        <a:pt x="24" y="93"/>
                      </a:lnTo>
                      <a:lnTo>
                        <a:pt x="26" y="93"/>
                      </a:lnTo>
                      <a:lnTo>
                        <a:pt x="28" y="93"/>
                      </a:lnTo>
                      <a:lnTo>
                        <a:pt x="30" y="89"/>
                      </a:lnTo>
                      <a:lnTo>
                        <a:pt x="30" y="85"/>
                      </a:lnTo>
                      <a:lnTo>
                        <a:pt x="32" y="85"/>
                      </a:lnTo>
                      <a:lnTo>
                        <a:pt x="30" y="81"/>
                      </a:lnTo>
                      <a:lnTo>
                        <a:pt x="28" y="77"/>
                      </a:lnTo>
                      <a:lnTo>
                        <a:pt x="26" y="77"/>
                      </a:lnTo>
                      <a:lnTo>
                        <a:pt x="22" y="77"/>
                      </a:lnTo>
                      <a:lnTo>
                        <a:pt x="21" y="73"/>
                      </a:lnTo>
                      <a:lnTo>
                        <a:pt x="19" y="73"/>
                      </a:lnTo>
                      <a:lnTo>
                        <a:pt x="17" y="73"/>
                      </a:lnTo>
                      <a:lnTo>
                        <a:pt x="13" y="73"/>
                      </a:lnTo>
                      <a:lnTo>
                        <a:pt x="11" y="77"/>
                      </a:lnTo>
                      <a:lnTo>
                        <a:pt x="11" y="81"/>
                      </a:lnTo>
                      <a:lnTo>
                        <a:pt x="13" y="85"/>
                      </a:lnTo>
                      <a:lnTo>
                        <a:pt x="15" y="85"/>
                      </a:lnTo>
                      <a:lnTo>
                        <a:pt x="13" y="85"/>
                      </a:lnTo>
                      <a:lnTo>
                        <a:pt x="9" y="85"/>
                      </a:lnTo>
                      <a:lnTo>
                        <a:pt x="9" y="81"/>
                      </a:lnTo>
                      <a:lnTo>
                        <a:pt x="7" y="81"/>
                      </a:lnTo>
                      <a:lnTo>
                        <a:pt x="5" y="81"/>
                      </a:lnTo>
                      <a:lnTo>
                        <a:pt x="3" y="77"/>
                      </a:lnTo>
                      <a:lnTo>
                        <a:pt x="1" y="73"/>
                      </a:lnTo>
                      <a:lnTo>
                        <a:pt x="1" y="70"/>
                      </a:lnTo>
                      <a:lnTo>
                        <a:pt x="0" y="66"/>
                      </a:lnTo>
                      <a:lnTo>
                        <a:pt x="0" y="62"/>
                      </a:lnTo>
                      <a:lnTo>
                        <a:pt x="0" y="58"/>
                      </a:lnTo>
                      <a:lnTo>
                        <a:pt x="1" y="54"/>
                      </a:lnTo>
                      <a:lnTo>
                        <a:pt x="3" y="54"/>
                      </a:lnTo>
                      <a:lnTo>
                        <a:pt x="3" y="50"/>
                      </a:lnTo>
                      <a:lnTo>
                        <a:pt x="5" y="50"/>
                      </a:lnTo>
                      <a:lnTo>
                        <a:pt x="7" y="46"/>
                      </a:lnTo>
                      <a:lnTo>
                        <a:pt x="7" y="42"/>
                      </a:lnTo>
                      <a:lnTo>
                        <a:pt x="9" y="42"/>
                      </a:lnTo>
                      <a:lnTo>
                        <a:pt x="9" y="38"/>
                      </a:lnTo>
                      <a:lnTo>
                        <a:pt x="9" y="35"/>
                      </a:lnTo>
                      <a:lnTo>
                        <a:pt x="9" y="31"/>
                      </a:lnTo>
                      <a:lnTo>
                        <a:pt x="7" y="27"/>
                      </a:lnTo>
                      <a:lnTo>
                        <a:pt x="7" y="23"/>
                      </a:lnTo>
                      <a:lnTo>
                        <a:pt x="7" y="19"/>
                      </a:lnTo>
                      <a:lnTo>
                        <a:pt x="9" y="19"/>
                      </a:lnTo>
                      <a:lnTo>
                        <a:pt x="11" y="15"/>
                      </a:lnTo>
                      <a:lnTo>
                        <a:pt x="13" y="11"/>
                      </a:lnTo>
                      <a:lnTo>
                        <a:pt x="17" y="11"/>
                      </a:lnTo>
                      <a:lnTo>
                        <a:pt x="19" y="7"/>
                      </a:lnTo>
                      <a:lnTo>
                        <a:pt x="22" y="7"/>
                      </a:lnTo>
                      <a:lnTo>
                        <a:pt x="26" y="3"/>
                      </a:lnTo>
                      <a:lnTo>
                        <a:pt x="28" y="3"/>
                      </a:lnTo>
                      <a:lnTo>
                        <a:pt x="36" y="3"/>
                      </a:lnTo>
                      <a:lnTo>
                        <a:pt x="40" y="0"/>
                      </a:lnTo>
                      <a:lnTo>
                        <a:pt x="45" y="0"/>
                      </a:lnTo>
                      <a:lnTo>
                        <a:pt x="49" y="0"/>
                      </a:lnTo>
                      <a:lnTo>
                        <a:pt x="55" y="3"/>
                      </a:lnTo>
                      <a:lnTo>
                        <a:pt x="57" y="3"/>
                      </a:lnTo>
                      <a:lnTo>
                        <a:pt x="59" y="3"/>
                      </a:lnTo>
                      <a:lnTo>
                        <a:pt x="61" y="7"/>
                      </a:lnTo>
                      <a:lnTo>
                        <a:pt x="63" y="7"/>
                      </a:lnTo>
                      <a:lnTo>
                        <a:pt x="66" y="15"/>
                      </a:lnTo>
                      <a:lnTo>
                        <a:pt x="68" y="19"/>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3" name="Freeform 99"/>
                <p:cNvSpPr>
                  <a:spLocks/>
                </p:cNvSpPr>
                <p:nvPr/>
              </p:nvSpPr>
              <p:spPr bwMode="auto">
                <a:xfrm>
                  <a:off x="2151" y="2697"/>
                  <a:ext cx="45" cy="61"/>
                </a:xfrm>
                <a:custGeom>
                  <a:avLst/>
                  <a:gdLst>
                    <a:gd name="T0" fmla="*/ 40 w 45"/>
                    <a:gd name="T1" fmla="*/ 15 h 61"/>
                    <a:gd name="T2" fmla="*/ 42 w 45"/>
                    <a:gd name="T3" fmla="*/ 22 h 61"/>
                    <a:gd name="T4" fmla="*/ 44 w 45"/>
                    <a:gd name="T5" fmla="*/ 30 h 61"/>
                    <a:gd name="T6" fmla="*/ 42 w 45"/>
                    <a:gd name="T7" fmla="*/ 37 h 61"/>
                    <a:gd name="T8" fmla="*/ 40 w 45"/>
                    <a:gd name="T9" fmla="*/ 41 h 61"/>
                    <a:gd name="T10" fmla="*/ 36 w 45"/>
                    <a:gd name="T11" fmla="*/ 45 h 61"/>
                    <a:gd name="T12" fmla="*/ 36 w 45"/>
                    <a:gd name="T13" fmla="*/ 48 h 61"/>
                    <a:gd name="T14" fmla="*/ 36 w 45"/>
                    <a:gd name="T15" fmla="*/ 52 h 61"/>
                    <a:gd name="T16" fmla="*/ 36 w 45"/>
                    <a:gd name="T17" fmla="*/ 56 h 61"/>
                    <a:gd name="T18" fmla="*/ 33 w 45"/>
                    <a:gd name="T19" fmla="*/ 52 h 61"/>
                    <a:gd name="T20" fmla="*/ 31 w 45"/>
                    <a:gd name="T21" fmla="*/ 48 h 61"/>
                    <a:gd name="T22" fmla="*/ 29 w 45"/>
                    <a:gd name="T23" fmla="*/ 52 h 61"/>
                    <a:gd name="T24" fmla="*/ 31 w 45"/>
                    <a:gd name="T25" fmla="*/ 56 h 61"/>
                    <a:gd name="T26" fmla="*/ 31 w 45"/>
                    <a:gd name="T27" fmla="*/ 60 h 61"/>
                    <a:gd name="T28" fmla="*/ 27 w 45"/>
                    <a:gd name="T29" fmla="*/ 56 h 61"/>
                    <a:gd name="T30" fmla="*/ 23 w 45"/>
                    <a:gd name="T31" fmla="*/ 52 h 61"/>
                    <a:gd name="T32" fmla="*/ 23 w 45"/>
                    <a:gd name="T33" fmla="*/ 45 h 61"/>
                    <a:gd name="T34" fmla="*/ 22 w 45"/>
                    <a:gd name="T35" fmla="*/ 52 h 61"/>
                    <a:gd name="T36" fmla="*/ 18 w 45"/>
                    <a:gd name="T37" fmla="*/ 52 h 61"/>
                    <a:gd name="T38" fmla="*/ 14 w 45"/>
                    <a:gd name="T39" fmla="*/ 56 h 61"/>
                    <a:gd name="T40" fmla="*/ 12 w 45"/>
                    <a:gd name="T41" fmla="*/ 52 h 61"/>
                    <a:gd name="T42" fmla="*/ 16 w 45"/>
                    <a:gd name="T43" fmla="*/ 48 h 61"/>
                    <a:gd name="T44" fmla="*/ 16 w 45"/>
                    <a:gd name="T45" fmla="*/ 45 h 61"/>
                    <a:gd name="T46" fmla="*/ 12 w 45"/>
                    <a:gd name="T47" fmla="*/ 41 h 61"/>
                    <a:gd name="T48" fmla="*/ 7 w 45"/>
                    <a:gd name="T49" fmla="*/ 41 h 61"/>
                    <a:gd name="T50" fmla="*/ 5 w 45"/>
                    <a:gd name="T51" fmla="*/ 45 h 61"/>
                    <a:gd name="T52" fmla="*/ 7 w 45"/>
                    <a:gd name="T53" fmla="*/ 45 h 61"/>
                    <a:gd name="T54" fmla="*/ 5 w 45"/>
                    <a:gd name="T55" fmla="*/ 45 h 61"/>
                    <a:gd name="T56" fmla="*/ 1 w 45"/>
                    <a:gd name="T57" fmla="*/ 45 h 61"/>
                    <a:gd name="T58" fmla="*/ 0 w 45"/>
                    <a:gd name="T59" fmla="*/ 37 h 61"/>
                    <a:gd name="T60" fmla="*/ 0 w 45"/>
                    <a:gd name="T61" fmla="*/ 33 h 61"/>
                    <a:gd name="T62" fmla="*/ 1 w 45"/>
                    <a:gd name="T63" fmla="*/ 30 h 61"/>
                    <a:gd name="T64" fmla="*/ 3 w 45"/>
                    <a:gd name="T65" fmla="*/ 26 h 61"/>
                    <a:gd name="T66" fmla="*/ 5 w 45"/>
                    <a:gd name="T67" fmla="*/ 22 h 61"/>
                    <a:gd name="T68" fmla="*/ 5 w 45"/>
                    <a:gd name="T69" fmla="*/ 15 h 61"/>
                    <a:gd name="T70" fmla="*/ 3 w 45"/>
                    <a:gd name="T71" fmla="*/ 11 h 61"/>
                    <a:gd name="T72" fmla="*/ 5 w 45"/>
                    <a:gd name="T73" fmla="*/ 7 h 61"/>
                    <a:gd name="T74" fmla="*/ 11 w 45"/>
                    <a:gd name="T75" fmla="*/ 7 h 61"/>
                    <a:gd name="T76" fmla="*/ 16 w 45"/>
                    <a:gd name="T77" fmla="*/ 0 h 61"/>
                    <a:gd name="T78" fmla="*/ 23 w 45"/>
                    <a:gd name="T79" fmla="*/ 0 h 61"/>
                    <a:gd name="T80" fmla="*/ 29 w 45"/>
                    <a:gd name="T81" fmla="*/ 0 h 61"/>
                    <a:gd name="T82" fmla="*/ 33 w 45"/>
                    <a:gd name="T83" fmla="*/ 3 h 6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5"/>
                    <a:gd name="T127" fmla="*/ 0 h 61"/>
                    <a:gd name="T128" fmla="*/ 45 w 45"/>
                    <a:gd name="T129" fmla="*/ 61 h 61"/>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5" h="61">
                      <a:moveTo>
                        <a:pt x="36" y="7"/>
                      </a:moveTo>
                      <a:lnTo>
                        <a:pt x="36" y="15"/>
                      </a:lnTo>
                      <a:lnTo>
                        <a:pt x="40" y="15"/>
                      </a:lnTo>
                      <a:lnTo>
                        <a:pt x="40" y="18"/>
                      </a:lnTo>
                      <a:lnTo>
                        <a:pt x="42" y="22"/>
                      </a:lnTo>
                      <a:lnTo>
                        <a:pt x="42" y="26"/>
                      </a:lnTo>
                      <a:lnTo>
                        <a:pt x="44" y="30"/>
                      </a:lnTo>
                      <a:lnTo>
                        <a:pt x="42" y="30"/>
                      </a:lnTo>
                      <a:lnTo>
                        <a:pt x="42" y="33"/>
                      </a:lnTo>
                      <a:lnTo>
                        <a:pt x="42" y="37"/>
                      </a:lnTo>
                      <a:lnTo>
                        <a:pt x="40" y="41"/>
                      </a:lnTo>
                      <a:lnTo>
                        <a:pt x="38" y="45"/>
                      </a:lnTo>
                      <a:lnTo>
                        <a:pt x="36" y="45"/>
                      </a:lnTo>
                      <a:lnTo>
                        <a:pt x="36" y="48"/>
                      </a:lnTo>
                      <a:lnTo>
                        <a:pt x="36" y="52"/>
                      </a:lnTo>
                      <a:lnTo>
                        <a:pt x="38" y="56"/>
                      </a:lnTo>
                      <a:lnTo>
                        <a:pt x="36" y="56"/>
                      </a:lnTo>
                      <a:lnTo>
                        <a:pt x="34" y="52"/>
                      </a:lnTo>
                      <a:lnTo>
                        <a:pt x="33" y="52"/>
                      </a:lnTo>
                      <a:lnTo>
                        <a:pt x="33" y="48"/>
                      </a:lnTo>
                      <a:lnTo>
                        <a:pt x="31" y="48"/>
                      </a:lnTo>
                      <a:lnTo>
                        <a:pt x="29" y="52"/>
                      </a:lnTo>
                      <a:lnTo>
                        <a:pt x="31" y="56"/>
                      </a:lnTo>
                      <a:lnTo>
                        <a:pt x="33" y="60"/>
                      </a:lnTo>
                      <a:lnTo>
                        <a:pt x="31" y="60"/>
                      </a:lnTo>
                      <a:lnTo>
                        <a:pt x="27" y="60"/>
                      </a:lnTo>
                      <a:lnTo>
                        <a:pt x="27" y="56"/>
                      </a:lnTo>
                      <a:lnTo>
                        <a:pt x="25" y="52"/>
                      </a:lnTo>
                      <a:lnTo>
                        <a:pt x="23" y="52"/>
                      </a:lnTo>
                      <a:lnTo>
                        <a:pt x="23" y="48"/>
                      </a:lnTo>
                      <a:lnTo>
                        <a:pt x="23" y="45"/>
                      </a:lnTo>
                      <a:lnTo>
                        <a:pt x="23" y="48"/>
                      </a:lnTo>
                      <a:lnTo>
                        <a:pt x="22" y="48"/>
                      </a:lnTo>
                      <a:lnTo>
                        <a:pt x="22" y="52"/>
                      </a:lnTo>
                      <a:lnTo>
                        <a:pt x="20" y="52"/>
                      </a:lnTo>
                      <a:lnTo>
                        <a:pt x="18" y="52"/>
                      </a:lnTo>
                      <a:lnTo>
                        <a:pt x="16" y="56"/>
                      </a:lnTo>
                      <a:lnTo>
                        <a:pt x="14" y="56"/>
                      </a:lnTo>
                      <a:lnTo>
                        <a:pt x="12" y="56"/>
                      </a:lnTo>
                      <a:lnTo>
                        <a:pt x="11" y="52"/>
                      </a:lnTo>
                      <a:lnTo>
                        <a:pt x="12" y="52"/>
                      </a:lnTo>
                      <a:lnTo>
                        <a:pt x="14" y="52"/>
                      </a:lnTo>
                      <a:lnTo>
                        <a:pt x="16" y="48"/>
                      </a:lnTo>
                      <a:lnTo>
                        <a:pt x="16" y="45"/>
                      </a:lnTo>
                      <a:lnTo>
                        <a:pt x="14" y="45"/>
                      </a:lnTo>
                      <a:lnTo>
                        <a:pt x="12" y="45"/>
                      </a:lnTo>
                      <a:lnTo>
                        <a:pt x="12" y="41"/>
                      </a:lnTo>
                      <a:lnTo>
                        <a:pt x="11" y="41"/>
                      </a:lnTo>
                      <a:lnTo>
                        <a:pt x="9" y="41"/>
                      </a:lnTo>
                      <a:lnTo>
                        <a:pt x="7" y="41"/>
                      </a:lnTo>
                      <a:lnTo>
                        <a:pt x="5" y="45"/>
                      </a:lnTo>
                      <a:lnTo>
                        <a:pt x="7" y="45"/>
                      </a:lnTo>
                      <a:lnTo>
                        <a:pt x="7" y="48"/>
                      </a:lnTo>
                      <a:lnTo>
                        <a:pt x="5" y="45"/>
                      </a:lnTo>
                      <a:lnTo>
                        <a:pt x="3" y="45"/>
                      </a:lnTo>
                      <a:lnTo>
                        <a:pt x="1" y="45"/>
                      </a:lnTo>
                      <a:lnTo>
                        <a:pt x="1" y="41"/>
                      </a:lnTo>
                      <a:lnTo>
                        <a:pt x="0" y="41"/>
                      </a:lnTo>
                      <a:lnTo>
                        <a:pt x="0" y="37"/>
                      </a:lnTo>
                      <a:lnTo>
                        <a:pt x="0" y="33"/>
                      </a:lnTo>
                      <a:lnTo>
                        <a:pt x="0" y="30"/>
                      </a:lnTo>
                      <a:lnTo>
                        <a:pt x="1" y="30"/>
                      </a:lnTo>
                      <a:lnTo>
                        <a:pt x="1" y="26"/>
                      </a:lnTo>
                      <a:lnTo>
                        <a:pt x="3" y="26"/>
                      </a:lnTo>
                      <a:lnTo>
                        <a:pt x="3" y="22"/>
                      </a:lnTo>
                      <a:lnTo>
                        <a:pt x="5" y="22"/>
                      </a:lnTo>
                      <a:lnTo>
                        <a:pt x="5" y="18"/>
                      </a:lnTo>
                      <a:lnTo>
                        <a:pt x="5" y="15"/>
                      </a:lnTo>
                      <a:lnTo>
                        <a:pt x="3" y="15"/>
                      </a:lnTo>
                      <a:lnTo>
                        <a:pt x="3" y="11"/>
                      </a:lnTo>
                      <a:lnTo>
                        <a:pt x="5" y="7"/>
                      </a:lnTo>
                      <a:lnTo>
                        <a:pt x="7" y="7"/>
                      </a:lnTo>
                      <a:lnTo>
                        <a:pt x="11" y="7"/>
                      </a:lnTo>
                      <a:lnTo>
                        <a:pt x="12" y="3"/>
                      </a:lnTo>
                      <a:lnTo>
                        <a:pt x="16" y="0"/>
                      </a:lnTo>
                      <a:lnTo>
                        <a:pt x="18" y="0"/>
                      </a:lnTo>
                      <a:lnTo>
                        <a:pt x="22" y="0"/>
                      </a:lnTo>
                      <a:lnTo>
                        <a:pt x="23" y="0"/>
                      </a:lnTo>
                      <a:lnTo>
                        <a:pt x="25" y="0"/>
                      </a:lnTo>
                      <a:lnTo>
                        <a:pt x="29" y="0"/>
                      </a:lnTo>
                      <a:lnTo>
                        <a:pt x="31" y="0"/>
                      </a:lnTo>
                      <a:lnTo>
                        <a:pt x="31" y="3"/>
                      </a:lnTo>
                      <a:lnTo>
                        <a:pt x="33" y="3"/>
                      </a:lnTo>
                      <a:lnTo>
                        <a:pt x="34" y="7"/>
                      </a:lnTo>
                      <a:lnTo>
                        <a:pt x="36" y="7"/>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4" name="Freeform 100"/>
                <p:cNvSpPr>
                  <a:spLocks/>
                </p:cNvSpPr>
                <p:nvPr/>
              </p:nvSpPr>
              <p:spPr bwMode="auto">
                <a:xfrm>
                  <a:off x="2144" y="2676"/>
                  <a:ext cx="40" cy="64"/>
                </a:xfrm>
                <a:custGeom>
                  <a:avLst/>
                  <a:gdLst>
                    <a:gd name="T0" fmla="*/ 35 w 40"/>
                    <a:gd name="T1" fmla="*/ 15 h 64"/>
                    <a:gd name="T2" fmla="*/ 37 w 40"/>
                    <a:gd name="T3" fmla="*/ 27 h 64"/>
                    <a:gd name="T4" fmla="*/ 39 w 40"/>
                    <a:gd name="T5" fmla="*/ 31 h 64"/>
                    <a:gd name="T6" fmla="*/ 39 w 40"/>
                    <a:gd name="T7" fmla="*/ 39 h 64"/>
                    <a:gd name="T8" fmla="*/ 37 w 40"/>
                    <a:gd name="T9" fmla="*/ 43 h 64"/>
                    <a:gd name="T10" fmla="*/ 35 w 40"/>
                    <a:gd name="T11" fmla="*/ 47 h 64"/>
                    <a:gd name="T12" fmla="*/ 33 w 40"/>
                    <a:gd name="T13" fmla="*/ 51 h 64"/>
                    <a:gd name="T14" fmla="*/ 33 w 40"/>
                    <a:gd name="T15" fmla="*/ 55 h 64"/>
                    <a:gd name="T16" fmla="*/ 33 w 40"/>
                    <a:gd name="T17" fmla="*/ 59 h 64"/>
                    <a:gd name="T18" fmla="*/ 31 w 40"/>
                    <a:gd name="T19" fmla="*/ 55 h 64"/>
                    <a:gd name="T20" fmla="*/ 29 w 40"/>
                    <a:gd name="T21" fmla="*/ 51 h 64"/>
                    <a:gd name="T22" fmla="*/ 27 w 40"/>
                    <a:gd name="T23" fmla="*/ 55 h 64"/>
                    <a:gd name="T24" fmla="*/ 27 w 40"/>
                    <a:gd name="T25" fmla="*/ 59 h 64"/>
                    <a:gd name="T26" fmla="*/ 29 w 40"/>
                    <a:gd name="T27" fmla="*/ 63 h 64"/>
                    <a:gd name="T28" fmla="*/ 25 w 40"/>
                    <a:gd name="T29" fmla="*/ 63 h 64"/>
                    <a:gd name="T30" fmla="*/ 23 w 40"/>
                    <a:gd name="T31" fmla="*/ 55 h 64"/>
                    <a:gd name="T32" fmla="*/ 23 w 40"/>
                    <a:gd name="T33" fmla="*/ 47 h 64"/>
                    <a:gd name="T34" fmla="*/ 21 w 40"/>
                    <a:gd name="T35" fmla="*/ 55 h 64"/>
                    <a:gd name="T36" fmla="*/ 17 w 40"/>
                    <a:gd name="T37" fmla="*/ 59 h 64"/>
                    <a:gd name="T38" fmla="*/ 13 w 40"/>
                    <a:gd name="T39" fmla="*/ 59 h 64"/>
                    <a:gd name="T40" fmla="*/ 13 w 40"/>
                    <a:gd name="T41" fmla="*/ 55 h 64"/>
                    <a:gd name="T42" fmla="*/ 13 w 40"/>
                    <a:gd name="T43" fmla="*/ 51 h 64"/>
                    <a:gd name="T44" fmla="*/ 15 w 40"/>
                    <a:gd name="T45" fmla="*/ 47 h 64"/>
                    <a:gd name="T46" fmla="*/ 11 w 40"/>
                    <a:gd name="T47" fmla="*/ 43 h 64"/>
                    <a:gd name="T48" fmla="*/ 9 w 40"/>
                    <a:gd name="T49" fmla="*/ 43 h 64"/>
                    <a:gd name="T50" fmla="*/ 7 w 40"/>
                    <a:gd name="T51" fmla="*/ 47 h 64"/>
                    <a:gd name="T52" fmla="*/ 7 w 40"/>
                    <a:gd name="T53" fmla="*/ 51 h 64"/>
                    <a:gd name="T54" fmla="*/ 7 w 40"/>
                    <a:gd name="T55" fmla="*/ 47 h 64"/>
                    <a:gd name="T56" fmla="*/ 3 w 40"/>
                    <a:gd name="T57" fmla="*/ 47 h 64"/>
                    <a:gd name="T58" fmla="*/ 1 w 40"/>
                    <a:gd name="T59" fmla="*/ 39 h 64"/>
                    <a:gd name="T60" fmla="*/ 1 w 40"/>
                    <a:gd name="T61" fmla="*/ 35 h 64"/>
                    <a:gd name="T62" fmla="*/ 1 w 40"/>
                    <a:gd name="T63" fmla="*/ 31 h 64"/>
                    <a:gd name="T64" fmla="*/ 3 w 40"/>
                    <a:gd name="T65" fmla="*/ 27 h 64"/>
                    <a:gd name="T66" fmla="*/ 5 w 40"/>
                    <a:gd name="T67" fmla="*/ 23 h 64"/>
                    <a:gd name="T68" fmla="*/ 5 w 40"/>
                    <a:gd name="T69" fmla="*/ 15 h 64"/>
                    <a:gd name="T70" fmla="*/ 3 w 40"/>
                    <a:gd name="T71" fmla="*/ 11 h 64"/>
                    <a:gd name="T72" fmla="*/ 5 w 40"/>
                    <a:gd name="T73" fmla="*/ 7 h 64"/>
                    <a:gd name="T74" fmla="*/ 9 w 40"/>
                    <a:gd name="T75" fmla="*/ 3 h 64"/>
                    <a:gd name="T76" fmla="*/ 13 w 40"/>
                    <a:gd name="T77" fmla="*/ 0 h 64"/>
                    <a:gd name="T78" fmla="*/ 23 w 40"/>
                    <a:gd name="T79" fmla="*/ 0 h 64"/>
                    <a:gd name="T80" fmla="*/ 27 w 40"/>
                    <a:gd name="T81" fmla="*/ 0 h 64"/>
                    <a:gd name="T82" fmla="*/ 29 w 40"/>
                    <a:gd name="T83" fmla="*/ 3 h 64"/>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40"/>
                    <a:gd name="T127" fmla="*/ 0 h 64"/>
                    <a:gd name="T128" fmla="*/ 40 w 40"/>
                    <a:gd name="T129" fmla="*/ 64 h 64"/>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40" h="64">
                      <a:moveTo>
                        <a:pt x="31" y="7"/>
                      </a:moveTo>
                      <a:lnTo>
                        <a:pt x="33" y="11"/>
                      </a:lnTo>
                      <a:lnTo>
                        <a:pt x="35" y="15"/>
                      </a:lnTo>
                      <a:lnTo>
                        <a:pt x="37" y="19"/>
                      </a:lnTo>
                      <a:lnTo>
                        <a:pt x="37" y="23"/>
                      </a:lnTo>
                      <a:lnTo>
                        <a:pt x="37" y="27"/>
                      </a:lnTo>
                      <a:lnTo>
                        <a:pt x="39" y="27"/>
                      </a:lnTo>
                      <a:lnTo>
                        <a:pt x="39" y="31"/>
                      </a:lnTo>
                      <a:lnTo>
                        <a:pt x="39" y="35"/>
                      </a:lnTo>
                      <a:lnTo>
                        <a:pt x="39" y="39"/>
                      </a:lnTo>
                      <a:lnTo>
                        <a:pt x="37" y="39"/>
                      </a:lnTo>
                      <a:lnTo>
                        <a:pt x="37" y="43"/>
                      </a:lnTo>
                      <a:lnTo>
                        <a:pt x="35" y="43"/>
                      </a:lnTo>
                      <a:lnTo>
                        <a:pt x="35" y="47"/>
                      </a:lnTo>
                      <a:lnTo>
                        <a:pt x="33" y="47"/>
                      </a:lnTo>
                      <a:lnTo>
                        <a:pt x="33" y="51"/>
                      </a:lnTo>
                      <a:lnTo>
                        <a:pt x="33" y="55"/>
                      </a:lnTo>
                      <a:lnTo>
                        <a:pt x="33" y="59"/>
                      </a:lnTo>
                      <a:lnTo>
                        <a:pt x="31" y="59"/>
                      </a:lnTo>
                      <a:lnTo>
                        <a:pt x="31" y="55"/>
                      </a:lnTo>
                      <a:lnTo>
                        <a:pt x="31" y="51"/>
                      </a:lnTo>
                      <a:lnTo>
                        <a:pt x="29" y="51"/>
                      </a:lnTo>
                      <a:lnTo>
                        <a:pt x="27" y="51"/>
                      </a:lnTo>
                      <a:lnTo>
                        <a:pt x="29" y="55"/>
                      </a:lnTo>
                      <a:lnTo>
                        <a:pt x="27" y="55"/>
                      </a:lnTo>
                      <a:lnTo>
                        <a:pt x="27" y="59"/>
                      </a:lnTo>
                      <a:lnTo>
                        <a:pt x="27" y="63"/>
                      </a:lnTo>
                      <a:lnTo>
                        <a:pt x="29" y="63"/>
                      </a:lnTo>
                      <a:lnTo>
                        <a:pt x="27" y="63"/>
                      </a:lnTo>
                      <a:lnTo>
                        <a:pt x="25" y="63"/>
                      </a:lnTo>
                      <a:lnTo>
                        <a:pt x="25" y="59"/>
                      </a:lnTo>
                      <a:lnTo>
                        <a:pt x="23" y="55"/>
                      </a:lnTo>
                      <a:lnTo>
                        <a:pt x="23" y="51"/>
                      </a:lnTo>
                      <a:lnTo>
                        <a:pt x="23" y="47"/>
                      </a:lnTo>
                      <a:lnTo>
                        <a:pt x="21" y="51"/>
                      </a:lnTo>
                      <a:lnTo>
                        <a:pt x="21" y="55"/>
                      </a:lnTo>
                      <a:lnTo>
                        <a:pt x="19" y="55"/>
                      </a:lnTo>
                      <a:lnTo>
                        <a:pt x="17" y="55"/>
                      </a:lnTo>
                      <a:lnTo>
                        <a:pt x="17" y="59"/>
                      </a:lnTo>
                      <a:lnTo>
                        <a:pt x="15" y="59"/>
                      </a:lnTo>
                      <a:lnTo>
                        <a:pt x="13" y="59"/>
                      </a:lnTo>
                      <a:lnTo>
                        <a:pt x="13" y="55"/>
                      </a:lnTo>
                      <a:lnTo>
                        <a:pt x="11" y="55"/>
                      </a:lnTo>
                      <a:lnTo>
                        <a:pt x="13" y="55"/>
                      </a:lnTo>
                      <a:lnTo>
                        <a:pt x="13" y="51"/>
                      </a:lnTo>
                      <a:lnTo>
                        <a:pt x="15" y="51"/>
                      </a:lnTo>
                      <a:lnTo>
                        <a:pt x="15" y="47"/>
                      </a:lnTo>
                      <a:lnTo>
                        <a:pt x="15" y="43"/>
                      </a:lnTo>
                      <a:lnTo>
                        <a:pt x="13" y="43"/>
                      </a:lnTo>
                      <a:lnTo>
                        <a:pt x="11" y="43"/>
                      </a:lnTo>
                      <a:lnTo>
                        <a:pt x="9" y="43"/>
                      </a:lnTo>
                      <a:lnTo>
                        <a:pt x="7" y="43"/>
                      </a:lnTo>
                      <a:lnTo>
                        <a:pt x="7" y="47"/>
                      </a:lnTo>
                      <a:lnTo>
                        <a:pt x="5" y="47"/>
                      </a:lnTo>
                      <a:lnTo>
                        <a:pt x="7" y="47"/>
                      </a:lnTo>
                      <a:lnTo>
                        <a:pt x="7" y="51"/>
                      </a:lnTo>
                      <a:lnTo>
                        <a:pt x="7" y="47"/>
                      </a:lnTo>
                      <a:lnTo>
                        <a:pt x="5" y="47"/>
                      </a:lnTo>
                      <a:lnTo>
                        <a:pt x="3" y="47"/>
                      </a:lnTo>
                      <a:lnTo>
                        <a:pt x="3" y="43"/>
                      </a:lnTo>
                      <a:lnTo>
                        <a:pt x="1" y="43"/>
                      </a:lnTo>
                      <a:lnTo>
                        <a:pt x="1" y="39"/>
                      </a:lnTo>
                      <a:lnTo>
                        <a:pt x="0" y="35"/>
                      </a:lnTo>
                      <a:lnTo>
                        <a:pt x="1" y="35"/>
                      </a:lnTo>
                      <a:lnTo>
                        <a:pt x="1" y="31"/>
                      </a:lnTo>
                      <a:lnTo>
                        <a:pt x="3" y="27"/>
                      </a:lnTo>
                      <a:lnTo>
                        <a:pt x="5" y="23"/>
                      </a:lnTo>
                      <a:lnTo>
                        <a:pt x="5" y="19"/>
                      </a:lnTo>
                      <a:lnTo>
                        <a:pt x="5" y="15"/>
                      </a:lnTo>
                      <a:lnTo>
                        <a:pt x="3" y="15"/>
                      </a:lnTo>
                      <a:lnTo>
                        <a:pt x="3" y="11"/>
                      </a:lnTo>
                      <a:lnTo>
                        <a:pt x="5" y="7"/>
                      </a:lnTo>
                      <a:lnTo>
                        <a:pt x="7" y="3"/>
                      </a:lnTo>
                      <a:lnTo>
                        <a:pt x="9" y="3"/>
                      </a:lnTo>
                      <a:lnTo>
                        <a:pt x="11" y="3"/>
                      </a:lnTo>
                      <a:lnTo>
                        <a:pt x="13" y="0"/>
                      </a:lnTo>
                      <a:lnTo>
                        <a:pt x="17" y="0"/>
                      </a:lnTo>
                      <a:lnTo>
                        <a:pt x="19" y="0"/>
                      </a:lnTo>
                      <a:lnTo>
                        <a:pt x="23" y="0"/>
                      </a:lnTo>
                      <a:lnTo>
                        <a:pt x="25" y="0"/>
                      </a:lnTo>
                      <a:lnTo>
                        <a:pt x="27" y="0"/>
                      </a:lnTo>
                      <a:lnTo>
                        <a:pt x="29" y="3"/>
                      </a:lnTo>
                      <a:lnTo>
                        <a:pt x="31" y="7"/>
                      </a:lnTo>
                    </a:path>
                  </a:pathLst>
                </a:custGeom>
                <a:solidFill>
                  <a:srgbClr val="292929">
                    <a:alpha val="50195"/>
                  </a:srgbClr>
                </a:solidFill>
                <a:ln w="9525" cap="rnd">
                  <a:solidFill>
                    <a:schemeClr val="bg2"/>
                  </a:solidFill>
                  <a:round/>
                  <a:headEnd/>
                  <a:tailEnd/>
                </a:ln>
              </p:spPr>
              <p:txBody>
                <a:bodyPr/>
                <a:lstStyle/>
                <a:p>
                  <a:endParaRPr lang="de-DE"/>
                </a:p>
              </p:txBody>
            </p:sp>
          </p:grpSp>
          <p:sp>
            <p:nvSpPr>
              <p:cNvPr id="50199" name="Freeform 101"/>
              <p:cNvSpPr>
                <a:spLocks/>
              </p:cNvSpPr>
              <p:nvPr/>
            </p:nvSpPr>
            <p:spPr bwMode="auto">
              <a:xfrm>
                <a:off x="2359" y="2670"/>
                <a:ext cx="41" cy="61"/>
              </a:xfrm>
              <a:custGeom>
                <a:avLst/>
                <a:gdLst>
                  <a:gd name="T0" fmla="*/ 17 w 41"/>
                  <a:gd name="T1" fmla="*/ 3 h 61"/>
                  <a:gd name="T2" fmla="*/ 20 w 41"/>
                  <a:gd name="T3" fmla="*/ 7 h 61"/>
                  <a:gd name="T4" fmla="*/ 24 w 41"/>
                  <a:gd name="T5" fmla="*/ 15 h 61"/>
                  <a:gd name="T6" fmla="*/ 28 w 41"/>
                  <a:gd name="T7" fmla="*/ 18 h 61"/>
                  <a:gd name="T8" fmla="*/ 28 w 41"/>
                  <a:gd name="T9" fmla="*/ 26 h 61"/>
                  <a:gd name="T10" fmla="*/ 28 w 41"/>
                  <a:gd name="T11" fmla="*/ 30 h 61"/>
                  <a:gd name="T12" fmla="*/ 30 w 41"/>
                  <a:gd name="T13" fmla="*/ 37 h 61"/>
                  <a:gd name="T14" fmla="*/ 32 w 41"/>
                  <a:gd name="T15" fmla="*/ 45 h 61"/>
                  <a:gd name="T16" fmla="*/ 36 w 41"/>
                  <a:gd name="T17" fmla="*/ 45 h 61"/>
                  <a:gd name="T18" fmla="*/ 36 w 41"/>
                  <a:gd name="T19" fmla="*/ 45 h 61"/>
                  <a:gd name="T20" fmla="*/ 34 w 41"/>
                  <a:gd name="T21" fmla="*/ 45 h 61"/>
                  <a:gd name="T22" fmla="*/ 32 w 41"/>
                  <a:gd name="T23" fmla="*/ 45 h 61"/>
                  <a:gd name="T24" fmla="*/ 34 w 41"/>
                  <a:gd name="T25" fmla="*/ 48 h 61"/>
                  <a:gd name="T26" fmla="*/ 38 w 41"/>
                  <a:gd name="T27" fmla="*/ 56 h 61"/>
                  <a:gd name="T28" fmla="*/ 38 w 41"/>
                  <a:gd name="T29" fmla="*/ 60 h 61"/>
                  <a:gd name="T30" fmla="*/ 36 w 41"/>
                  <a:gd name="T31" fmla="*/ 60 h 61"/>
                  <a:gd name="T32" fmla="*/ 30 w 41"/>
                  <a:gd name="T33" fmla="*/ 56 h 61"/>
                  <a:gd name="T34" fmla="*/ 28 w 41"/>
                  <a:gd name="T35" fmla="*/ 52 h 61"/>
                  <a:gd name="T36" fmla="*/ 24 w 41"/>
                  <a:gd name="T37" fmla="*/ 48 h 61"/>
                  <a:gd name="T38" fmla="*/ 24 w 41"/>
                  <a:gd name="T39" fmla="*/ 56 h 61"/>
                  <a:gd name="T40" fmla="*/ 24 w 41"/>
                  <a:gd name="T41" fmla="*/ 60 h 61"/>
                  <a:gd name="T42" fmla="*/ 20 w 41"/>
                  <a:gd name="T43" fmla="*/ 60 h 61"/>
                  <a:gd name="T44" fmla="*/ 17 w 41"/>
                  <a:gd name="T45" fmla="*/ 56 h 61"/>
                  <a:gd name="T46" fmla="*/ 19 w 41"/>
                  <a:gd name="T47" fmla="*/ 56 h 61"/>
                  <a:gd name="T48" fmla="*/ 20 w 41"/>
                  <a:gd name="T49" fmla="*/ 52 h 61"/>
                  <a:gd name="T50" fmla="*/ 20 w 41"/>
                  <a:gd name="T51" fmla="*/ 48 h 61"/>
                  <a:gd name="T52" fmla="*/ 19 w 41"/>
                  <a:gd name="T53" fmla="*/ 45 h 61"/>
                  <a:gd name="T54" fmla="*/ 17 w 41"/>
                  <a:gd name="T55" fmla="*/ 45 h 61"/>
                  <a:gd name="T56" fmla="*/ 15 w 41"/>
                  <a:gd name="T57" fmla="*/ 45 h 61"/>
                  <a:gd name="T58" fmla="*/ 17 w 41"/>
                  <a:gd name="T59" fmla="*/ 52 h 61"/>
                  <a:gd name="T60" fmla="*/ 15 w 41"/>
                  <a:gd name="T61" fmla="*/ 48 h 61"/>
                  <a:gd name="T62" fmla="*/ 11 w 41"/>
                  <a:gd name="T63" fmla="*/ 45 h 61"/>
                  <a:gd name="T64" fmla="*/ 9 w 41"/>
                  <a:gd name="T65" fmla="*/ 41 h 61"/>
                  <a:gd name="T66" fmla="*/ 9 w 41"/>
                  <a:gd name="T67" fmla="*/ 37 h 61"/>
                  <a:gd name="T68" fmla="*/ 9 w 41"/>
                  <a:gd name="T69" fmla="*/ 30 h 61"/>
                  <a:gd name="T70" fmla="*/ 11 w 41"/>
                  <a:gd name="T71" fmla="*/ 30 h 61"/>
                  <a:gd name="T72" fmla="*/ 7 w 41"/>
                  <a:gd name="T73" fmla="*/ 26 h 61"/>
                  <a:gd name="T74" fmla="*/ 5 w 41"/>
                  <a:gd name="T75" fmla="*/ 26 h 61"/>
                  <a:gd name="T76" fmla="*/ 3 w 41"/>
                  <a:gd name="T77" fmla="*/ 26 h 61"/>
                  <a:gd name="T78" fmla="*/ 1 w 41"/>
                  <a:gd name="T79" fmla="*/ 22 h 61"/>
                  <a:gd name="T80" fmla="*/ 1 w 41"/>
                  <a:gd name="T81" fmla="*/ 15 h 61"/>
                  <a:gd name="T82" fmla="*/ 1 w 41"/>
                  <a:gd name="T83" fmla="*/ 11 h 61"/>
                  <a:gd name="T84" fmla="*/ 1 w 41"/>
                  <a:gd name="T85" fmla="*/ 7 h 61"/>
                  <a:gd name="T86" fmla="*/ 3 w 41"/>
                  <a:gd name="T87" fmla="*/ 3 h 61"/>
                  <a:gd name="T88" fmla="*/ 3 w 41"/>
                  <a:gd name="T89" fmla="*/ 0 h 61"/>
                  <a:gd name="T90" fmla="*/ 11 w 41"/>
                  <a:gd name="T91" fmla="*/ 0 h 61"/>
                  <a:gd name="T92" fmla="*/ 13 w 41"/>
                  <a:gd name="T93" fmla="*/ 0 h 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41"/>
                  <a:gd name="T142" fmla="*/ 0 h 61"/>
                  <a:gd name="T143" fmla="*/ 41 w 41"/>
                  <a:gd name="T144" fmla="*/ 61 h 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41" h="61">
                    <a:moveTo>
                      <a:pt x="13" y="0"/>
                    </a:moveTo>
                    <a:lnTo>
                      <a:pt x="17" y="0"/>
                    </a:lnTo>
                    <a:lnTo>
                      <a:pt x="17" y="3"/>
                    </a:lnTo>
                    <a:lnTo>
                      <a:pt x="20" y="3"/>
                    </a:lnTo>
                    <a:lnTo>
                      <a:pt x="20" y="7"/>
                    </a:lnTo>
                    <a:lnTo>
                      <a:pt x="24" y="11"/>
                    </a:lnTo>
                    <a:lnTo>
                      <a:pt x="24" y="15"/>
                    </a:lnTo>
                    <a:lnTo>
                      <a:pt x="26" y="15"/>
                    </a:lnTo>
                    <a:lnTo>
                      <a:pt x="26" y="18"/>
                    </a:lnTo>
                    <a:lnTo>
                      <a:pt x="28" y="18"/>
                    </a:lnTo>
                    <a:lnTo>
                      <a:pt x="28" y="22"/>
                    </a:lnTo>
                    <a:lnTo>
                      <a:pt x="28" y="26"/>
                    </a:lnTo>
                    <a:lnTo>
                      <a:pt x="28" y="30"/>
                    </a:lnTo>
                    <a:lnTo>
                      <a:pt x="30" y="33"/>
                    </a:lnTo>
                    <a:lnTo>
                      <a:pt x="30" y="37"/>
                    </a:lnTo>
                    <a:lnTo>
                      <a:pt x="30" y="41"/>
                    </a:lnTo>
                    <a:lnTo>
                      <a:pt x="32" y="45"/>
                    </a:lnTo>
                    <a:lnTo>
                      <a:pt x="36" y="45"/>
                    </a:lnTo>
                    <a:lnTo>
                      <a:pt x="34" y="45"/>
                    </a:lnTo>
                    <a:lnTo>
                      <a:pt x="30" y="45"/>
                    </a:lnTo>
                    <a:lnTo>
                      <a:pt x="30" y="41"/>
                    </a:lnTo>
                    <a:lnTo>
                      <a:pt x="32" y="45"/>
                    </a:lnTo>
                    <a:lnTo>
                      <a:pt x="32" y="48"/>
                    </a:lnTo>
                    <a:lnTo>
                      <a:pt x="34" y="48"/>
                    </a:lnTo>
                    <a:lnTo>
                      <a:pt x="34" y="52"/>
                    </a:lnTo>
                    <a:lnTo>
                      <a:pt x="38" y="52"/>
                    </a:lnTo>
                    <a:lnTo>
                      <a:pt x="38" y="56"/>
                    </a:lnTo>
                    <a:lnTo>
                      <a:pt x="40" y="56"/>
                    </a:lnTo>
                    <a:lnTo>
                      <a:pt x="38" y="60"/>
                    </a:lnTo>
                    <a:lnTo>
                      <a:pt x="36" y="60"/>
                    </a:lnTo>
                    <a:lnTo>
                      <a:pt x="34" y="60"/>
                    </a:lnTo>
                    <a:lnTo>
                      <a:pt x="32" y="60"/>
                    </a:lnTo>
                    <a:lnTo>
                      <a:pt x="30" y="56"/>
                    </a:lnTo>
                    <a:lnTo>
                      <a:pt x="28" y="52"/>
                    </a:lnTo>
                    <a:lnTo>
                      <a:pt x="26" y="48"/>
                    </a:lnTo>
                    <a:lnTo>
                      <a:pt x="24" y="48"/>
                    </a:lnTo>
                    <a:lnTo>
                      <a:pt x="26" y="52"/>
                    </a:lnTo>
                    <a:lnTo>
                      <a:pt x="24" y="52"/>
                    </a:lnTo>
                    <a:lnTo>
                      <a:pt x="24" y="56"/>
                    </a:lnTo>
                    <a:lnTo>
                      <a:pt x="24" y="60"/>
                    </a:lnTo>
                    <a:lnTo>
                      <a:pt x="22" y="60"/>
                    </a:lnTo>
                    <a:lnTo>
                      <a:pt x="20" y="60"/>
                    </a:lnTo>
                    <a:lnTo>
                      <a:pt x="20" y="56"/>
                    </a:lnTo>
                    <a:lnTo>
                      <a:pt x="17" y="56"/>
                    </a:lnTo>
                    <a:lnTo>
                      <a:pt x="19" y="56"/>
                    </a:lnTo>
                    <a:lnTo>
                      <a:pt x="20" y="52"/>
                    </a:lnTo>
                    <a:lnTo>
                      <a:pt x="22" y="52"/>
                    </a:lnTo>
                    <a:lnTo>
                      <a:pt x="20" y="48"/>
                    </a:lnTo>
                    <a:lnTo>
                      <a:pt x="19" y="48"/>
                    </a:lnTo>
                    <a:lnTo>
                      <a:pt x="19" y="45"/>
                    </a:lnTo>
                    <a:lnTo>
                      <a:pt x="17" y="45"/>
                    </a:lnTo>
                    <a:lnTo>
                      <a:pt x="15" y="45"/>
                    </a:lnTo>
                    <a:lnTo>
                      <a:pt x="17" y="48"/>
                    </a:lnTo>
                    <a:lnTo>
                      <a:pt x="17" y="52"/>
                    </a:lnTo>
                    <a:lnTo>
                      <a:pt x="17" y="48"/>
                    </a:lnTo>
                    <a:lnTo>
                      <a:pt x="15" y="48"/>
                    </a:lnTo>
                    <a:lnTo>
                      <a:pt x="13" y="48"/>
                    </a:lnTo>
                    <a:lnTo>
                      <a:pt x="11" y="45"/>
                    </a:lnTo>
                    <a:lnTo>
                      <a:pt x="11" y="41"/>
                    </a:lnTo>
                    <a:lnTo>
                      <a:pt x="9" y="41"/>
                    </a:lnTo>
                    <a:lnTo>
                      <a:pt x="9" y="37"/>
                    </a:lnTo>
                    <a:lnTo>
                      <a:pt x="7" y="37"/>
                    </a:lnTo>
                    <a:lnTo>
                      <a:pt x="9" y="37"/>
                    </a:lnTo>
                    <a:lnTo>
                      <a:pt x="9" y="33"/>
                    </a:lnTo>
                    <a:lnTo>
                      <a:pt x="11" y="33"/>
                    </a:lnTo>
                    <a:lnTo>
                      <a:pt x="9" y="30"/>
                    </a:lnTo>
                    <a:lnTo>
                      <a:pt x="11" y="30"/>
                    </a:lnTo>
                    <a:lnTo>
                      <a:pt x="9" y="26"/>
                    </a:lnTo>
                    <a:lnTo>
                      <a:pt x="7" y="26"/>
                    </a:lnTo>
                    <a:lnTo>
                      <a:pt x="5" y="26"/>
                    </a:lnTo>
                    <a:lnTo>
                      <a:pt x="3" y="26"/>
                    </a:lnTo>
                    <a:lnTo>
                      <a:pt x="3" y="30"/>
                    </a:lnTo>
                    <a:lnTo>
                      <a:pt x="3" y="26"/>
                    </a:lnTo>
                    <a:lnTo>
                      <a:pt x="1" y="26"/>
                    </a:lnTo>
                    <a:lnTo>
                      <a:pt x="1" y="22"/>
                    </a:lnTo>
                    <a:lnTo>
                      <a:pt x="0" y="18"/>
                    </a:lnTo>
                    <a:lnTo>
                      <a:pt x="1" y="18"/>
                    </a:lnTo>
                    <a:lnTo>
                      <a:pt x="1" y="15"/>
                    </a:lnTo>
                    <a:lnTo>
                      <a:pt x="0" y="15"/>
                    </a:lnTo>
                    <a:lnTo>
                      <a:pt x="1" y="11"/>
                    </a:lnTo>
                    <a:lnTo>
                      <a:pt x="0" y="7"/>
                    </a:lnTo>
                    <a:lnTo>
                      <a:pt x="1" y="7"/>
                    </a:lnTo>
                    <a:lnTo>
                      <a:pt x="1" y="3"/>
                    </a:lnTo>
                    <a:lnTo>
                      <a:pt x="3" y="3"/>
                    </a:lnTo>
                    <a:lnTo>
                      <a:pt x="3" y="0"/>
                    </a:lnTo>
                    <a:lnTo>
                      <a:pt x="5" y="0"/>
                    </a:lnTo>
                    <a:lnTo>
                      <a:pt x="9" y="3"/>
                    </a:lnTo>
                    <a:lnTo>
                      <a:pt x="11" y="0"/>
                    </a:lnTo>
                    <a:lnTo>
                      <a:pt x="13" y="0"/>
                    </a:lnTo>
                  </a:path>
                </a:pathLst>
              </a:custGeom>
              <a:solidFill>
                <a:srgbClr val="292929">
                  <a:alpha val="50195"/>
                </a:srgbClr>
              </a:solidFill>
              <a:ln w="9525" cap="rnd">
                <a:solidFill>
                  <a:schemeClr val="bg2"/>
                </a:solidFill>
                <a:round/>
                <a:headEnd/>
                <a:tailEnd/>
              </a:ln>
            </p:spPr>
            <p:txBody>
              <a:bodyPr/>
              <a:lstStyle/>
              <a:p>
                <a:endParaRPr lang="de-DE"/>
              </a:p>
            </p:txBody>
          </p:sp>
          <p:sp>
            <p:nvSpPr>
              <p:cNvPr id="50200" name="Freeform 102"/>
              <p:cNvSpPr>
                <a:spLocks/>
              </p:cNvSpPr>
              <p:nvPr/>
            </p:nvSpPr>
            <p:spPr bwMode="auto">
              <a:xfrm>
                <a:off x="2283" y="2681"/>
                <a:ext cx="43" cy="64"/>
              </a:xfrm>
              <a:custGeom>
                <a:avLst/>
                <a:gdLst>
                  <a:gd name="T0" fmla="*/ 34 w 43"/>
                  <a:gd name="T1" fmla="*/ 7 h 64"/>
                  <a:gd name="T2" fmla="*/ 36 w 43"/>
                  <a:gd name="T3" fmla="*/ 15 h 64"/>
                  <a:gd name="T4" fmla="*/ 38 w 43"/>
                  <a:gd name="T5" fmla="*/ 19 h 64"/>
                  <a:gd name="T6" fmla="*/ 36 w 43"/>
                  <a:gd name="T7" fmla="*/ 23 h 64"/>
                  <a:gd name="T8" fmla="*/ 38 w 43"/>
                  <a:gd name="T9" fmla="*/ 27 h 64"/>
                  <a:gd name="T10" fmla="*/ 40 w 43"/>
                  <a:gd name="T11" fmla="*/ 35 h 64"/>
                  <a:gd name="T12" fmla="*/ 38 w 43"/>
                  <a:gd name="T13" fmla="*/ 35 h 64"/>
                  <a:gd name="T14" fmla="*/ 34 w 43"/>
                  <a:gd name="T15" fmla="*/ 31 h 64"/>
                  <a:gd name="T16" fmla="*/ 38 w 43"/>
                  <a:gd name="T17" fmla="*/ 47 h 64"/>
                  <a:gd name="T18" fmla="*/ 40 w 43"/>
                  <a:gd name="T19" fmla="*/ 51 h 64"/>
                  <a:gd name="T20" fmla="*/ 36 w 43"/>
                  <a:gd name="T21" fmla="*/ 51 h 64"/>
                  <a:gd name="T22" fmla="*/ 36 w 43"/>
                  <a:gd name="T23" fmla="*/ 51 h 64"/>
                  <a:gd name="T24" fmla="*/ 36 w 43"/>
                  <a:gd name="T25" fmla="*/ 55 h 64"/>
                  <a:gd name="T26" fmla="*/ 34 w 43"/>
                  <a:gd name="T27" fmla="*/ 63 h 64"/>
                  <a:gd name="T28" fmla="*/ 32 w 43"/>
                  <a:gd name="T29" fmla="*/ 55 h 64"/>
                  <a:gd name="T30" fmla="*/ 31 w 43"/>
                  <a:gd name="T31" fmla="*/ 55 h 64"/>
                  <a:gd name="T32" fmla="*/ 27 w 43"/>
                  <a:gd name="T33" fmla="*/ 51 h 64"/>
                  <a:gd name="T34" fmla="*/ 25 w 43"/>
                  <a:gd name="T35" fmla="*/ 51 h 64"/>
                  <a:gd name="T36" fmla="*/ 23 w 43"/>
                  <a:gd name="T37" fmla="*/ 55 h 64"/>
                  <a:gd name="T38" fmla="*/ 21 w 43"/>
                  <a:gd name="T39" fmla="*/ 55 h 64"/>
                  <a:gd name="T40" fmla="*/ 21 w 43"/>
                  <a:gd name="T41" fmla="*/ 59 h 64"/>
                  <a:gd name="T42" fmla="*/ 21 w 43"/>
                  <a:gd name="T43" fmla="*/ 63 h 64"/>
                  <a:gd name="T44" fmla="*/ 20 w 43"/>
                  <a:gd name="T45" fmla="*/ 59 h 64"/>
                  <a:gd name="T46" fmla="*/ 20 w 43"/>
                  <a:gd name="T47" fmla="*/ 51 h 64"/>
                  <a:gd name="T48" fmla="*/ 20 w 43"/>
                  <a:gd name="T49" fmla="*/ 43 h 64"/>
                  <a:gd name="T50" fmla="*/ 21 w 43"/>
                  <a:gd name="T51" fmla="*/ 39 h 64"/>
                  <a:gd name="T52" fmla="*/ 21 w 43"/>
                  <a:gd name="T53" fmla="*/ 39 h 64"/>
                  <a:gd name="T54" fmla="*/ 18 w 43"/>
                  <a:gd name="T55" fmla="*/ 43 h 64"/>
                  <a:gd name="T56" fmla="*/ 14 w 43"/>
                  <a:gd name="T57" fmla="*/ 47 h 64"/>
                  <a:gd name="T58" fmla="*/ 12 w 43"/>
                  <a:gd name="T59" fmla="*/ 43 h 64"/>
                  <a:gd name="T60" fmla="*/ 12 w 43"/>
                  <a:gd name="T61" fmla="*/ 39 h 64"/>
                  <a:gd name="T62" fmla="*/ 14 w 43"/>
                  <a:gd name="T63" fmla="*/ 35 h 64"/>
                  <a:gd name="T64" fmla="*/ 12 w 43"/>
                  <a:gd name="T65" fmla="*/ 31 h 64"/>
                  <a:gd name="T66" fmla="*/ 12 w 43"/>
                  <a:gd name="T67" fmla="*/ 31 h 64"/>
                  <a:gd name="T68" fmla="*/ 9 w 43"/>
                  <a:gd name="T69" fmla="*/ 31 h 64"/>
                  <a:gd name="T70" fmla="*/ 9 w 43"/>
                  <a:gd name="T71" fmla="*/ 31 h 64"/>
                  <a:gd name="T72" fmla="*/ 9 w 43"/>
                  <a:gd name="T73" fmla="*/ 35 h 64"/>
                  <a:gd name="T74" fmla="*/ 7 w 43"/>
                  <a:gd name="T75" fmla="*/ 39 h 64"/>
                  <a:gd name="T76" fmla="*/ 5 w 43"/>
                  <a:gd name="T77" fmla="*/ 31 h 64"/>
                  <a:gd name="T78" fmla="*/ 5 w 43"/>
                  <a:gd name="T79" fmla="*/ 23 h 64"/>
                  <a:gd name="T80" fmla="*/ 3 w 43"/>
                  <a:gd name="T81" fmla="*/ 23 h 64"/>
                  <a:gd name="T82" fmla="*/ 1 w 43"/>
                  <a:gd name="T83" fmla="*/ 23 h 64"/>
                  <a:gd name="T84" fmla="*/ 0 w 43"/>
                  <a:gd name="T85" fmla="*/ 31 h 64"/>
                  <a:gd name="T86" fmla="*/ 0 w 43"/>
                  <a:gd name="T87" fmla="*/ 23 h 64"/>
                  <a:gd name="T88" fmla="*/ 0 w 43"/>
                  <a:gd name="T89" fmla="*/ 19 h 64"/>
                  <a:gd name="T90" fmla="*/ 0 w 43"/>
                  <a:gd name="T91" fmla="*/ 11 h 64"/>
                  <a:gd name="T92" fmla="*/ 1 w 43"/>
                  <a:gd name="T93" fmla="*/ 7 h 64"/>
                  <a:gd name="T94" fmla="*/ 1 w 43"/>
                  <a:gd name="T95" fmla="*/ 3 h 64"/>
                  <a:gd name="T96" fmla="*/ 5 w 43"/>
                  <a:gd name="T97" fmla="*/ 0 h 64"/>
                  <a:gd name="T98" fmla="*/ 9 w 43"/>
                  <a:gd name="T99" fmla="*/ 0 h 64"/>
                  <a:gd name="T100" fmla="*/ 12 w 43"/>
                  <a:gd name="T101" fmla="*/ 3 h 64"/>
                  <a:gd name="T102" fmla="*/ 14 w 43"/>
                  <a:gd name="T103" fmla="*/ 3 h 64"/>
                  <a:gd name="T104" fmla="*/ 20 w 43"/>
                  <a:gd name="T105" fmla="*/ 3 h 64"/>
                  <a:gd name="T106" fmla="*/ 21 w 43"/>
                  <a:gd name="T107" fmla="*/ 3 h 64"/>
                  <a:gd name="T108" fmla="*/ 25 w 43"/>
                  <a:gd name="T109" fmla="*/ 3 h 64"/>
                  <a:gd name="T110" fmla="*/ 31 w 43"/>
                  <a:gd name="T111" fmla="*/ 3 h 6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43"/>
                  <a:gd name="T169" fmla="*/ 0 h 64"/>
                  <a:gd name="T170" fmla="*/ 43 w 43"/>
                  <a:gd name="T171" fmla="*/ 64 h 64"/>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43" h="64">
                    <a:moveTo>
                      <a:pt x="32" y="3"/>
                    </a:moveTo>
                    <a:lnTo>
                      <a:pt x="34" y="7"/>
                    </a:lnTo>
                    <a:lnTo>
                      <a:pt x="36" y="7"/>
                    </a:lnTo>
                    <a:lnTo>
                      <a:pt x="36" y="15"/>
                    </a:lnTo>
                    <a:lnTo>
                      <a:pt x="38" y="15"/>
                    </a:lnTo>
                    <a:lnTo>
                      <a:pt x="38" y="19"/>
                    </a:lnTo>
                    <a:lnTo>
                      <a:pt x="36" y="23"/>
                    </a:lnTo>
                    <a:lnTo>
                      <a:pt x="38" y="27"/>
                    </a:lnTo>
                    <a:lnTo>
                      <a:pt x="38" y="31"/>
                    </a:lnTo>
                    <a:lnTo>
                      <a:pt x="40" y="35"/>
                    </a:lnTo>
                    <a:lnTo>
                      <a:pt x="40" y="39"/>
                    </a:lnTo>
                    <a:lnTo>
                      <a:pt x="38" y="35"/>
                    </a:lnTo>
                    <a:lnTo>
                      <a:pt x="34" y="31"/>
                    </a:lnTo>
                    <a:lnTo>
                      <a:pt x="36" y="39"/>
                    </a:lnTo>
                    <a:lnTo>
                      <a:pt x="38" y="47"/>
                    </a:lnTo>
                    <a:lnTo>
                      <a:pt x="42" y="55"/>
                    </a:lnTo>
                    <a:lnTo>
                      <a:pt x="40" y="51"/>
                    </a:lnTo>
                    <a:lnTo>
                      <a:pt x="38" y="51"/>
                    </a:lnTo>
                    <a:lnTo>
                      <a:pt x="36" y="51"/>
                    </a:lnTo>
                    <a:lnTo>
                      <a:pt x="34" y="47"/>
                    </a:lnTo>
                    <a:lnTo>
                      <a:pt x="36" y="51"/>
                    </a:lnTo>
                    <a:lnTo>
                      <a:pt x="36" y="55"/>
                    </a:lnTo>
                    <a:lnTo>
                      <a:pt x="36" y="59"/>
                    </a:lnTo>
                    <a:lnTo>
                      <a:pt x="34" y="63"/>
                    </a:lnTo>
                    <a:lnTo>
                      <a:pt x="34" y="59"/>
                    </a:lnTo>
                    <a:lnTo>
                      <a:pt x="32" y="55"/>
                    </a:lnTo>
                    <a:lnTo>
                      <a:pt x="31" y="55"/>
                    </a:lnTo>
                    <a:lnTo>
                      <a:pt x="29" y="51"/>
                    </a:lnTo>
                    <a:lnTo>
                      <a:pt x="27" y="51"/>
                    </a:lnTo>
                    <a:lnTo>
                      <a:pt x="25" y="51"/>
                    </a:lnTo>
                    <a:lnTo>
                      <a:pt x="23" y="55"/>
                    </a:lnTo>
                    <a:lnTo>
                      <a:pt x="21" y="55"/>
                    </a:lnTo>
                    <a:lnTo>
                      <a:pt x="23" y="59"/>
                    </a:lnTo>
                    <a:lnTo>
                      <a:pt x="21" y="59"/>
                    </a:lnTo>
                    <a:lnTo>
                      <a:pt x="21" y="63"/>
                    </a:lnTo>
                    <a:lnTo>
                      <a:pt x="20" y="59"/>
                    </a:lnTo>
                    <a:lnTo>
                      <a:pt x="20" y="55"/>
                    </a:lnTo>
                    <a:lnTo>
                      <a:pt x="20" y="51"/>
                    </a:lnTo>
                    <a:lnTo>
                      <a:pt x="20" y="47"/>
                    </a:lnTo>
                    <a:lnTo>
                      <a:pt x="20" y="43"/>
                    </a:lnTo>
                    <a:lnTo>
                      <a:pt x="21" y="43"/>
                    </a:lnTo>
                    <a:lnTo>
                      <a:pt x="21" y="39"/>
                    </a:lnTo>
                    <a:lnTo>
                      <a:pt x="23" y="35"/>
                    </a:lnTo>
                    <a:lnTo>
                      <a:pt x="21" y="39"/>
                    </a:lnTo>
                    <a:lnTo>
                      <a:pt x="20" y="43"/>
                    </a:lnTo>
                    <a:lnTo>
                      <a:pt x="18" y="43"/>
                    </a:lnTo>
                    <a:lnTo>
                      <a:pt x="16" y="47"/>
                    </a:lnTo>
                    <a:lnTo>
                      <a:pt x="14" y="47"/>
                    </a:lnTo>
                    <a:lnTo>
                      <a:pt x="12" y="47"/>
                    </a:lnTo>
                    <a:lnTo>
                      <a:pt x="12" y="43"/>
                    </a:lnTo>
                    <a:lnTo>
                      <a:pt x="12" y="39"/>
                    </a:lnTo>
                    <a:lnTo>
                      <a:pt x="12" y="35"/>
                    </a:lnTo>
                    <a:lnTo>
                      <a:pt x="14" y="35"/>
                    </a:lnTo>
                    <a:lnTo>
                      <a:pt x="12" y="31"/>
                    </a:lnTo>
                    <a:lnTo>
                      <a:pt x="10" y="31"/>
                    </a:lnTo>
                    <a:lnTo>
                      <a:pt x="9" y="31"/>
                    </a:lnTo>
                    <a:lnTo>
                      <a:pt x="9" y="35"/>
                    </a:lnTo>
                    <a:lnTo>
                      <a:pt x="9" y="39"/>
                    </a:lnTo>
                    <a:lnTo>
                      <a:pt x="7" y="39"/>
                    </a:lnTo>
                    <a:lnTo>
                      <a:pt x="5" y="35"/>
                    </a:lnTo>
                    <a:lnTo>
                      <a:pt x="5" y="31"/>
                    </a:lnTo>
                    <a:lnTo>
                      <a:pt x="5" y="27"/>
                    </a:lnTo>
                    <a:lnTo>
                      <a:pt x="5" y="23"/>
                    </a:lnTo>
                    <a:lnTo>
                      <a:pt x="5" y="19"/>
                    </a:lnTo>
                    <a:lnTo>
                      <a:pt x="3" y="23"/>
                    </a:lnTo>
                    <a:lnTo>
                      <a:pt x="1" y="23"/>
                    </a:lnTo>
                    <a:lnTo>
                      <a:pt x="0" y="27"/>
                    </a:lnTo>
                    <a:lnTo>
                      <a:pt x="0" y="31"/>
                    </a:lnTo>
                    <a:lnTo>
                      <a:pt x="0" y="27"/>
                    </a:lnTo>
                    <a:lnTo>
                      <a:pt x="0" y="23"/>
                    </a:lnTo>
                    <a:lnTo>
                      <a:pt x="0" y="19"/>
                    </a:lnTo>
                    <a:lnTo>
                      <a:pt x="0" y="15"/>
                    </a:lnTo>
                    <a:lnTo>
                      <a:pt x="0" y="11"/>
                    </a:lnTo>
                    <a:lnTo>
                      <a:pt x="1" y="7"/>
                    </a:lnTo>
                    <a:lnTo>
                      <a:pt x="0" y="3"/>
                    </a:lnTo>
                    <a:lnTo>
                      <a:pt x="1" y="3"/>
                    </a:lnTo>
                    <a:lnTo>
                      <a:pt x="3" y="0"/>
                    </a:lnTo>
                    <a:lnTo>
                      <a:pt x="5" y="0"/>
                    </a:lnTo>
                    <a:lnTo>
                      <a:pt x="7" y="0"/>
                    </a:lnTo>
                    <a:lnTo>
                      <a:pt x="9" y="0"/>
                    </a:lnTo>
                    <a:lnTo>
                      <a:pt x="10" y="0"/>
                    </a:lnTo>
                    <a:lnTo>
                      <a:pt x="12" y="3"/>
                    </a:lnTo>
                    <a:lnTo>
                      <a:pt x="14" y="3"/>
                    </a:lnTo>
                    <a:lnTo>
                      <a:pt x="16" y="3"/>
                    </a:lnTo>
                    <a:lnTo>
                      <a:pt x="20" y="3"/>
                    </a:lnTo>
                    <a:lnTo>
                      <a:pt x="21" y="3"/>
                    </a:lnTo>
                    <a:lnTo>
                      <a:pt x="23" y="3"/>
                    </a:lnTo>
                    <a:lnTo>
                      <a:pt x="25" y="3"/>
                    </a:lnTo>
                    <a:lnTo>
                      <a:pt x="29" y="3"/>
                    </a:lnTo>
                    <a:lnTo>
                      <a:pt x="31" y="3"/>
                    </a:lnTo>
                    <a:lnTo>
                      <a:pt x="32" y="3"/>
                    </a:lnTo>
                  </a:path>
                </a:pathLst>
              </a:custGeom>
              <a:solidFill>
                <a:srgbClr val="292929">
                  <a:alpha val="50195"/>
                </a:srgbClr>
              </a:solidFill>
              <a:ln w="9525" cap="rnd">
                <a:solidFill>
                  <a:schemeClr val="bg2"/>
                </a:solidFill>
                <a:round/>
                <a:headEnd/>
                <a:tailEnd/>
              </a:ln>
            </p:spPr>
            <p:txBody>
              <a:bodyPr/>
              <a:lstStyle/>
              <a:p>
                <a:endParaRPr lang="de-DE"/>
              </a:p>
            </p:txBody>
          </p:sp>
        </p:grpSp>
      </p:grpSp>
      <p:sp>
        <p:nvSpPr>
          <p:cNvPr id="50187" name="Rectangle 103"/>
          <p:cNvSpPr>
            <a:spLocks noChangeArrowheads="1"/>
          </p:cNvSpPr>
          <p:nvPr/>
        </p:nvSpPr>
        <p:spPr bwMode="auto">
          <a:xfrm>
            <a:off x="0" y="2114551"/>
            <a:ext cx="8612378" cy="358775"/>
          </a:xfrm>
          <a:prstGeom prst="rect">
            <a:avLst/>
          </a:prstGeom>
          <a:solidFill>
            <a:schemeClr val="bg2"/>
          </a:solidFill>
          <a:ln w="12700">
            <a:solidFill>
              <a:srgbClr val="333333"/>
            </a:solidFill>
            <a:miter lim="800000"/>
            <a:headEnd type="none" w="sm" len="sm"/>
            <a:tailEnd type="none" w="sm" len="sm"/>
          </a:ln>
        </p:spPr>
        <p:txBody>
          <a:bodyPr wrap="none" anchor="ctr"/>
          <a:lstStyle/>
          <a:p>
            <a:pPr>
              <a:spcBef>
                <a:spcPct val="20000"/>
              </a:spcBef>
              <a:buFont typeface="Wingdings" pitchFamily="2" charset="2"/>
              <a:buChar char="Ø"/>
            </a:pPr>
            <a:endParaRPr lang="de-DE"/>
          </a:p>
        </p:txBody>
      </p:sp>
      <p:sp>
        <p:nvSpPr>
          <p:cNvPr id="50188" name="Rectangle 104"/>
          <p:cNvSpPr>
            <a:spLocks noChangeArrowheads="1"/>
          </p:cNvSpPr>
          <p:nvPr/>
        </p:nvSpPr>
        <p:spPr bwMode="auto">
          <a:xfrm>
            <a:off x="238886" y="428604"/>
            <a:ext cx="8343438" cy="523220"/>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800" dirty="0">
                <a:latin typeface="Frutiger 45 Light"/>
              </a:rPr>
              <a:t>Warum ist ein funktionstüchtiges Schott so wichtig?</a:t>
            </a:r>
          </a:p>
        </p:txBody>
      </p:sp>
      <p:pic>
        <p:nvPicPr>
          <p:cNvPr id="103"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par>
                          <p:cTn id="8" fill="hold">
                            <p:stCondLst>
                              <p:cond delay="500"/>
                            </p:stCondLst>
                            <p:childTnLst>
                              <p:par>
                                <p:cTn id="9" presetID="9" presetClass="entr" presetSubtype="0"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dissolve">
                                      <p:cBhvr>
                                        <p:cTn id="11" dur="500"/>
                                        <p:tgtEl>
                                          <p:spTgt spid="12"/>
                                        </p:tgtEl>
                                      </p:cBhvr>
                                    </p:animEffect>
                                  </p:childTnLst>
                                </p:cTn>
                              </p:par>
                            </p:childTnLst>
                          </p:cTn>
                        </p:par>
                        <p:par>
                          <p:cTn id="12" fill="hold">
                            <p:stCondLst>
                              <p:cond delay="1000"/>
                            </p:stCondLst>
                            <p:childTnLst>
                              <p:par>
                                <p:cTn id="13" presetID="9" presetClass="entr" presetSubtype="0" fill="hold" nodeType="afterEffect">
                                  <p:stCondLst>
                                    <p:cond delay="2000"/>
                                  </p:stCondLst>
                                  <p:childTnLst>
                                    <p:set>
                                      <p:cBhvr>
                                        <p:cTn id="14" dur="1" fill="hold">
                                          <p:stCondLst>
                                            <p:cond delay="0"/>
                                          </p:stCondLst>
                                        </p:cTn>
                                        <p:tgtEl>
                                          <p:spTgt spid="2"/>
                                        </p:tgtEl>
                                        <p:attrNameLst>
                                          <p:attrName>style.visibility</p:attrName>
                                        </p:attrNameLst>
                                      </p:cBhvr>
                                      <p:to>
                                        <p:strVal val="visible"/>
                                      </p:to>
                                    </p:set>
                                    <p:animEffect transition="in" filter="dissolve">
                                      <p:cBhvr>
                                        <p:cTn id="15" dur="500"/>
                                        <p:tgtEl>
                                          <p:spTgt spid="2"/>
                                        </p:tgtEl>
                                      </p:cBhvr>
                                    </p:animEffect>
                                  </p:childTnLst>
                                </p:cTn>
                              </p:par>
                            </p:childTnLst>
                          </p:cTn>
                        </p:par>
                        <p:par>
                          <p:cTn id="16" fill="hold">
                            <p:stCondLst>
                              <p:cond delay="3500"/>
                            </p:stCondLst>
                            <p:childTnLst>
                              <p:par>
                                <p:cTn id="17" presetID="9" presetClass="entr" presetSubtype="0" fill="hold" grpId="0" nodeType="afterEffect">
                                  <p:stCondLst>
                                    <p:cond delay="2000"/>
                                  </p:stCondLst>
                                  <p:childTnLst>
                                    <p:set>
                                      <p:cBhvr>
                                        <p:cTn id="18" dur="1" fill="hold">
                                          <p:stCondLst>
                                            <p:cond delay="0"/>
                                          </p:stCondLst>
                                        </p:cTn>
                                        <p:tgtEl>
                                          <p:spTgt spid="97315"/>
                                        </p:tgtEl>
                                        <p:attrNameLst>
                                          <p:attrName>style.visibility</p:attrName>
                                        </p:attrNameLst>
                                      </p:cBhvr>
                                      <p:to>
                                        <p:strVal val="visible"/>
                                      </p:to>
                                    </p:set>
                                    <p:animEffect transition="in" filter="dissolve">
                                      <p:cBhvr>
                                        <p:cTn id="19" dur="500"/>
                                        <p:tgtEl>
                                          <p:spTgt spid="97315"/>
                                        </p:tgtEl>
                                      </p:cBhvr>
                                    </p:animEffect>
                                  </p:childTnLst>
                                </p:cTn>
                              </p:par>
                            </p:childTnLst>
                          </p:cTn>
                        </p:par>
                        <p:par>
                          <p:cTn id="20" fill="hold">
                            <p:stCondLst>
                              <p:cond delay="6000"/>
                            </p:stCondLst>
                            <p:childTnLst>
                              <p:par>
                                <p:cTn id="21" presetID="9" presetClass="entr" presetSubtype="0" fill="hold" grpId="0" nodeType="afterEffect">
                                  <p:stCondLst>
                                    <p:cond delay="2000"/>
                                  </p:stCondLst>
                                  <p:childTnLst>
                                    <p:set>
                                      <p:cBhvr>
                                        <p:cTn id="22" dur="1" fill="hold">
                                          <p:stCondLst>
                                            <p:cond delay="0"/>
                                          </p:stCondLst>
                                        </p:cTn>
                                        <p:tgtEl>
                                          <p:spTgt spid="97351"/>
                                        </p:tgtEl>
                                        <p:attrNameLst>
                                          <p:attrName>style.visibility</p:attrName>
                                        </p:attrNameLst>
                                      </p:cBhvr>
                                      <p:to>
                                        <p:strVal val="visible"/>
                                      </p:to>
                                    </p:set>
                                    <p:animEffect transition="in" filter="dissolve">
                                      <p:cBhvr>
                                        <p:cTn id="23" dur="500"/>
                                        <p:tgtEl>
                                          <p:spTgt spid="973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315" grpId="0" animBg="1" autoUpdateAnimBg="0"/>
      <p:bldP spid="97351" grpId="0" animBg="1" autoUpdateAnimBg="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a:xfrm>
            <a:off x="194369" y="765176"/>
            <a:ext cx="9558414" cy="1008063"/>
          </a:xfrm>
        </p:spPr>
        <p:txBody>
          <a:bodyPr/>
          <a:lstStyle/>
          <a:p>
            <a:pPr eaLnBrk="1" hangingPunct="1"/>
            <a:r>
              <a:rPr lang="de-DE" smtClean="0"/>
              <a:t>Systemübersicht WKE-Kabelschotte</a:t>
            </a:r>
          </a:p>
        </p:txBody>
      </p:sp>
      <p:pic>
        <p:nvPicPr>
          <p:cNvPr id="51203" name="Picture 15" descr="Kabelsch-Gruppe Ebenen rohdaten"/>
          <p:cNvPicPr>
            <a:picLocks noChangeAspect="1" noChangeArrowheads="1"/>
          </p:cNvPicPr>
          <p:nvPr/>
        </p:nvPicPr>
        <p:blipFill>
          <a:blip r:embed="rId2" cstate="print"/>
          <a:srcRect/>
          <a:stretch>
            <a:fillRect/>
          </a:stretch>
        </p:blipFill>
        <p:spPr bwMode="auto">
          <a:xfrm>
            <a:off x="631265" y="2297114"/>
            <a:ext cx="4898752" cy="3265487"/>
          </a:xfrm>
          <a:prstGeom prst="rect">
            <a:avLst/>
          </a:prstGeom>
          <a:noFill/>
          <a:ln w="9525">
            <a:noFill/>
            <a:miter lim="800000"/>
            <a:headEnd/>
            <a:tailEnd/>
          </a:ln>
        </p:spPr>
      </p:pic>
      <p:sp>
        <p:nvSpPr>
          <p:cNvPr id="51204" name="Text Box 16"/>
          <p:cNvSpPr txBox="1">
            <a:spLocks noChangeArrowheads="1"/>
          </p:cNvSpPr>
          <p:nvPr/>
        </p:nvSpPr>
        <p:spPr bwMode="auto">
          <a:xfrm>
            <a:off x="5868870" y="2619376"/>
            <a:ext cx="3451009" cy="4142673"/>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sz="2800" u="sng"/>
              <a:t>Lösungen für:</a:t>
            </a:r>
          </a:p>
          <a:p>
            <a:pPr>
              <a:spcBef>
                <a:spcPct val="20000"/>
              </a:spcBef>
              <a:buFont typeface="Wingdings" pitchFamily="2" charset="2"/>
              <a:buChar char="Ø"/>
            </a:pPr>
            <a:endParaRPr lang="de-DE" sz="2800" u="sng"/>
          </a:p>
          <a:p>
            <a:pPr>
              <a:spcBef>
                <a:spcPct val="20000"/>
              </a:spcBef>
              <a:buFontTx/>
              <a:buChar char="•"/>
            </a:pPr>
            <a:r>
              <a:rPr lang="de-DE" sz="2800"/>
              <a:t> Kernbohrung</a:t>
            </a:r>
          </a:p>
          <a:p>
            <a:pPr>
              <a:spcBef>
                <a:spcPct val="20000"/>
              </a:spcBef>
              <a:buFontTx/>
              <a:buChar char="•"/>
            </a:pPr>
            <a:r>
              <a:rPr lang="de-DE" sz="2800"/>
              <a:t> Leichte Trennwand</a:t>
            </a:r>
          </a:p>
          <a:p>
            <a:pPr>
              <a:spcBef>
                <a:spcPct val="20000"/>
              </a:spcBef>
              <a:buFontTx/>
              <a:buChar char="•"/>
            </a:pPr>
            <a:r>
              <a:rPr lang="de-DE" sz="2800"/>
              <a:t> Wand / Decke</a:t>
            </a:r>
          </a:p>
          <a:p>
            <a:pPr>
              <a:spcBef>
                <a:spcPct val="20000"/>
              </a:spcBef>
              <a:buFontTx/>
              <a:buChar char="•"/>
            </a:pPr>
            <a:r>
              <a:rPr lang="de-DE" sz="2800"/>
              <a:t> Unterflur</a:t>
            </a:r>
          </a:p>
          <a:p>
            <a:pPr>
              <a:spcBef>
                <a:spcPct val="20000"/>
              </a:spcBef>
              <a:buFontTx/>
              <a:buChar char="•"/>
            </a:pPr>
            <a:endParaRPr lang="de-DE" sz="2800"/>
          </a:p>
          <a:p>
            <a:pPr>
              <a:spcBef>
                <a:spcPct val="20000"/>
              </a:spcBef>
              <a:buFontTx/>
              <a:buChar char="•"/>
            </a:pPr>
            <a:endParaRPr lang="de-DE" sz="2800"/>
          </a:p>
        </p:txBody>
      </p:sp>
    </p:spTree>
  </p:cSld>
  <p:clrMapOvr>
    <a:masterClrMapping/>
  </p:clrMapOvr>
  <p:transition spd="slow">
    <p:fade thruBlk="1"/>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pPr eaLnBrk="1" hangingPunct="1"/>
            <a:r>
              <a:rPr lang="de-DE" smtClean="0"/>
              <a:t>Anwendungsbereich</a:t>
            </a:r>
          </a:p>
        </p:txBody>
      </p:sp>
      <p:sp>
        <p:nvSpPr>
          <p:cNvPr id="52227" name="Rectangle 3"/>
          <p:cNvSpPr>
            <a:spLocks noGrp="1" noChangeArrowheads="1"/>
          </p:cNvSpPr>
          <p:nvPr>
            <p:ph type="body" idx="1"/>
          </p:nvPr>
        </p:nvSpPr>
        <p:spPr>
          <a:xfrm>
            <a:off x="167448" y="1071546"/>
            <a:ext cx="9484451" cy="3143271"/>
          </a:xfrm>
        </p:spPr>
        <p:txBody>
          <a:bodyPr/>
          <a:lstStyle/>
          <a:p>
            <a:pPr eaLnBrk="1" hangingPunct="1"/>
            <a:r>
              <a:rPr lang="de-DE" sz="2800" dirty="0" smtClean="0"/>
              <a:t>Elektrokabel- und Leiter (+LWL) </a:t>
            </a:r>
            <a:r>
              <a:rPr lang="de-DE" sz="2800" b="1" u="sng" dirty="0" smtClean="0"/>
              <a:t>ohne</a:t>
            </a:r>
            <a:r>
              <a:rPr lang="de-DE" sz="2800" dirty="0" smtClean="0"/>
              <a:t> </a:t>
            </a:r>
            <a:r>
              <a:rPr lang="de-DE" sz="2800" b="1" u="sng" dirty="0" smtClean="0"/>
              <a:t>Querschnittsbegrenzung</a:t>
            </a:r>
          </a:p>
          <a:p>
            <a:pPr eaLnBrk="1" hangingPunct="1"/>
            <a:r>
              <a:rPr lang="de-DE" sz="2800" dirty="0" err="1" smtClean="0"/>
              <a:t>Kunststoffpanzerleerrohre</a:t>
            </a:r>
            <a:r>
              <a:rPr lang="de-DE" sz="2800" dirty="0" smtClean="0"/>
              <a:t> bis M63</a:t>
            </a:r>
          </a:p>
          <a:p>
            <a:pPr eaLnBrk="1" hangingPunct="1"/>
            <a:r>
              <a:rPr lang="de-DE" sz="2800" dirty="0" smtClean="0"/>
              <a:t>Einzeln verlegte Leitungen für Steuerungszwecke aus Metall oder Kunststoff bis 15mm Durchmesser</a:t>
            </a:r>
          </a:p>
          <a:p>
            <a:pPr eaLnBrk="1" hangingPunct="1"/>
            <a:r>
              <a:rPr lang="de-DE" sz="2800" dirty="0" smtClean="0"/>
              <a:t>Keine Abstände</a:t>
            </a:r>
            <a:endParaRPr lang="de-DE" dirty="0" smtClean="0"/>
          </a:p>
        </p:txBody>
      </p:sp>
      <p:pic>
        <p:nvPicPr>
          <p:cNvPr id="4"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pPr eaLnBrk="1" hangingPunct="1"/>
            <a:r>
              <a:rPr lang="de-DE" smtClean="0"/>
              <a:t>WKE-Brandschotte</a:t>
            </a:r>
          </a:p>
        </p:txBody>
      </p:sp>
      <p:sp>
        <p:nvSpPr>
          <p:cNvPr id="53251" name="Rectangle 3"/>
          <p:cNvSpPr>
            <a:spLocks noGrp="1" noChangeArrowheads="1"/>
          </p:cNvSpPr>
          <p:nvPr>
            <p:ph type="body" idx="1"/>
          </p:nvPr>
        </p:nvSpPr>
        <p:spPr>
          <a:xfrm>
            <a:off x="381762" y="1714488"/>
            <a:ext cx="8413750" cy="4108450"/>
          </a:xfrm>
        </p:spPr>
        <p:txBody>
          <a:bodyPr/>
          <a:lstStyle/>
          <a:p>
            <a:pPr lvl="1" eaLnBrk="1" hangingPunct="1"/>
            <a:endParaRPr lang="de-DE" dirty="0" smtClean="0"/>
          </a:p>
        </p:txBody>
      </p:sp>
      <p:sp>
        <p:nvSpPr>
          <p:cNvPr id="53252" name="Text Box 4"/>
          <p:cNvSpPr txBox="1">
            <a:spLocks noChangeArrowheads="1"/>
          </p:cNvSpPr>
          <p:nvPr/>
        </p:nvSpPr>
        <p:spPr bwMode="auto">
          <a:xfrm>
            <a:off x="631265" y="3459163"/>
            <a:ext cx="6555176" cy="1016000"/>
          </a:xfrm>
          <a:prstGeom prst="rect">
            <a:avLst/>
          </a:prstGeom>
          <a:noFill/>
          <a:ln w="9525">
            <a:noFill/>
            <a:miter lim="800000"/>
            <a:headEnd/>
            <a:tailEnd/>
          </a:ln>
        </p:spPr>
        <p:txBody>
          <a:bodyPr>
            <a:spAutoFit/>
          </a:bodyPr>
          <a:lstStyle/>
          <a:p>
            <a:pPr>
              <a:spcBef>
                <a:spcPct val="20000"/>
              </a:spcBef>
              <a:buFont typeface="Wingdings" pitchFamily="2" charset="2"/>
              <a:buNone/>
            </a:pPr>
            <a:r>
              <a:rPr lang="de-DE" sz="6000"/>
              <a:t>Systemvorteile</a:t>
            </a:r>
          </a:p>
        </p:txBody>
      </p:sp>
      <p:pic>
        <p:nvPicPr>
          <p:cNvPr id="5"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26"/>
          <p:cNvSpPr>
            <a:spLocks noGrp="1" noChangeArrowheads="1"/>
          </p:cNvSpPr>
          <p:nvPr>
            <p:ph type="title"/>
          </p:nvPr>
        </p:nvSpPr>
        <p:spPr>
          <a:xfrm>
            <a:off x="738952" y="357166"/>
            <a:ext cx="8525693" cy="1008063"/>
          </a:xfrm>
        </p:spPr>
        <p:txBody>
          <a:bodyPr/>
          <a:lstStyle/>
          <a:p>
            <a:pPr eaLnBrk="1" hangingPunct="1"/>
            <a:r>
              <a:rPr lang="de-DE" sz="2800" dirty="0" smtClean="0"/>
              <a:t>100 % </a:t>
            </a:r>
            <a:r>
              <a:rPr lang="de-DE" sz="2800" dirty="0" err="1" smtClean="0"/>
              <a:t>Belegbarkeit-Montagefehler</a:t>
            </a:r>
            <a:r>
              <a:rPr lang="de-DE" sz="2800" dirty="0" smtClean="0"/>
              <a:t> ausgeschlossen</a:t>
            </a:r>
          </a:p>
        </p:txBody>
      </p:sp>
      <p:sp>
        <p:nvSpPr>
          <p:cNvPr id="54275" name="Rectangle 1027"/>
          <p:cNvSpPr>
            <a:spLocks noGrp="1" noChangeArrowheads="1"/>
          </p:cNvSpPr>
          <p:nvPr>
            <p:ph type="body" idx="1"/>
          </p:nvPr>
        </p:nvSpPr>
        <p:spPr>
          <a:xfrm>
            <a:off x="524638" y="1071546"/>
            <a:ext cx="8413750" cy="1750996"/>
          </a:xfrm>
        </p:spPr>
        <p:txBody>
          <a:bodyPr/>
          <a:lstStyle/>
          <a:p>
            <a:pPr eaLnBrk="1" hangingPunct="1"/>
            <a:r>
              <a:rPr lang="de-DE" sz="1800" dirty="0" smtClean="0"/>
              <a:t>Die freie Einbaufläche entspricht 60% der Rohbauöffnung</a:t>
            </a:r>
          </a:p>
          <a:p>
            <a:pPr eaLnBrk="1" hangingPunct="1"/>
            <a:r>
              <a:rPr lang="de-DE" sz="1800" dirty="0" smtClean="0"/>
              <a:t>Innenraum zu 100% nutzbar</a:t>
            </a:r>
          </a:p>
          <a:p>
            <a:pPr eaLnBrk="1" hangingPunct="1"/>
            <a:r>
              <a:rPr lang="de-DE" sz="1800" dirty="0" smtClean="0"/>
              <a:t>Keine Abstände zwischen Leerrohren und Kabeln notwendig</a:t>
            </a:r>
          </a:p>
          <a:p>
            <a:pPr eaLnBrk="1" hangingPunct="1">
              <a:buFontTx/>
              <a:buNone/>
            </a:pPr>
            <a:r>
              <a:rPr lang="de-DE" sz="1800" dirty="0" smtClean="0">
                <a:sym typeface="Wingdings" pitchFamily="2" charset="2"/>
              </a:rPr>
              <a:t> </a:t>
            </a:r>
            <a:r>
              <a:rPr lang="de-DE" sz="1800" dirty="0" smtClean="0"/>
              <a:t>Viele Montagefehler von vorneherein ausgeschlossen!</a:t>
            </a:r>
          </a:p>
        </p:txBody>
      </p:sp>
      <p:pic>
        <p:nvPicPr>
          <p:cNvPr id="54276" name="Picture 1028" descr="860 303 01"/>
          <p:cNvPicPr>
            <a:picLocks noChangeAspect="1" noChangeArrowheads="1"/>
          </p:cNvPicPr>
          <p:nvPr/>
        </p:nvPicPr>
        <p:blipFill>
          <a:blip r:embed="rId2" cstate="print"/>
          <a:srcRect b="47055"/>
          <a:stretch>
            <a:fillRect/>
          </a:stretch>
        </p:blipFill>
        <p:spPr bwMode="auto">
          <a:xfrm>
            <a:off x="0" y="3500438"/>
            <a:ext cx="5531797" cy="2932114"/>
          </a:xfrm>
          <a:prstGeom prst="rect">
            <a:avLst/>
          </a:prstGeom>
          <a:noFill/>
          <a:ln w="9525">
            <a:noFill/>
            <a:miter lim="800000"/>
            <a:headEnd/>
            <a:tailEnd/>
          </a:ln>
        </p:spPr>
      </p:pic>
      <p:sp>
        <p:nvSpPr>
          <p:cNvPr id="54277" name="Text Box 1032"/>
          <p:cNvSpPr txBox="1">
            <a:spLocks noChangeArrowheads="1"/>
          </p:cNvSpPr>
          <p:nvPr/>
        </p:nvSpPr>
        <p:spPr bwMode="auto">
          <a:xfrm>
            <a:off x="5727824" y="5857892"/>
            <a:ext cx="4179764" cy="492125"/>
          </a:xfrm>
          <a:prstGeom prst="rect">
            <a:avLst/>
          </a:prstGeom>
          <a:noFill/>
          <a:ln w="9525">
            <a:noFill/>
            <a:miter lim="800000"/>
            <a:headEnd/>
            <a:tailEnd/>
          </a:ln>
        </p:spPr>
        <p:txBody>
          <a:bodyPr>
            <a:spAutoFit/>
          </a:bodyPr>
          <a:lstStyle/>
          <a:p>
            <a:pPr>
              <a:spcBef>
                <a:spcPct val="20000"/>
              </a:spcBef>
              <a:buFont typeface="Wingdings" pitchFamily="2" charset="2"/>
              <a:buNone/>
            </a:pPr>
            <a:r>
              <a:rPr lang="de-DE" sz="2600" dirty="0"/>
              <a:t>60% Rohbauöffnung</a:t>
            </a:r>
          </a:p>
        </p:txBody>
      </p:sp>
      <p:grpSp>
        <p:nvGrpSpPr>
          <p:cNvPr id="2" name="Group 1051"/>
          <p:cNvGrpSpPr>
            <a:grpSpLocks/>
          </p:cNvGrpSpPr>
          <p:nvPr/>
        </p:nvGrpSpPr>
        <p:grpSpPr bwMode="auto">
          <a:xfrm>
            <a:off x="1524770" y="4572008"/>
            <a:ext cx="3286148" cy="1300753"/>
            <a:chOff x="2640" y="3120"/>
            <a:chExt cx="1200" cy="480"/>
          </a:xfrm>
        </p:grpSpPr>
        <p:grpSp>
          <p:nvGrpSpPr>
            <p:cNvPr id="3" name="Group 1050"/>
            <p:cNvGrpSpPr>
              <a:grpSpLocks/>
            </p:cNvGrpSpPr>
            <p:nvPr/>
          </p:nvGrpSpPr>
          <p:grpSpPr bwMode="auto">
            <a:xfrm>
              <a:off x="2640" y="3120"/>
              <a:ext cx="1200" cy="480"/>
              <a:chOff x="2640" y="3120"/>
              <a:chExt cx="1200" cy="480"/>
            </a:xfrm>
          </p:grpSpPr>
          <p:grpSp>
            <p:nvGrpSpPr>
              <p:cNvPr id="4" name="Group 1049"/>
              <p:cNvGrpSpPr>
                <a:grpSpLocks/>
              </p:cNvGrpSpPr>
              <p:nvPr/>
            </p:nvGrpSpPr>
            <p:grpSpPr bwMode="auto">
              <a:xfrm>
                <a:off x="2640" y="3120"/>
                <a:ext cx="1200" cy="480"/>
                <a:chOff x="2640" y="3120"/>
                <a:chExt cx="1200" cy="480"/>
              </a:xfrm>
            </p:grpSpPr>
            <p:sp>
              <p:nvSpPr>
                <p:cNvPr id="54284" name="Line 1036"/>
                <p:cNvSpPr>
                  <a:spLocks noChangeShapeType="1"/>
                </p:cNvSpPr>
                <p:nvPr/>
              </p:nvSpPr>
              <p:spPr bwMode="auto">
                <a:xfrm flipV="1">
                  <a:off x="2640" y="3216"/>
                  <a:ext cx="1200" cy="96"/>
                </a:xfrm>
                <a:prstGeom prst="line">
                  <a:avLst/>
                </a:prstGeom>
                <a:noFill/>
                <a:ln w="38100">
                  <a:solidFill>
                    <a:srgbClr val="FF0000"/>
                  </a:solidFill>
                  <a:round/>
                  <a:headEnd/>
                  <a:tailEnd/>
                </a:ln>
              </p:spPr>
              <p:txBody>
                <a:bodyPr/>
                <a:lstStyle/>
                <a:p>
                  <a:endParaRPr lang="de-DE"/>
                </a:p>
              </p:txBody>
            </p:sp>
            <p:sp>
              <p:nvSpPr>
                <p:cNvPr id="54285" name="Line 1037"/>
                <p:cNvSpPr>
                  <a:spLocks noChangeShapeType="1"/>
                </p:cNvSpPr>
                <p:nvPr/>
              </p:nvSpPr>
              <p:spPr bwMode="auto">
                <a:xfrm flipV="1">
                  <a:off x="2640" y="3312"/>
                  <a:ext cx="1200" cy="96"/>
                </a:xfrm>
                <a:prstGeom prst="line">
                  <a:avLst/>
                </a:prstGeom>
                <a:noFill/>
                <a:ln w="38100">
                  <a:solidFill>
                    <a:srgbClr val="FF0000"/>
                  </a:solidFill>
                  <a:round/>
                  <a:headEnd/>
                  <a:tailEnd/>
                </a:ln>
              </p:spPr>
              <p:txBody>
                <a:bodyPr/>
                <a:lstStyle/>
                <a:p>
                  <a:endParaRPr lang="de-DE"/>
                </a:p>
              </p:txBody>
            </p:sp>
            <p:sp>
              <p:nvSpPr>
                <p:cNvPr id="54286" name="Line 1038"/>
                <p:cNvSpPr>
                  <a:spLocks noChangeShapeType="1"/>
                </p:cNvSpPr>
                <p:nvPr/>
              </p:nvSpPr>
              <p:spPr bwMode="auto">
                <a:xfrm flipV="1">
                  <a:off x="2640" y="3408"/>
                  <a:ext cx="1200" cy="96"/>
                </a:xfrm>
                <a:prstGeom prst="line">
                  <a:avLst/>
                </a:prstGeom>
                <a:noFill/>
                <a:ln w="38100">
                  <a:solidFill>
                    <a:srgbClr val="FF0000"/>
                  </a:solidFill>
                  <a:round/>
                  <a:headEnd/>
                  <a:tailEnd/>
                </a:ln>
              </p:spPr>
              <p:txBody>
                <a:bodyPr/>
                <a:lstStyle/>
                <a:p>
                  <a:endParaRPr lang="de-DE"/>
                </a:p>
              </p:txBody>
            </p:sp>
            <p:sp>
              <p:nvSpPr>
                <p:cNvPr id="54287" name="Line 1039"/>
                <p:cNvSpPr>
                  <a:spLocks noChangeShapeType="1"/>
                </p:cNvSpPr>
                <p:nvPr/>
              </p:nvSpPr>
              <p:spPr bwMode="auto">
                <a:xfrm flipV="1">
                  <a:off x="2640" y="3504"/>
                  <a:ext cx="1200" cy="96"/>
                </a:xfrm>
                <a:prstGeom prst="line">
                  <a:avLst/>
                </a:prstGeom>
                <a:noFill/>
                <a:ln w="28575">
                  <a:solidFill>
                    <a:srgbClr val="FF0000"/>
                  </a:solidFill>
                  <a:round/>
                  <a:headEnd/>
                  <a:tailEnd/>
                </a:ln>
              </p:spPr>
              <p:txBody>
                <a:bodyPr/>
                <a:lstStyle/>
                <a:p>
                  <a:endParaRPr lang="de-DE"/>
                </a:p>
              </p:txBody>
            </p:sp>
            <p:sp>
              <p:nvSpPr>
                <p:cNvPr id="54288" name="Line 1040"/>
                <p:cNvSpPr>
                  <a:spLocks noChangeShapeType="1"/>
                </p:cNvSpPr>
                <p:nvPr/>
              </p:nvSpPr>
              <p:spPr bwMode="auto">
                <a:xfrm flipV="1">
                  <a:off x="2640" y="3120"/>
                  <a:ext cx="1200" cy="96"/>
                </a:xfrm>
                <a:prstGeom prst="line">
                  <a:avLst/>
                </a:prstGeom>
                <a:noFill/>
                <a:ln w="28575">
                  <a:solidFill>
                    <a:srgbClr val="FF0000"/>
                  </a:solidFill>
                  <a:round/>
                  <a:headEnd/>
                  <a:tailEnd/>
                </a:ln>
              </p:spPr>
              <p:txBody>
                <a:bodyPr/>
                <a:lstStyle/>
                <a:p>
                  <a:endParaRPr lang="de-DE"/>
                </a:p>
              </p:txBody>
            </p:sp>
          </p:grpSp>
          <p:sp>
            <p:nvSpPr>
              <p:cNvPr id="54283" name="Line 1045"/>
              <p:cNvSpPr>
                <a:spLocks noChangeShapeType="1"/>
              </p:cNvSpPr>
              <p:nvPr/>
            </p:nvSpPr>
            <p:spPr bwMode="auto">
              <a:xfrm>
                <a:off x="2640" y="3216"/>
                <a:ext cx="0" cy="384"/>
              </a:xfrm>
              <a:prstGeom prst="line">
                <a:avLst/>
              </a:prstGeom>
              <a:noFill/>
              <a:ln w="28575">
                <a:solidFill>
                  <a:srgbClr val="FF0000"/>
                </a:solidFill>
                <a:round/>
                <a:headEnd/>
                <a:tailEnd/>
              </a:ln>
            </p:spPr>
            <p:txBody>
              <a:bodyPr/>
              <a:lstStyle/>
              <a:p>
                <a:endParaRPr lang="de-DE"/>
              </a:p>
            </p:txBody>
          </p:sp>
        </p:grpSp>
        <p:sp>
          <p:nvSpPr>
            <p:cNvPr id="54281" name="Line 1046"/>
            <p:cNvSpPr>
              <a:spLocks noChangeShapeType="1"/>
            </p:cNvSpPr>
            <p:nvPr/>
          </p:nvSpPr>
          <p:spPr bwMode="auto">
            <a:xfrm>
              <a:off x="3840" y="3120"/>
              <a:ext cx="0" cy="384"/>
            </a:xfrm>
            <a:prstGeom prst="line">
              <a:avLst/>
            </a:prstGeom>
            <a:noFill/>
            <a:ln w="28575">
              <a:solidFill>
                <a:srgbClr val="FF0000"/>
              </a:solidFill>
              <a:round/>
              <a:headEnd/>
              <a:tailEnd/>
            </a:ln>
          </p:spPr>
          <p:txBody>
            <a:bodyPr/>
            <a:lstStyle/>
            <a:p>
              <a:endParaRPr lang="de-DE"/>
            </a:p>
          </p:txBody>
        </p:sp>
      </p:grpSp>
      <p:sp>
        <p:nvSpPr>
          <p:cNvPr id="54279" name="Line 1031"/>
          <p:cNvSpPr>
            <a:spLocks noChangeShapeType="1"/>
          </p:cNvSpPr>
          <p:nvPr/>
        </p:nvSpPr>
        <p:spPr bwMode="auto">
          <a:xfrm flipH="1" flipV="1">
            <a:off x="3601560" y="5488672"/>
            <a:ext cx="2920996" cy="373966"/>
          </a:xfrm>
          <a:prstGeom prst="line">
            <a:avLst/>
          </a:prstGeom>
          <a:noFill/>
          <a:ln w="28575">
            <a:solidFill>
              <a:schemeClr val="tx1"/>
            </a:solidFill>
            <a:round/>
            <a:headEnd/>
            <a:tailEnd type="triangle" w="med" len="med"/>
          </a:ln>
        </p:spPr>
        <p:txBody>
          <a:bodyPr/>
          <a:lstStyle/>
          <a:p>
            <a:endParaRPr lang="de-DE"/>
          </a:p>
        </p:txBody>
      </p:sp>
      <p:pic>
        <p:nvPicPr>
          <p:cNvPr id="17"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1026"/>
          <p:cNvSpPr>
            <a:spLocks noGrp="1" noChangeArrowheads="1"/>
          </p:cNvSpPr>
          <p:nvPr>
            <p:ph type="title"/>
          </p:nvPr>
        </p:nvSpPr>
        <p:spPr>
          <a:xfrm>
            <a:off x="194368" y="765176"/>
            <a:ext cx="9403608" cy="1008063"/>
          </a:xfrm>
        </p:spPr>
        <p:txBody>
          <a:bodyPr/>
          <a:lstStyle/>
          <a:p>
            <a:pPr eaLnBrk="1" hangingPunct="1"/>
            <a:r>
              <a:rPr lang="de-DE" smtClean="0"/>
              <a:t>Einbau nach Kabelinstallation</a:t>
            </a:r>
          </a:p>
        </p:txBody>
      </p:sp>
      <p:pic>
        <p:nvPicPr>
          <p:cNvPr id="55299" name="Picture 1028"/>
          <p:cNvPicPr>
            <a:picLocks noGrp="1" noChangeArrowheads="1"/>
          </p:cNvPicPr>
          <p:nvPr>
            <p:ph type="body" idx="1"/>
          </p:nvPr>
        </p:nvPicPr>
        <p:blipFill>
          <a:blip r:embed="rId2" cstate="print"/>
          <a:srcRect/>
          <a:stretch>
            <a:fillRect/>
          </a:stretch>
        </p:blipFill>
        <p:spPr>
          <a:xfrm>
            <a:off x="631265" y="2463800"/>
            <a:ext cx="4465295" cy="2997200"/>
          </a:xfrm>
        </p:spPr>
      </p:pic>
      <p:pic>
        <p:nvPicPr>
          <p:cNvPr id="55300" name="Picture 1029"/>
          <p:cNvPicPr>
            <a:picLocks noChangeArrowheads="1"/>
          </p:cNvPicPr>
          <p:nvPr/>
        </p:nvPicPr>
        <p:blipFill>
          <a:blip r:embed="rId3" cstate="print"/>
          <a:srcRect/>
          <a:stretch>
            <a:fillRect/>
          </a:stretch>
        </p:blipFill>
        <p:spPr bwMode="auto">
          <a:xfrm>
            <a:off x="5602260" y="2565400"/>
            <a:ext cx="3314569" cy="2997200"/>
          </a:xfrm>
          <a:prstGeom prst="rect">
            <a:avLst/>
          </a:prstGeom>
          <a:noFill/>
          <a:ln w="12700">
            <a:noFill/>
            <a:miter lim="800000"/>
            <a:headEnd/>
            <a:tailEnd/>
          </a:ln>
        </p:spPr>
      </p:pic>
      <p:pic>
        <p:nvPicPr>
          <p:cNvPr id="5"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194369" y="765176"/>
            <a:ext cx="9326205" cy="1008063"/>
          </a:xfrm>
        </p:spPr>
        <p:txBody>
          <a:bodyPr/>
          <a:lstStyle/>
          <a:p>
            <a:pPr eaLnBrk="1" hangingPunct="1"/>
            <a:r>
              <a:rPr lang="de-DE" smtClean="0"/>
              <a:t>Montage mit WKE-Brandschutzschaum* </a:t>
            </a:r>
          </a:p>
        </p:txBody>
      </p:sp>
      <p:pic>
        <p:nvPicPr>
          <p:cNvPr id="56323" name="Picture 4"/>
          <p:cNvPicPr>
            <a:picLocks noChangeAspect="1" noChangeArrowheads="1"/>
          </p:cNvPicPr>
          <p:nvPr/>
        </p:nvPicPr>
        <p:blipFill>
          <a:blip r:embed="rId2" cstate="print"/>
          <a:srcRect l="22710" t="3586" r="25497" b="49402"/>
          <a:stretch>
            <a:fillRect/>
          </a:stretch>
        </p:blipFill>
        <p:spPr bwMode="auto">
          <a:xfrm>
            <a:off x="915076" y="3127376"/>
            <a:ext cx="2263609" cy="2054225"/>
          </a:xfrm>
          <a:prstGeom prst="rect">
            <a:avLst/>
          </a:prstGeom>
          <a:noFill/>
          <a:ln w="9525">
            <a:noFill/>
            <a:miter lim="800000"/>
            <a:headEnd/>
            <a:tailEnd/>
          </a:ln>
        </p:spPr>
      </p:pic>
      <p:pic>
        <p:nvPicPr>
          <p:cNvPr id="56324" name="Picture 7" descr="Bild1449"/>
          <p:cNvPicPr>
            <a:picLocks noChangeAspect="1" noChangeArrowheads="1"/>
          </p:cNvPicPr>
          <p:nvPr/>
        </p:nvPicPr>
        <p:blipFill>
          <a:blip r:embed="rId3" cstate="print"/>
          <a:srcRect r="17116"/>
          <a:stretch>
            <a:fillRect/>
          </a:stretch>
        </p:blipFill>
        <p:spPr bwMode="auto">
          <a:xfrm>
            <a:off x="4737066" y="2133600"/>
            <a:ext cx="4694064" cy="4243388"/>
          </a:xfrm>
          <a:prstGeom prst="rect">
            <a:avLst/>
          </a:prstGeom>
          <a:noFill/>
          <a:ln w="9525">
            <a:noFill/>
            <a:miter lim="800000"/>
            <a:headEnd/>
            <a:tailEnd/>
          </a:ln>
        </p:spPr>
      </p:pic>
      <p:sp>
        <p:nvSpPr>
          <p:cNvPr id="56325" name="Line 8"/>
          <p:cNvSpPr>
            <a:spLocks noChangeShapeType="1"/>
          </p:cNvSpPr>
          <p:nvPr/>
        </p:nvSpPr>
        <p:spPr bwMode="auto">
          <a:xfrm>
            <a:off x="3201046" y="4267200"/>
            <a:ext cx="3047959" cy="0"/>
          </a:xfrm>
          <a:prstGeom prst="line">
            <a:avLst/>
          </a:prstGeom>
          <a:noFill/>
          <a:ln w="57150">
            <a:solidFill>
              <a:srgbClr val="FF0000"/>
            </a:solidFill>
            <a:round/>
            <a:headEnd/>
            <a:tailEnd type="triangle" w="med" len="med"/>
          </a:ln>
        </p:spPr>
        <p:txBody>
          <a:bodyPr/>
          <a:lstStyle/>
          <a:p>
            <a:endParaRPr lang="de-DE"/>
          </a:p>
        </p:txBody>
      </p:sp>
      <p:sp>
        <p:nvSpPr>
          <p:cNvPr id="56326" name="Text Box 9"/>
          <p:cNvSpPr txBox="1">
            <a:spLocks noChangeArrowheads="1"/>
          </p:cNvSpPr>
          <p:nvPr/>
        </p:nvSpPr>
        <p:spPr bwMode="auto">
          <a:xfrm>
            <a:off x="540102" y="6056313"/>
            <a:ext cx="4195379"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a:t>*Max. 2cm Spalt umlaufend</a:t>
            </a:r>
          </a:p>
        </p:txBody>
      </p:sp>
      <p:pic>
        <p:nvPicPr>
          <p:cNvPr id="7"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194368" y="765176"/>
            <a:ext cx="9713220" cy="1008063"/>
          </a:xfrm>
        </p:spPr>
        <p:txBody>
          <a:bodyPr/>
          <a:lstStyle/>
          <a:p>
            <a:pPr eaLnBrk="1" hangingPunct="1"/>
            <a:r>
              <a:rPr lang="de-DE" smtClean="0"/>
              <a:t>Easyfoam Rauchgasabdichtung- Einfache Nachbelegung</a:t>
            </a:r>
          </a:p>
        </p:txBody>
      </p:sp>
      <p:pic>
        <p:nvPicPr>
          <p:cNvPr id="57347" name="Picture 4" descr="Ausschneiden"/>
          <p:cNvPicPr>
            <a:picLocks noChangeAspect="1" noChangeArrowheads="1"/>
          </p:cNvPicPr>
          <p:nvPr/>
        </p:nvPicPr>
        <p:blipFill>
          <a:blip r:embed="rId2" cstate="print"/>
          <a:srcRect r="14145"/>
          <a:stretch>
            <a:fillRect/>
          </a:stretch>
        </p:blipFill>
        <p:spPr bwMode="auto">
          <a:xfrm>
            <a:off x="0" y="2085975"/>
            <a:ext cx="4809308" cy="4406900"/>
          </a:xfrm>
          <a:prstGeom prst="rect">
            <a:avLst/>
          </a:prstGeom>
          <a:noFill/>
          <a:ln w="9525">
            <a:noFill/>
            <a:miter lim="800000"/>
            <a:headEnd/>
            <a:tailEnd/>
          </a:ln>
        </p:spPr>
      </p:pic>
      <p:pic>
        <p:nvPicPr>
          <p:cNvPr id="57348" name="Picture 5" descr="Stopfen einsetzen"/>
          <p:cNvPicPr>
            <a:picLocks noChangeAspect="1" noChangeArrowheads="1"/>
          </p:cNvPicPr>
          <p:nvPr/>
        </p:nvPicPr>
        <p:blipFill>
          <a:blip r:embed="rId3" cstate="print"/>
          <a:srcRect r="1685"/>
          <a:stretch>
            <a:fillRect/>
          </a:stretch>
        </p:blipFill>
        <p:spPr bwMode="auto">
          <a:xfrm>
            <a:off x="4809308" y="2085975"/>
            <a:ext cx="5098280" cy="4389438"/>
          </a:xfrm>
          <a:prstGeom prst="rect">
            <a:avLst/>
          </a:prstGeom>
          <a:noFill/>
          <a:ln w="9525">
            <a:noFill/>
            <a:miter lim="800000"/>
            <a:headEnd/>
            <a:tailEnd/>
          </a:ln>
        </p:spPr>
      </p:pic>
      <p:pic>
        <p:nvPicPr>
          <p:cNvPr id="5" name="Picture 3"/>
          <p:cNvPicPr>
            <a:picLocks noChangeAspect="1" noChangeArrowheads="1"/>
          </p:cNvPicPr>
          <p:nvPr/>
        </p:nvPicPr>
        <p:blipFill>
          <a:blip r:embed="rId4"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194368" y="765176"/>
            <a:ext cx="9481011" cy="1008063"/>
          </a:xfrm>
        </p:spPr>
        <p:txBody>
          <a:bodyPr/>
          <a:lstStyle/>
          <a:p>
            <a:pPr eaLnBrk="1" hangingPunct="1"/>
            <a:r>
              <a:rPr lang="de-DE" dirty="0" smtClean="0"/>
              <a:t>Abdichtung mit Silikon oder Montageschaum</a:t>
            </a:r>
          </a:p>
        </p:txBody>
      </p:sp>
      <p:pic>
        <p:nvPicPr>
          <p:cNvPr id="58371" name="Picture 4" descr="Abdichten mit Schaum 2"/>
          <p:cNvPicPr>
            <a:picLocks noChangeAspect="1" noChangeArrowheads="1"/>
          </p:cNvPicPr>
          <p:nvPr/>
        </p:nvPicPr>
        <p:blipFill>
          <a:blip r:embed="rId2" cstate="print"/>
          <a:srcRect l="12198" r="661"/>
          <a:stretch>
            <a:fillRect/>
          </a:stretch>
        </p:blipFill>
        <p:spPr bwMode="auto">
          <a:xfrm>
            <a:off x="4881552" y="2417786"/>
            <a:ext cx="5026037" cy="4425950"/>
          </a:xfrm>
          <a:prstGeom prst="rect">
            <a:avLst/>
          </a:prstGeom>
          <a:noFill/>
          <a:ln w="9525">
            <a:noFill/>
            <a:miter lim="800000"/>
            <a:headEnd/>
            <a:tailEnd/>
          </a:ln>
        </p:spPr>
      </p:pic>
      <p:pic>
        <p:nvPicPr>
          <p:cNvPr id="58372" name="Picture 5" descr="Bild1449"/>
          <p:cNvPicPr>
            <a:picLocks noChangeAspect="1" noChangeArrowheads="1"/>
          </p:cNvPicPr>
          <p:nvPr/>
        </p:nvPicPr>
        <p:blipFill>
          <a:blip r:embed="rId3" cstate="print"/>
          <a:srcRect r="17116"/>
          <a:stretch>
            <a:fillRect/>
          </a:stretch>
        </p:blipFill>
        <p:spPr bwMode="auto">
          <a:xfrm>
            <a:off x="1" y="2417786"/>
            <a:ext cx="4881551" cy="4414838"/>
          </a:xfrm>
          <a:prstGeom prst="rect">
            <a:avLst/>
          </a:prstGeom>
          <a:noFill/>
          <a:ln w="9525">
            <a:noFill/>
            <a:miter lim="800000"/>
            <a:headEnd/>
            <a:tailEnd/>
          </a:ln>
        </p:spPr>
      </p:pic>
      <p:pic>
        <p:nvPicPr>
          <p:cNvPr id="58373" name="Picture 7"/>
          <p:cNvPicPr>
            <a:picLocks noChangeAspect="1" noChangeArrowheads="1"/>
          </p:cNvPicPr>
          <p:nvPr/>
        </p:nvPicPr>
        <p:blipFill>
          <a:blip r:embed="rId4" cstate="print"/>
          <a:srcRect/>
          <a:stretch>
            <a:fillRect/>
          </a:stretch>
        </p:blipFill>
        <p:spPr bwMode="auto">
          <a:xfrm>
            <a:off x="4878111" y="5891236"/>
            <a:ext cx="1295211" cy="966788"/>
          </a:xfrm>
          <a:prstGeom prst="rect">
            <a:avLst/>
          </a:prstGeom>
          <a:noFill/>
          <a:ln w="9525">
            <a:noFill/>
            <a:miter lim="800000"/>
            <a:headEnd/>
            <a:tailEnd/>
          </a:ln>
        </p:spPr>
      </p:pic>
      <p:sp>
        <p:nvSpPr>
          <p:cNvPr id="58374" name="Line 8"/>
          <p:cNvSpPr>
            <a:spLocks noChangeShapeType="1"/>
          </p:cNvSpPr>
          <p:nvPr/>
        </p:nvSpPr>
        <p:spPr bwMode="auto">
          <a:xfrm flipV="1">
            <a:off x="5791468" y="4343400"/>
            <a:ext cx="610623" cy="1219200"/>
          </a:xfrm>
          <a:prstGeom prst="line">
            <a:avLst/>
          </a:prstGeom>
          <a:noFill/>
          <a:ln w="57150">
            <a:solidFill>
              <a:srgbClr val="FF0000"/>
            </a:solidFill>
            <a:round/>
            <a:headEnd/>
            <a:tailEnd type="triangle" w="med" len="med"/>
          </a:ln>
        </p:spPr>
        <p:txBody>
          <a:bodyPr/>
          <a:lstStyle/>
          <a:p>
            <a:endParaRPr lang="de-DE"/>
          </a:p>
        </p:txBody>
      </p:sp>
      <p:pic>
        <p:nvPicPr>
          <p:cNvPr id="7" name="Picture 3"/>
          <p:cNvPicPr>
            <a:picLocks noChangeAspect="1" noChangeArrowheads="1"/>
          </p:cNvPicPr>
          <p:nvPr/>
        </p:nvPicPr>
        <p:blipFill>
          <a:blip r:embed="rId5" cstate="screen"/>
          <a:srcRect/>
          <a:stretch>
            <a:fillRect/>
          </a:stretch>
        </p:blipFill>
        <p:spPr bwMode="auto">
          <a:xfrm>
            <a:off x="167448" y="6286520"/>
            <a:ext cx="1247775" cy="342900"/>
          </a:xfrm>
          <a:prstGeom prst="rect">
            <a:avLst/>
          </a:prstGeom>
          <a:solidFill>
            <a:srgbClr val="78BE24"/>
          </a:solid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pPr eaLnBrk="1" hangingPunct="1"/>
            <a:r>
              <a:rPr lang="de-DE" smtClean="0"/>
              <a:t>Funktionsprinzip</a:t>
            </a:r>
          </a:p>
        </p:txBody>
      </p:sp>
      <p:pic>
        <p:nvPicPr>
          <p:cNvPr id="59395" name="Picture 4" descr="C:\Dokumente und Einstellungen\jwa\Desktop\Kabelschotte\860 306 01 offen und geschlossen.jpg"/>
          <p:cNvPicPr>
            <a:picLocks noChangeAspect="1" noChangeArrowheads="1"/>
          </p:cNvPicPr>
          <p:nvPr/>
        </p:nvPicPr>
        <p:blipFill>
          <a:blip r:embed="rId2" cstate="print"/>
          <a:srcRect t="51952"/>
          <a:stretch>
            <a:fillRect/>
          </a:stretch>
        </p:blipFill>
        <p:spPr bwMode="auto">
          <a:xfrm>
            <a:off x="964958" y="2530476"/>
            <a:ext cx="7545935" cy="3624263"/>
          </a:xfrm>
          <a:prstGeom prst="rect">
            <a:avLst/>
          </a:prstGeom>
          <a:noFill/>
          <a:ln w="9525">
            <a:noFill/>
            <a:miter lim="800000"/>
            <a:headEnd/>
            <a:tailEnd/>
          </a:ln>
        </p:spPr>
      </p:pic>
      <p:pic>
        <p:nvPicPr>
          <p:cNvPr id="4"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pPr eaLnBrk="1" hangingPunct="1"/>
            <a:r>
              <a:rPr lang="de-DE" smtClean="0"/>
              <a:t>Funktionsprinzip</a:t>
            </a:r>
          </a:p>
        </p:txBody>
      </p:sp>
      <p:pic>
        <p:nvPicPr>
          <p:cNvPr id="60419" name="Picture 4" descr="C:\Dokumente und Einstellungen\jwa\Desktop\Kabelschotte\Brandversuch Schott 08.jpg"/>
          <p:cNvPicPr>
            <a:picLocks noChangeAspect="1" noChangeArrowheads="1"/>
          </p:cNvPicPr>
          <p:nvPr/>
        </p:nvPicPr>
        <p:blipFill>
          <a:blip r:embed="rId2" cstate="print"/>
          <a:srcRect/>
          <a:stretch>
            <a:fillRect/>
          </a:stretch>
        </p:blipFill>
        <p:spPr bwMode="auto">
          <a:xfrm>
            <a:off x="-46866" y="2181226"/>
            <a:ext cx="5640101" cy="3776663"/>
          </a:xfrm>
          <a:prstGeom prst="rect">
            <a:avLst/>
          </a:prstGeom>
          <a:noFill/>
          <a:ln w="9525">
            <a:noFill/>
            <a:miter lim="800000"/>
            <a:headEnd/>
            <a:tailEnd/>
          </a:ln>
        </p:spPr>
      </p:pic>
      <p:sp>
        <p:nvSpPr>
          <p:cNvPr id="60420" name="Text Box 5"/>
          <p:cNvSpPr txBox="1">
            <a:spLocks noChangeArrowheads="1"/>
          </p:cNvSpPr>
          <p:nvPr/>
        </p:nvSpPr>
        <p:spPr bwMode="auto">
          <a:xfrm>
            <a:off x="5904992" y="2590801"/>
            <a:ext cx="3603872" cy="461665"/>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400"/>
              <a:t>Ab 100°C </a:t>
            </a:r>
            <a:r>
              <a:rPr lang="de-DE" sz="2400">
                <a:sym typeface="Wingdings" pitchFamily="2" charset="2"/>
              </a:rPr>
              <a:t></a:t>
            </a:r>
            <a:r>
              <a:rPr lang="de-DE" sz="2400"/>
              <a:t> 5 Bar Druck</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pPr eaLnBrk="1" hangingPunct="1"/>
            <a:r>
              <a:rPr lang="de-DE" smtClean="0"/>
              <a:t>Funktionsprinzip</a:t>
            </a:r>
          </a:p>
        </p:txBody>
      </p:sp>
      <p:pic>
        <p:nvPicPr>
          <p:cNvPr id="61443" name="Picture 4" descr="C:\Dokumente und Einstellungen\jwa\Desktop\Kabelschotte\Brandversuch Schott 09.jpg"/>
          <p:cNvPicPr>
            <a:picLocks noChangeAspect="1" noChangeArrowheads="1"/>
          </p:cNvPicPr>
          <p:nvPr/>
        </p:nvPicPr>
        <p:blipFill>
          <a:blip r:embed="rId2" cstate="print"/>
          <a:srcRect/>
          <a:stretch>
            <a:fillRect/>
          </a:stretch>
        </p:blipFill>
        <p:spPr bwMode="auto">
          <a:xfrm>
            <a:off x="608904" y="2209801"/>
            <a:ext cx="5707184" cy="3821113"/>
          </a:xfrm>
          <a:prstGeom prst="rect">
            <a:avLst/>
          </a:prstGeom>
          <a:noFill/>
          <a:ln w="9525">
            <a:noFill/>
            <a:miter lim="800000"/>
            <a:headEnd/>
            <a:tailEnd/>
          </a:ln>
        </p:spPr>
      </p:pic>
      <p:pic>
        <p:nvPicPr>
          <p:cNvPr id="4"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41" name="Rectangle 5"/>
          <p:cNvSpPr>
            <a:spLocks noChangeArrowheads="1"/>
          </p:cNvSpPr>
          <p:nvPr/>
        </p:nvSpPr>
        <p:spPr bwMode="auto">
          <a:xfrm>
            <a:off x="381855" y="2500306"/>
            <a:ext cx="4355211" cy="3810000"/>
          </a:xfrm>
          <a:prstGeom prst="rect">
            <a:avLst/>
          </a:prstGeom>
          <a:solidFill>
            <a:srgbClr val="DDDDDD"/>
          </a:solidFill>
          <a:ln w="9525">
            <a:noFill/>
            <a:miter lim="800000"/>
            <a:headEnd/>
            <a:tailEnd/>
          </a:ln>
          <a:effectLst>
            <a:outerShdw dist="270006" dir="18671156" algn="ctr" rotWithShape="0">
              <a:schemeClr val="bg2"/>
            </a:outerShdw>
          </a:effectLst>
        </p:spPr>
        <p:txBody>
          <a:bodyPr wrap="none" anchor="ctr"/>
          <a:lstStyle/>
          <a:p>
            <a:pPr algn="ctr">
              <a:spcBef>
                <a:spcPct val="20000"/>
              </a:spcBef>
              <a:buFont typeface="Wingdings" pitchFamily="2" charset="2"/>
              <a:buChar char="Ø"/>
              <a:defRPr/>
            </a:pPr>
            <a:endParaRPr lang="de-DE">
              <a:solidFill>
                <a:srgbClr val="DDDDDD"/>
              </a:solidFill>
              <a:latin typeface="Arial" charset="0"/>
              <a:cs typeface="Arial" charset="0"/>
            </a:endParaRPr>
          </a:p>
        </p:txBody>
      </p:sp>
      <p:sp>
        <p:nvSpPr>
          <p:cNvPr id="62467" name="Rectangle 2"/>
          <p:cNvSpPr>
            <a:spLocks noGrp="1" noChangeArrowheads="1"/>
          </p:cNvSpPr>
          <p:nvPr>
            <p:ph type="title"/>
          </p:nvPr>
        </p:nvSpPr>
        <p:spPr/>
        <p:txBody>
          <a:bodyPr/>
          <a:lstStyle/>
          <a:p>
            <a:pPr eaLnBrk="1" hangingPunct="1"/>
            <a:r>
              <a:rPr lang="de-DE" smtClean="0"/>
              <a:t>Gruppeneinbau Wand (Boxbreite &lt;500 mm)</a:t>
            </a:r>
          </a:p>
        </p:txBody>
      </p:sp>
      <p:sp>
        <p:nvSpPr>
          <p:cNvPr id="62468" name="Rectangle 4"/>
          <p:cNvSpPr>
            <a:spLocks noChangeArrowheads="1"/>
          </p:cNvSpPr>
          <p:nvPr/>
        </p:nvSpPr>
        <p:spPr bwMode="auto">
          <a:xfrm>
            <a:off x="608904" y="287020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69" name="Rectangle 6"/>
          <p:cNvSpPr>
            <a:spLocks noChangeArrowheads="1"/>
          </p:cNvSpPr>
          <p:nvPr/>
        </p:nvSpPr>
        <p:spPr bwMode="auto">
          <a:xfrm>
            <a:off x="608904" y="3209925"/>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0" name="Rectangle 7"/>
          <p:cNvSpPr>
            <a:spLocks noChangeArrowheads="1"/>
          </p:cNvSpPr>
          <p:nvPr/>
        </p:nvSpPr>
        <p:spPr bwMode="auto">
          <a:xfrm>
            <a:off x="608904" y="3551238"/>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1" name="Rectangle 8"/>
          <p:cNvSpPr>
            <a:spLocks noChangeArrowheads="1"/>
          </p:cNvSpPr>
          <p:nvPr/>
        </p:nvSpPr>
        <p:spPr bwMode="auto">
          <a:xfrm>
            <a:off x="608904" y="389255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2" name="Rectangle 9"/>
          <p:cNvSpPr>
            <a:spLocks noChangeArrowheads="1"/>
          </p:cNvSpPr>
          <p:nvPr/>
        </p:nvSpPr>
        <p:spPr bwMode="auto">
          <a:xfrm>
            <a:off x="608904" y="4232275"/>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3" name="Rectangle 10"/>
          <p:cNvSpPr>
            <a:spLocks noChangeArrowheads="1"/>
          </p:cNvSpPr>
          <p:nvPr/>
        </p:nvSpPr>
        <p:spPr bwMode="auto">
          <a:xfrm>
            <a:off x="608904" y="4573588"/>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4" name="Rectangle 11"/>
          <p:cNvSpPr>
            <a:spLocks noChangeArrowheads="1"/>
          </p:cNvSpPr>
          <p:nvPr/>
        </p:nvSpPr>
        <p:spPr bwMode="auto">
          <a:xfrm>
            <a:off x="608904" y="491490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5" name="Rectangle 12"/>
          <p:cNvSpPr>
            <a:spLocks noChangeArrowheads="1"/>
          </p:cNvSpPr>
          <p:nvPr/>
        </p:nvSpPr>
        <p:spPr bwMode="auto">
          <a:xfrm>
            <a:off x="1257370" y="28702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6" name="Rectangle 13"/>
          <p:cNvSpPr>
            <a:spLocks noChangeArrowheads="1"/>
          </p:cNvSpPr>
          <p:nvPr/>
        </p:nvSpPr>
        <p:spPr bwMode="auto">
          <a:xfrm>
            <a:off x="1257370" y="3209925"/>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7" name="Rectangle 14"/>
          <p:cNvSpPr>
            <a:spLocks noChangeArrowheads="1"/>
          </p:cNvSpPr>
          <p:nvPr/>
        </p:nvSpPr>
        <p:spPr bwMode="auto">
          <a:xfrm>
            <a:off x="1257370" y="3551238"/>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8" name="Rectangle 15"/>
          <p:cNvSpPr>
            <a:spLocks noChangeArrowheads="1"/>
          </p:cNvSpPr>
          <p:nvPr/>
        </p:nvSpPr>
        <p:spPr bwMode="auto">
          <a:xfrm>
            <a:off x="1257370" y="389255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79" name="Rectangle 16"/>
          <p:cNvSpPr>
            <a:spLocks noChangeArrowheads="1"/>
          </p:cNvSpPr>
          <p:nvPr/>
        </p:nvSpPr>
        <p:spPr bwMode="auto">
          <a:xfrm>
            <a:off x="1257370" y="4232275"/>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0" name="Rectangle 18"/>
          <p:cNvSpPr>
            <a:spLocks noChangeArrowheads="1"/>
          </p:cNvSpPr>
          <p:nvPr/>
        </p:nvSpPr>
        <p:spPr bwMode="auto">
          <a:xfrm>
            <a:off x="1257370" y="4573588"/>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1" name="Rectangle 19"/>
          <p:cNvSpPr>
            <a:spLocks noChangeArrowheads="1"/>
          </p:cNvSpPr>
          <p:nvPr/>
        </p:nvSpPr>
        <p:spPr bwMode="auto">
          <a:xfrm>
            <a:off x="1257370" y="49149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2" name="Rectangle 20"/>
          <p:cNvSpPr>
            <a:spLocks noChangeArrowheads="1"/>
          </p:cNvSpPr>
          <p:nvPr/>
        </p:nvSpPr>
        <p:spPr bwMode="auto">
          <a:xfrm>
            <a:off x="1905835" y="287020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3" name="Rectangle 21"/>
          <p:cNvSpPr>
            <a:spLocks noChangeArrowheads="1"/>
          </p:cNvSpPr>
          <p:nvPr/>
        </p:nvSpPr>
        <p:spPr bwMode="auto">
          <a:xfrm>
            <a:off x="1905835" y="3209925"/>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4" name="Rectangle 22"/>
          <p:cNvSpPr>
            <a:spLocks noChangeArrowheads="1"/>
          </p:cNvSpPr>
          <p:nvPr/>
        </p:nvSpPr>
        <p:spPr bwMode="auto">
          <a:xfrm>
            <a:off x="1905835" y="3551238"/>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5" name="Rectangle 23"/>
          <p:cNvSpPr>
            <a:spLocks noChangeArrowheads="1"/>
          </p:cNvSpPr>
          <p:nvPr/>
        </p:nvSpPr>
        <p:spPr bwMode="auto">
          <a:xfrm>
            <a:off x="1905835" y="389255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6" name="Rectangle 24"/>
          <p:cNvSpPr>
            <a:spLocks noChangeArrowheads="1"/>
          </p:cNvSpPr>
          <p:nvPr/>
        </p:nvSpPr>
        <p:spPr bwMode="auto">
          <a:xfrm>
            <a:off x="1905835" y="491490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7" name="Rectangle 25"/>
          <p:cNvSpPr>
            <a:spLocks noChangeArrowheads="1"/>
          </p:cNvSpPr>
          <p:nvPr/>
        </p:nvSpPr>
        <p:spPr bwMode="auto">
          <a:xfrm>
            <a:off x="1905835" y="4573588"/>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8" name="Rectangle 26"/>
          <p:cNvSpPr>
            <a:spLocks noChangeArrowheads="1"/>
          </p:cNvSpPr>
          <p:nvPr/>
        </p:nvSpPr>
        <p:spPr bwMode="auto">
          <a:xfrm>
            <a:off x="1905835" y="4232275"/>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2489" name="Text Box 27"/>
          <p:cNvSpPr txBox="1">
            <a:spLocks noChangeArrowheads="1"/>
          </p:cNvSpPr>
          <p:nvPr/>
        </p:nvSpPr>
        <p:spPr bwMode="auto">
          <a:xfrm>
            <a:off x="5263406" y="2857500"/>
            <a:ext cx="3695242" cy="972574"/>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600"/>
              <a:t>Bis zu 7 übereinander</a:t>
            </a:r>
          </a:p>
          <a:p>
            <a:pPr>
              <a:spcBef>
                <a:spcPct val="20000"/>
              </a:spcBef>
              <a:buFont typeface="Wingdings" pitchFamily="2" charset="2"/>
              <a:buNone/>
            </a:pPr>
            <a:r>
              <a:rPr lang="de-DE" sz="2600"/>
              <a:t>Bis zu 3 nebeneinander</a:t>
            </a:r>
          </a:p>
        </p:txBody>
      </p:sp>
      <p:pic>
        <p:nvPicPr>
          <p:cNvPr id="26"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5"/>
          <p:cNvSpPr>
            <a:spLocks noChangeArrowheads="1"/>
          </p:cNvSpPr>
          <p:nvPr/>
        </p:nvSpPr>
        <p:spPr bwMode="auto">
          <a:xfrm>
            <a:off x="158246" y="285728"/>
            <a:ext cx="9749342" cy="1079500"/>
          </a:xfrm>
          <a:prstGeom prst="rect">
            <a:avLst/>
          </a:prstGeom>
          <a:noFill/>
          <a:ln w="9525">
            <a:noFill/>
            <a:miter lim="800000"/>
            <a:headEnd/>
            <a:tailEnd/>
          </a:ln>
        </p:spPr>
        <p:txBody>
          <a:bodyPr anchor="b"/>
          <a:lstStyle/>
          <a:p>
            <a:pPr>
              <a:spcBef>
                <a:spcPct val="20000"/>
              </a:spcBef>
              <a:buFont typeface="Wingdings" pitchFamily="2" charset="2"/>
              <a:buNone/>
            </a:pPr>
            <a:r>
              <a:rPr lang="de-DE" sz="3600" dirty="0">
                <a:latin typeface="Frutiger 45 Light"/>
              </a:rPr>
              <a:t>Gruppeneinbau Wand (Boxbreite &gt;500 mm)</a:t>
            </a:r>
          </a:p>
        </p:txBody>
      </p:sp>
      <p:sp>
        <p:nvSpPr>
          <p:cNvPr id="63491" name="Text Box 6"/>
          <p:cNvSpPr txBox="1">
            <a:spLocks noChangeArrowheads="1"/>
          </p:cNvSpPr>
          <p:nvPr/>
        </p:nvSpPr>
        <p:spPr bwMode="auto">
          <a:xfrm>
            <a:off x="5380370" y="2928939"/>
            <a:ext cx="3695242" cy="972574"/>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600"/>
              <a:t>Bis zu 4 übereinander</a:t>
            </a:r>
          </a:p>
          <a:p>
            <a:pPr>
              <a:spcBef>
                <a:spcPct val="20000"/>
              </a:spcBef>
              <a:buFont typeface="Wingdings" pitchFamily="2" charset="2"/>
              <a:buNone/>
            </a:pPr>
            <a:r>
              <a:rPr lang="de-DE" sz="2600"/>
              <a:t>Bis zu 3 nebeneinander</a:t>
            </a:r>
          </a:p>
        </p:txBody>
      </p:sp>
      <p:sp>
        <p:nvSpPr>
          <p:cNvPr id="67591" name="Rectangle 7"/>
          <p:cNvSpPr>
            <a:spLocks noChangeArrowheads="1"/>
          </p:cNvSpPr>
          <p:nvPr/>
        </p:nvSpPr>
        <p:spPr bwMode="auto">
          <a:xfrm>
            <a:off x="381855" y="2514600"/>
            <a:ext cx="4355211" cy="3810000"/>
          </a:xfrm>
          <a:prstGeom prst="rect">
            <a:avLst/>
          </a:prstGeom>
          <a:solidFill>
            <a:srgbClr val="DDDDDD"/>
          </a:solidFill>
          <a:ln w="9525">
            <a:noFill/>
            <a:miter lim="800000"/>
            <a:headEnd/>
            <a:tailEnd/>
          </a:ln>
          <a:effectLst>
            <a:outerShdw dist="270006" dir="18671156" algn="ctr" rotWithShape="0">
              <a:schemeClr val="bg2"/>
            </a:outerShdw>
          </a:effectLst>
        </p:spPr>
        <p:txBody>
          <a:bodyPr wrap="none" anchor="ctr"/>
          <a:lstStyle/>
          <a:p>
            <a:pPr algn="ctr">
              <a:spcBef>
                <a:spcPct val="20000"/>
              </a:spcBef>
              <a:buFont typeface="Wingdings" pitchFamily="2" charset="2"/>
              <a:buChar char="Ø"/>
              <a:defRPr/>
            </a:pPr>
            <a:endParaRPr lang="de-DE">
              <a:solidFill>
                <a:srgbClr val="DDDDDD"/>
              </a:solidFill>
              <a:latin typeface="Arial" charset="0"/>
              <a:cs typeface="Arial" charset="0"/>
            </a:endParaRPr>
          </a:p>
        </p:txBody>
      </p:sp>
      <p:sp>
        <p:nvSpPr>
          <p:cNvPr id="63493" name="Rectangle 8"/>
          <p:cNvSpPr>
            <a:spLocks noChangeArrowheads="1"/>
          </p:cNvSpPr>
          <p:nvPr/>
        </p:nvSpPr>
        <p:spPr bwMode="auto">
          <a:xfrm>
            <a:off x="608904" y="28956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4" name="Rectangle 9"/>
          <p:cNvSpPr>
            <a:spLocks noChangeArrowheads="1"/>
          </p:cNvSpPr>
          <p:nvPr/>
        </p:nvSpPr>
        <p:spPr bwMode="auto">
          <a:xfrm>
            <a:off x="1599663" y="28956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5" name="Rectangle 10"/>
          <p:cNvSpPr>
            <a:spLocks noChangeArrowheads="1"/>
          </p:cNvSpPr>
          <p:nvPr/>
        </p:nvSpPr>
        <p:spPr bwMode="auto">
          <a:xfrm>
            <a:off x="2604183" y="2895600"/>
            <a:ext cx="88583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6" name="Rectangle 11"/>
          <p:cNvSpPr>
            <a:spLocks noChangeArrowheads="1"/>
          </p:cNvSpPr>
          <p:nvPr/>
        </p:nvSpPr>
        <p:spPr bwMode="auto">
          <a:xfrm>
            <a:off x="608904" y="32004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7" name="Rectangle 12"/>
          <p:cNvSpPr>
            <a:spLocks noChangeArrowheads="1"/>
          </p:cNvSpPr>
          <p:nvPr/>
        </p:nvSpPr>
        <p:spPr bwMode="auto">
          <a:xfrm>
            <a:off x="1587623" y="3200400"/>
            <a:ext cx="885834"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8" name="Rectangle 13"/>
          <p:cNvSpPr>
            <a:spLocks noChangeArrowheads="1"/>
          </p:cNvSpPr>
          <p:nvPr/>
        </p:nvSpPr>
        <p:spPr bwMode="auto">
          <a:xfrm>
            <a:off x="2604183" y="3200400"/>
            <a:ext cx="88583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499" name="Rectangle 14"/>
          <p:cNvSpPr>
            <a:spLocks noChangeArrowheads="1"/>
          </p:cNvSpPr>
          <p:nvPr/>
        </p:nvSpPr>
        <p:spPr bwMode="auto">
          <a:xfrm>
            <a:off x="608904" y="35052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500" name="Rectangle 15"/>
          <p:cNvSpPr>
            <a:spLocks noChangeArrowheads="1"/>
          </p:cNvSpPr>
          <p:nvPr/>
        </p:nvSpPr>
        <p:spPr bwMode="auto">
          <a:xfrm>
            <a:off x="1599663" y="35052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501" name="Rectangle 16"/>
          <p:cNvSpPr>
            <a:spLocks noChangeArrowheads="1"/>
          </p:cNvSpPr>
          <p:nvPr/>
        </p:nvSpPr>
        <p:spPr bwMode="auto">
          <a:xfrm>
            <a:off x="2604183" y="3505200"/>
            <a:ext cx="88583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502" name="Rectangle 17"/>
          <p:cNvSpPr>
            <a:spLocks noChangeArrowheads="1"/>
          </p:cNvSpPr>
          <p:nvPr/>
        </p:nvSpPr>
        <p:spPr bwMode="auto">
          <a:xfrm>
            <a:off x="608904" y="3810000"/>
            <a:ext cx="88755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503" name="Rectangle 18"/>
          <p:cNvSpPr>
            <a:spLocks noChangeArrowheads="1"/>
          </p:cNvSpPr>
          <p:nvPr/>
        </p:nvSpPr>
        <p:spPr bwMode="auto">
          <a:xfrm>
            <a:off x="1587623" y="3810000"/>
            <a:ext cx="885834"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3504" name="Rectangle 19"/>
          <p:cNvSpPr>
            <a:spLocks noChangeArrowheads="1"/>
          </p:cNvSpPr>
          <p:nvPr/>
        </p:nvSpPr>
        <p:spPr bwMode="auto">
          <a:xfrm>
            <a:off x="2604183" y="3810000"/>
            <a:ext cx="885835"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pic>
        <p:nvPicPr>
          <p:cNvPr id="17"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eaLnBrk="1" hangingPunct="1"/>
            <a:r>
              <a:rPr lang="de-DE" smtClean="0"/>
              <a:t>Gruppeneinbau Decke</a:t>
            </a:r>
          </a:p>
        </p:txBody>
      </p:sp>
      <p:sp>
        <p:nvSpPr>
          <p:cNvPr id="68612" name="Rectangle 4"/>
          <p:cNvSpPr>
            <a:spLocks noChangeArrowheads="1"/>
          </p:cNvSpPr>
          <p:nvPr/>
        </p:nvSpPr>
        <p:spPr bwMode="auto">
          <a:xfrm>
            <a:off x="381855" y="2514600"/>
            <a:ext cx="4355211" cy="3810000"/>
          </a:xfrm>
          <a:prstGeom prst="rect">
            <a:avLst/>
          </a:prstGeom>
          <a:solidFill>
            <a:srgbClr val="DDDDDD"/>
          </a:solidFill>
          <a:ln w="9525">
            <a:noFill/>
            <a:miter lim="800000"/>
            <a:headEnd/>
            <a:tailEnd/>
          </a:ln>
          <a:effectLst>
            <a:outerShdw dist="270006" dir="18671156" algn="ctr" rotWithShape="0">
              <a:schemeClr val="bg2"/>
            </a:outerShdw>
          </a:effectLst>
        </p:spPr>
        <p:txBody>
          <a:bodyPr wrap="none" anchor="ctr"/>
          <a:lstStyle/>
          <a:p>
            <a:pPr algn="ctr">
              <a:spcBef>
                <a:spcPct val="20000"/>
              </a:spcBef>
              <a:buFont typeface="Wingdings" pitchFamily="2" charset="2"/>
              <a:buChar char="Ø"/>
              <a:defRPr/>
            </a:pPr>
            <a:endParaRPr lang="de-DE">
              <a:solidFill>
                <a:srgbClr val="DDDDDD"/>
              </a:solidFill>
              <a:latin typeface="Arial" charset="0"/>
              <a:cs typeface="Arial" charset="0"/>
            </a:endParaRPr>
          </a:p>
        </p:txBody>
      </p:sp>
      <p:sp>
        <p:nvSpPr>
          <p:cNvPr id="64516" name="Rectangle 5"/>
          <p:cNvSpPr>
            <a:spLocks noChangeArrowheads="1"/>
          </p:cNvSpPr>
          <p:nvPr/>
        </p:nvSpPr>
        <p:spPr bwMode="auto">
          <a:xfrm>
            <a:off x="608904" y="287020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17" name="Rectangle 6"/>
          <p:cNvSpPr>
            <a:spLocks noChangeArrowheads="1"/>
          </p:cNvSpPr>
          <p:nvPr/>
        </p:nvSpPr>
        <p:spPr bwMode="auto">
          <a:xfrm>
            <a:off x="1267691" y="287020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18" name="Rectangle 7"/>
          <p:cNvSpPr>
            <a:spLocks noChangeArrowheads="1"/>
          </p:cNvSpPr>
          <p:nvPr/>
        </p:nvSpPr>
        <p:spPr bwMode="auto">
          <a:xfrm>
            <a:off x="1924756" y="28702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19" name="Rectangle 8"/>
          <p:cNvSpPr>
            <a:spLocks noChangeArrowheads="1"/>
          </p:cNvSpPr>
          <p:nvPr/>
        </p:nvSpPr>
        <p:spPr bwMode="auto">
          <a:xfrm>
            <a:off x="2581822" y="28702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0" name="Rectangle 9" descr="50%"/>
          <p:cNvSpPr>
            <a:spLocks noChangeArrowheads="1"/>
          </p:cNvSpPr>
          <p:nvPr/>
        </p:nvSpPr>
        <p:spPr bwMode="auto">
          <a:xfrm>
            <a:off x="3238888" y="28702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1" name="Rectangle 10" descr="50%"/>
          <p:cNvSpPr>
            <a:spLocks noChangeArrowheads="1"/>
          </p:cNvSpPr>
          <p:nvPr/>
        </p:nvSpPr>
        <p:spPr bwMode="auto">
          <a:xfrm>
            <a:off x="3895953" y="28702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2" name="Rectangle 11"/>
          <p:cNvSpPr>
            <a:spLocks noChangeArrowheads="1"/>
          </p:cNvSpPr>
          <p:nvPr/>
        </p:nvSpPr>
        <p:spPr bwMode="auto">
          <a:xfrm>
            <a:off x="608904" y="318770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3" name="Rectangle 12"/>
          <p:cNvSpPr>
            <a:spLocks noChangeArrowheads="1"/>
          </p:cNvSpPr>
          <p:nvPr/>
        </p:nvSpPr>
        <p:spPr bwMode="auto">
          <a:xfrm>
            <a:off x="1267691" y="318770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4" name="Rectangle 13"/>
          <p:cNvSpPr>
            <a:spLocks noChangeArrowheads="1"/>
          </p:cNvSpPr>
          <p:nvPr/>
        </p:nvSpPr>
        <p:spPr bwMode="auto">
          <a:xfrm>
            <a:off x="1924756" y="31877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5" name="Rectangle 14"/>
          <p:cNvSpPr>
            <a:spLocks noChangeArrowheads="1"/>
          </p:cNvSpPr>
          <p:nvPr/>
        </p:nvSpPr>
        <p:spPr bwMode="auto">
          <a:xfrm>
            <a:off x="2581822" y="31877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6" name="Rectangle 15" descr="50%"/>
          <p:cNvSpPr>
            <a:spLocks noChangeArrowheads="1"/>
          </p:cNvSpPr>
          <p:nvPr/>
        </p:nvSpPr>
        <p:spPr bwMode="auto">
          <a:xfrm>
            <a:off x="3238888" y="31877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7" name="Rectangle 16" descr="50%"/>
          <p:cNvSpPr>
            <a:spLocks noChangeArrowheads="1"/>
          </p:cNvSpPr>
          <p:nvPr/>
        </p:nvSpPr>
        <p:spPr bwMode="auto">
          <a:xfrm>
            <a:off x="3895953" y="31877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8" name="Rectangle 17"/>
          <p:cNvSpPr>
            <a:spLocks noChangeArrowheads="1"/>
          </p:cNvSpPr>
          <p:nvPr/>
        </p:nvSpPr>
        <p:spPr bwMode="auto">
          <a:xfrm>
            <a:off x="608904" y="3517900"/>
            <a:ext cx="562463"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29" name="Rectangle 18"/>
          <p:cNvSpPr>
            <a:spLocks noChangeArrowheads="1"/>
          </p:cNvSpPr>
          <p:nvPr/>
        </p:nvSpPr>
        <p:spPr bwMode="auto">
          <a:xfrm>
            <a:off x="1267691" y="3517900"/>
            <a:ext cx="560742"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30" name="Rectangle 19"/>
          <p:cNvSpPr>
            <a:spLocks noChangeArrowheads="1"/>
          </p:cNvSpPr>
          <p:nvPr/>
        </p:nvSpPr>
        <p:spPr bwMode="auto">
          <a:xfrm>
            <a:off x="1924756" y="35179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31" name="Rectangle 20"/>
          <p:cNvSpPr>
            <a:spLocks noChangeArrowheads="1"/>
          </p:cNvSpPr>
          <p:nvPr/>
        </p:nvSpPr>
        <p:spPr bwMode="auto">
          <a:xfrm>
            <a:off x="2581822" y="3517900"/>
            <a:ext cx="562461" cy="228600"/>
          </a:xfrm>
          <a:prstGeom prst="rect">
            <a:avLst/>
          </a:prstGeom>
          <a:solidFill>
            <a:srgbClr val="FF9933"/>
          </a:solid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32" name="Rectangle 21" descr="50%"/>
          <p:cNvSpPr>
            <a:spLocks noChangeArrowheads="1"/>
          </p:cNvSpPr>
          <p:nvPr/>
        </p:nvSpPr>
        <p:spPr bwMode="auto">
          <a:xfrm>
            <a:off x="3238888" y="35179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33" name="Rectangle 22" descr="50%"/>
          <p:cNvSpPr>
            <a:spLocks noChangeArrowheads="1"/>
          </p:cNvSpPr>
          <p:nvPr/>
        </p:nvSpPr>
        <p:spPr bwMode="auto">
          <a:xfrm>
            <a:off x="3895953" y="3517900"/>
            <a:ext cx="562461" cy="228600"/>
          </a:xfrm>
          <a:prstGeom prst="rect">
            <a:avLst/>
          </a:prstGeom>
          <a:pattFill prst="pct50">
            <a:fgClr>
              <a:srgbClr val="FF9933"/>
            </a:fgClr>
            <a:bgClr>
              <a:srgbClr val="FFFFFF"/>
            </a:bgClr>
          </a:pattFill>
          <a:ln w="9525">
            <a:solidFill>
              <a:srgbClr val="333333"/>
            </a:solidFill>
            <a:miter lim="800000"/>
            <a:headEnd/>
            <a:tailEnd/>
          </a:ln>
        </p:spPr>
        <p:txBody>
          <a:bodyPr wrap="none" anchor="ctr"/>
          <a:lstStyle/>
          <a:p>
            <a:pPr>
              <a:spcBef>
                <a:spcPct val="20000"/>
              </a:spcBef>
              <a:buFont typeface="Wingdings" pitchFamily="2" charset="2"/>
              <a:buChar char="Ø"/>
            </a:pPr>
            <a:endParaRPr lang="de-DE"/>
          </a:p>
        </p:txBody>
      </p:sp>
      <p:sp>
        <p:nvSpPr>
          <p:cNvPr id="64534" name="Text Box 23"/>
          <p:cNvSpPr txBox="1">
            <a:spLocks noChangeArrowheads="1"/>
          </p:cNvSpPr>
          <p:nvPr/>
        </p:nvSpPr>
        <p:spPr bwMode="auto">
          <a:xfrm>
            <a:off x="5087960" y="3000375"/>
            <a:ext cx="4179349" cy="972574"/>
          </a:xfrm>
          <a:prstGeom prst="rect">
            <a:avLst/>
          </a:prstGeom>
          <a:noFill/>
          <a:ln w="9525">
            <a:noFill/>
            <a:miter lim="800000"/>
            <a:headEnd/>
            <a:tailEnd/>
          </a:ln>
        </p:spPr>
        <p:txBody>
          <a:bodyPr wrap="none">
            <a:spAutoFit/>
          </a:bodyPr>
          <a:lstStyle/>
          <a:p>
            <a:pPr>
              <a:spcBef>
                <a:spcPct val="20000"/>
              </a:spcBef>
              <a:buFont typeface="Wingdings" pitchFamily="2" charset="2"/>
              <a:buNone/>
            </a:pPr>
            <a:r>
              <a:rPr lang="de-DE" sz="2600"/>
              <a:t>Bis zu 3 voreinander</a:t>
            </a:r>
          </a:p>
          <a:p>
            <a:pPr>
              <a:spcBef>
                <a:spcPct val="20000"/>
              </a:spcBef>
              <a:buFont typeface="Wingdings" pitchFamily="2" charset="2"/>
              <a:buNone/>
            </a:pPr>
            <a:r>
              <a:rPr lang="de-DE" sz="2600"/>
              <a:t>unbegrenzt nebeneinander</a:t>
            </a:r>
          </a:p>
        </p:txBody>
      </p:sp>
      <p:pic>
        <p:nvPicPr>
          <p:cNvPr id="23"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pPr eaLnBrk="1" hangingPunct="1"/>
            <a:r>
              <a:rPr lang="de-DE" smtClean="0"/>
              <a:t>Asymetrischer Einbau (z.B. einseitig Wandbündig)</a:t>
            </a:r>
          </a:p>
        </p:txBody>
      </p:sp>
      <p:sp>
        <p:nvSpPr>
          <p:cNvPr id="65539" name="Rectangle 4"/>
          <p:cNvSpPr>
            <a:spLocks noChangeArrowheads="1"/>
          </p:cNvSpPr>
          <p:nvPr/>
        </p:nvSpPr>
        <p:spPr bwMode="auto">
          <a:xfrm>
            <a:off x="1159326" y="2895600"/>
            <a:ext cx="1219528" cy="2895600"/>
          </a:xfrm>
          <a:prstGeom prst="rect">
            <a:avLst/>
          </a:prstGeom>
          <a:solidFill>
            <a:srgbClr val="C0C0C0"/>
          </a:solidFill>
          <a:ln w="9525">
            <a:noFill/>
            <a:miter lim="800000"/>
            <a:headEnd/>
            <a:tailEnd/>
          </a:ln>
        </p:spPr>
        <p:txBody>
          <a:bodyPr wrap="none" anchor="ctr"/>
          <a:lstStyle/>
          <a:p>
            <a:pPr>
              <a:spcBef>
                <a:spcPct val="20000"/>
              </a:spcBef>
              <a:buFont typeface="Wingdings" pitchFamily="2" charset="2"/>
              <a:buChar char="Ø"/>
            </a:pPr>
            <a:endParaRPr lang="de-DE"/>
          </a:p>
        </p:txBody>
      </p:sp>
      <p:sp>
        <p:nvSpPr>
          <p:cNvPr id="65540" name="Rectangle 5"/>
          <p:cNvSpPr>
            <a:spLocks noChangeArrowheads="1"/>
          </p:cNvSpPr>
          <p:nvPr/>
        </p:nvSpPr>
        <p:spPr bwMode="auto">
          <a:xfrm>
            <a:off x="626105" y="4191000"/>
            <a:ext cx="1752749" cy="685800"/>
          </a:xfrm>
          <a:prstGeom prst="rect">
            <a:avLst/>
          </a:prstGeom>
          <a:solidFill>
            <a:schemeClr val="bg1"/>
          </a:solidFill>
          <a:ln w="28575">
            <a:solidFill>
              <a:srgbClr val="000000"/>
            </a:solidFill>
            <a:miter lim="800000"/>
            <a:headEnd/>
            <a:tailEnd/>
          </a:ln>
        </p:spPr>
        <p:txBody>
          <a:bodyPr wrap="none" anchor="ctr"/>
          <a:lstStyle/>
          <a:p>
            <a:pPr>
              <a:spcBef>
                <a:spcPct val="20000"/>
              </a:spcBef>
              <a:buFont typeface="Wingdings" pitchFamily="2" charset="2"/>
              <a:buChar char="Ø"/>
            </a:pPr>
            <a:endParaRPr lang="de-DE"/>
          </a:p>
        </p:txBody>
      </p:sp>
      <p:sp>
        <p:nvSpPr>
          <p:cNvPr id="65541" name="Line 6"/>
          <p:cNvSpPr>
            <a:spLocks noChangeShapeType="1"/>
          </p:cNvSpPr>
          <p:nvPr/>
        </p:nvSpPr>
        <p:spPr bwMode="auto">
          <a:xfrm>
            <a:off x="626105" y="2819400"/>
            <a:ext cx="0" cy="1447800"/>
          </a:xfrm>
          <a:prstGeom prst="line">
            <a:avLst/>
          </a:prstGeom>
          <a:noFill/>
          <a:ln w="38100">
            <a:solidFill>
              <a:srgbClr val="000000"/>
            </a:solidFill>
            <a:prstDash val="sysDot"/>
            <a:round/>
            <a:headEnd/>
            <a:tailEnd/>
          </a:ln>
        </p:spPr>
        <p:txBody>
          <a:bodyPr/>
          <a:lstStyle/>
          <a:p>
            <a:endParaRPr lang="de-DE"/>
          </a:p>
        </p:txBody>
      </p:sp>
      <p:sp>
        <p:nvSpPr>
          <p:cNvPr id="65542" name="Line 7"/>
          <p:cNvSpPr>
            <a:spLocks noChangeShapeType="1"/>
          </p:cNvSpPr>
          <p:nvPr/>
        </p:nvSpPr>
        <p:spPr bwMode="auto">
          <a:xfrm>
            <a:off x="1159325" y="2819400"/>
            <a:ext cx="0" cy="1371600"/>
          </a:xfrm>
          <a:prstGeom prst="line">
            <a:avLst/>
          </a:prstGeom>
          <a:noFill/>
          <a:ln w="38100">
            <a:solidFill>
              <a:srgbClr val="000000"/>
            </a:solidFill>
            <a:prstDash val="sysDot"/>
            <a:round/>
            <a:headEnd/>
            <a:tailEnd/>
          </a:ln>
        </p:spPr>
        <p:txBody>
          <a:bodyPr/>
          <a:lstStyle/>
          <a:p>
            <a:endParaRPr lang="de-DE"/>
          </a:p>
        </p:txBody>
      </p:sp>
      <p:sp>
        <p:nvSpPr>
          <p:cNvPr id="65543" name="Text Box 8"/>
          <p:cNvSpPr txBox="1">
            <a:spLocks noChangeArrowheads="1"/>
          </p:cNvSpPr>
          <p:nvPr/>
        </p:nvSpPr>
        <p:spPr bwMode="auto">
          <a:xfrm>
            <a:off x="381855" y="2246313"/>
            <a:ext cx="2020105"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a:t>Max 8,5 cm</a:t>
            </a:r>
          </a:p>
        </p:txBody>
      </p:sp>
      <p:sp>
        <p:nvSpPr>
          <p:cNvPr id="65544" name="Rectangle 9"/>
          <p:cNvSpPr>
            <a:spLocks noChangeArrowheads="1"/>
          </p:cNvSpPr>
          <p:nvPr/>
        </p:nvSpPr>
        <p:spPr bwMode="auto">
          <a:xfrm rot="5400000">
            <a:off x="5613862" y="2780804"/>
            <a:ext cx="1143000" cy="2896593"/>
          </a:xfrm>
          <a:prstGeom prst="rect">
            <a:avLst/>
          </a:prstGeom>
          <a:solidFill>
            <a:srgbClr val="C0C0C0"/>
          </a:solidFill>
          <a:ln w="9525">
            <a:noFill/>
            <a:miter lim="800000"/>
            <a:headEnd/>
            <a:tailEnd/>
          </a:ln>
        </p:spPr>
        <p:txBody>
          <a:bodyPr wrap="none" anchor="ctr"/>
          <a:lstStyle/>
          <a:p>
            <a:pPr>
              <a:spcBef>
                <a:spcPct val="20000"/>
              </a:spcBef>
              <a:buFont typeface="Wingdings" pitchFamily="2" charset="2"/>
              <a:buChar char="Ø"/>
            </a:pPr>
            <a:endParaRPr lang="de-DE"/>
          </a:p>
        </p:txBody>
      </p:sp>
      <p:sp>
        <p:nvSpPr>
          <p:cNvPr id="65545" name="Text Box 10"/>
          <p:cNvSpPr txBox="1">
            <a:spLocks noChangeArrowheads="1"/>
          </p:cNvSpPr>
          <p:nvPr/>
        </p:nvSpPr>
        <p:spPr bwMode="auto">
          <a:xfrm>
            <a:off x="228770" y="5881688"/>
            <a:ext cx="3156442"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a:t>Wandstärke18,5 cm</a:t>
            </a:r>
          </a:p>
        </p:txBody>
      </p:sp>
      <p:sp>
        <p:nvSpPr>
          <p:cNvPr id="65546" name="Rectangle 11"/>
          <p:cNvSpPr>
            <a:spLocks noChangeArrowheads="1"/>
          </p:cNvSpPr>
          <p:nvPr/>
        </p:nvSpPr>
        <p:spPr bwMode="auto">
          <a:xfrm rot="5400000">
            <a:off x="5334864" y="3594707"/>
            <a:ext cx="1752600" cy="684587"/>
          </a:xfrm>
          <a:prstGeom prst="rect">
            <a:avLst/>
          </a:prstGeom>
          <a:solidFill>
            <a:schemeClr val="bg1"/>
          </a:solidFill>
          <a:ln w="28575">
            <a:solidFill>
              <a:srgbClr val="000000"/>
            </a:solidFill>
            <a:miter lim="800000"/>
            <a:headEnd/>
            <a:tailEnd/>
          </a:ln>
        </p:spPr>
        <p:txBody>
          <a:bodyPr wrap="none" anchor="ctr"/>
          <a:lstStyle/>
          <a:p>
            <a:pPr>
              <a:spcBef>
                <a:spcPct val="20000"/>
              </a:spcBef>
              <a:buFont typeface="Wingdings" pitchFamily="2" charset="2"/>
              <a:buChar char="Ø"/>
            </a:pPr>
            <a:endParaRPr lang="de-DE"/>
          </a:p>
        </p:txBody>
      </p:sp>
      <p:sp>
        <p:nvSpPr>
          <p:cNvPr id="65547" name="Text Box 12"/>
          <p:cNvSpPr txBox="1">
            <a:spLocks noChangeArrowheads="1"/>
          </p:cNvSpPr>
          <p:nvPr/>
        </p:nvSpPr>
        <p:spPr bwMode="auto">
          <a:xfrm>
            <a:off x="4737066" y="4876800"/>
            <a:ext cx="3236784"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a:t>Deckenstärke 21 cm</a:t>
            </a:r>
          </a:p>
        </p:txBody>
      </p:sp>
      <p:sp>
        <p:nvSpPr>
          <p:cNvPr id="65548" name="Text Box 13"/>
          <p:cNvSpPr txBox="1">
            <a:spLocks noChangeArrowheads="1"/>
          </p:cNvSpPr>
          <p:nvPr/>
        </p:nvSpPr>
        <p:spPr bwMode="auto">
          <a:xfrm>
            <a:off x="3276730" y="3136900"/>
            <a:ext cx="1678665"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r>
              <a:rPr lang="de-DE"/>
              <a:t>Max 6cm</a:t>
            </a:r>
          </a:p>
        </p:txBody>
      </p:sp>
      <p:sp>
        <p:nvSpPr>
          <p:cNvPr id="65549" name="Line 14"/>
          <p:cNvSpPr>
            <a:spLocks noChangeShapeType="1"/>
          </p:cNvSpPr>
          <p:nvPr/>
        </p:nvSpPr>
        <p:spPr bwMode="auto">
          <a:xfrm rot="5400000">
            <a:off x="5168869" y="2388748"/>
            <a:ext cx="1588" cy="1370893"/>
          </a:xfrm>
          <a:prstGeom prst="line">
            <a:avLst/>
          </a:prstGeom>
          <a:noFill/>
          <a:ln w="38100">
            <a:solidFill>
              <a:srgbClr val="000000"/>
            </a:solidFill>
            <a:prstDash val="sysDot"/>
            <a:round/>
            <a:headEnd/>
            <a:tailEnd/>
          </a:ln>
        </p:spPr>
        <p:txBody>
          <a:bodyPr/>
          <a:lstStyle/>
          <a:p>
            <a:endParaRPr lang="de-DE"/>
          </a:p>
        </p:txBody>
      </p:sp>
      <p:sp>
        <p:nvSpPr>
          <p:cNvPr id="65550" name="Line 15"/>
          <p:cNvSpPr>
            <a:spLocks noChangeShapeType="1"/>
          </p:cNvSpPr>
          <p:nvPr/>
        </p:nvSpPr>
        <p:spPr bwMode="auto">
          <a:xfrm rot="5400000">
            <a:off x="5181770" y="2932400"/>
            <a:ext cx="1587" cy="1372614"/>
          </a:xfrm>
          <a:prstGeom prst="line">
            <a:avLst/>
          </a:prstGeom>
          <a:noFill/>
          <a:ln w="38100">
            <a:solidFill>
              <a:srgbClr val="000000"/>
            </a:solidFill>
            <a:prstDash val="sysDot"/>
            <a:round/>
            <a:headEnd/>
            <a:tailEnd/>
          </a:ln>
        </p:spPr>
        <p:txBody>
          <a:bodyPr/>
          <a:lstStyle/>
          <a:p>
            <a:endParaRPr lang="de-DE"/>
          </a:p>
        </p:txBody>
      </p:sp>
      <p:pic>
        <p:nvPicPr>
          <p:cNvPr id="15"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p:txBody>
          <a:bodyPr/>
          <a:lstStyle/>
          <a:p>
            <a:pPr eaLnBrk="1" hangingPunct="1"/>
            <a:r>
              <a:rPr lang="de-DE" smtClean="0"/>
              <a:t>Kennzeichnungspflicht / Übereinstimmungserklärung</a:t>
            </a:r>
          </a:p>
        </p:txBody>
      </p:sp>
      <p:pic>
        <p:nvPicPr>
          <p:cNvPr id="66563" name="Picture 8" descr="mpa_pruefbericht_freisteller"/>
          <p:cNvPicPr>
            <a:picLocks noChangeAspect="1" noChangeArrowheads="1"/>
          </p:cNvPicPr>
          <p:nvPr/>
        </p:nvPicPr>
        <p:blipFill>
          <a:blip r:embed="rId2" cstate="print"/>
          <a:srcRect/>
          <a:stretch>
            <a:fillRect/>
          </a:stretch>
        </p:blipFill>
        <p:spPr bwMode="auto">
          <a:xfrm>
            <a:off x="3225127" y="2420938"/>
            <a:ext cx="2507858" cy="3111500"/>
          </a:xfrm>
          <a:prstGeom prst="rect">
            <a:avLst/>
          </a:prstGeom>
          <a:noFill/>
          <a:ln w="9525">
            <a:noFill/>
            <a:miter lim="800000"/>
            <a:headEnd/>
            <a:tailEnd/>
          </a:ln>
        </p:spPr>
      </p:pic>
      <p:pic>
        <p:nvPicPr>
          <p:cNvPr id="66564" name="Picture 9" descr="unterschrift_uee"/>
          <p:cNvPicPr>
            <a:picLocks noChangeAspect="1" noChangeArrowheads="1"/>
          </p:cNvPicPr>
          <p:nvPr/>
        </p:nvPicPr>
        <p:blipFill>
          <a:blip r:embed="rId3" cstate="print"/>
          <a:srcRect l="8527" t="5684"/>
          <a:stretch>
            <a:fillRect/>
          </a:stretch>
        </p:blipFill>
        <p:spPr bwMode="auto">
          <a:xfrm>
            <a:off x="5932513" y="2565401"/>
            <a:ext cx="3486576" cy="2695575"/>
          </a:xfrm>
          <a:prstGeom prst="rect">
            <a:avLst/>
          </a:prstGeom>
          <a:noFill/>
          <a:ln w="9525">
            <a:noFill/>
            <a:miter lim="800000"/>
            <a:headEnd/>
            <a:tailEnd/>
          </a:ln>
        </p:spPr>
      </p:pic>
      <p:pic>
        <p:nvPicPr>
          <p:cNvPr id="66565" name="Picture 11"/>
          <p:cNvPicPr>
            <a:picLocks noChangeAspect="1" noChangeArrowheads="1"/>
          </p:cNvPicPr>
          <p:nvPr/>
        </p:nvPicPr>
        <p:blipFill>
          <a:blip r:embed="rId4" cstate="print"/>
          <a:srcRect/>
          <a:stretch>
            <a:fillRect/>
          </a:stretch>
        </p:blipFill>
        <p:spPr bwMode="auto">
          <a:xfrm>
            <a:off x="488500" y="2565400"/>
            <a:ext cx="2122563" cy="2667000"/>
          </a:xfrm>
          <a:prstGeom prst="rect">
            <a:avLst/>
          </a:prstGeom>
          <a:noFill/>
          <a:ln w="9525">
            <a:noFill/>
            <a:miter lim="800000"/>
            <a:headEnd/>
            <a:tailEnd/>
          </a:ln>
        </p:spPr>
      </p:pic>
      <p:pic>
        <p:nvPicPr>
          <p:cNvPr id="6" name="Picture 3"/>
          <p:cNvPicPr>
            <a:picLocks noChangeAspect="1" noChangeArrowheads="1"/>
          </p:cNvPicPr>
          <p:nvPr/>
        </p:nvPicPr>
        <p:blipFill>
          <a:blip r:embed="rId5"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ChangeArrowheads="1"/>
          </p:cNvSpPr>
          <p:nvPr>
            <p:ph type="title"/>
          </p:nvPr>
        </p:nvSpPr>
        <p:spPr>
          <a:xfrm>
            <a:off x="194369" y="765176"/>
            <a:ext cx="9558414" cy="1008063"/>
          </a:xfrm>
        </p:spPr>
        <p:txBody>
          <a:bodyPr/>
          <a:lstStyle/>
          <a:p>
            <a:pPr eaLnBrk="1" hangingPunct="1"/>
            <a:r>
              <a:rPr lang="de-DE" smtClean="0"/>
              <a:t>WKE-Kabelschotte für Wände und Decken</a:t>
            </a:r>
          </a:p>
        </p:txBody>
      </p:sp>
      <p:sp>
        <p:nvSpPr>
          <p:cNvPr id="67587" name="Text Box 4"/>
          <p:cNvSpPr txBox="1">
            <a:spLocks noChangeArrowheads="1"/>
          </p:cNvSpPr>
          <p:nvPr/>
        </p:nvSpPr>
        <p:spPr bwMode="auto">
          <a:xfrm>
            <a:off x="3010118" y="3008313"/>
            <a:ext cx="429926" cy="461665"/>
          </a:xfrm>
          <a:prstGeom prst="rect">
            <a:avLst/>
          </a:prstGeom>
          <a:noFill/>
          <a:ln w="9525">
            <a:noFill/>
            <a:miter lim="800000"/>
            <a:headEnd/>
            <a:tailEnd/>
          </a:ln>
        </p:spPr>
        <p:txBody>
          <a:bodyPr wrap="none">
            <a:spAutoFit/>
          </a:bodyPr>
          <a:lstStyle/>
          <a:p>
            <a:pPr>
              <a:spcBef>
                <a:spcPct val="20000"/>
              </a:spcBef>
              <a:buFont typeface="Wingdings" pitchFamily="2" charset="2"/>
              <a:buChar char="Ø"/>
            </a:pPr>
            <a:endParaRPr lang="de-DE"/>
          </a:p>
        </p:txBody>
      </p:sp>
      <p:sp>
        <p:nvSpPr>
          <p:cNvPr id="67588" name="Text Box 5"/>
          <p:cNvSpPr txBox="1">
            <a:spLocks noChangeArrowheads="1"/>
          </p:cNvSpPr>
          <p:nvPr/>
        </p:nvSpPr>
        <p:spPr bwMode="auto">
          <a:xfrm>
            <a:off x="0" y="2257425"/>
            <a:ext cx="2476897" cy="1865126"/>
          </a:xfrm>
          <a:prstGeom prst="rect">
            <a:avLst/>
          </a:prstGeom>
          <a:noFill/>
          <a:ln w="9525">
            <a:noFill/>
            <a:miter lim="800000"/>
            <a:headEnd/>
            <a:tailEnd/>
          </a:ln>
        </p:spPr>
        <p:txBody>
          <a:bodyPr>
            <a:spAutoFit/>
          </a:bodyPr>
          <a:lstStyle/>
          <a:p>
            <a:pPr>
              <a:spcBef>
                <a:spcPct val="20000"/>
              </a:spcBef>
              <a:buFont typeface="Wingdings" pitchFamily="2" charset="2"/>
              <a:buNone/>
            </a:pPr>
            <a:r>
              <a:rPr lang="de-DE">
                <a:solidFill>
                  <a:srgbClr val="FF6600"/>
                </a:solidFill>
              </a:rPr>
              <a:t>WKE</a:t>
            </a:r>
            <a:r>
              <a:rPr lang="de-DE"/>
              <a:t>-KW 5</a:t>
            </a:r>
          </a:p>
          <a:p>
            <a:pPr>
              <a:spcBef>
                <a:spcPct val="20000"/>
              </a:spcBef>
              <a:buFont typeface="Wingdings" pitchFamily="2" charset="2"/>
              <a:buNone/>
            </a:pPr>
            <a:r>
              <a:rPr lang="de-DE" sz="1600"/>
              <a:t>120 x 110 x 270 mm</a:t>
            </a:r>
          </a:p>
          <a:p>
            <a:pPr>
              <a:spcBef>
                <a:spcPct val="20000"/>
              </a:spcBef>
              <a:buFont typeface="Wingdings" pitchFamily="2" charset="2"/>
              <a:buChar char="Ø"/>
            </a:pPr>
            <a:endParaRPr lang="de-DE"/>
          </a:p>
          <a:p>
            <a:pPr>
              <a:spcBef>
                <a:spcPct val="20000"/>
              </a:spcBef>
              <a:buFont typeface="Wingdings" pitchFamily="2" charset="2"/>
              <a:buNone/>
            </a:pPr>
            <a:r>
              <a:rPr lang="de-DE" sz="1200" b="0"/>
              <a:t>Innenmaß: 82 x 70 mm</a:t>
            </a:r>
          </a:p>
          <a:p>
            <a:pPr>
              <a:spcBef>
                <a:spcPct val="20000"/>
              </a:spcBef>
              <a:buFont typeface="Wingdings" pitchFamily="2" charset="2"/>
              <a:buNone/>
            </a:pPr>
            <a:r>
              <a:rPr lang="de-DE" sz="1200" b="0"/>
              <a:t>Belegbarkeit: 5740 mm²</a:t>
            </a:r>
          </a:p>
          <a:p>
            <a:pPr>
              <a:spcBef>
                <a:spcPct val="20000"/>
              </a:spcBef>
              <a:buFont typeface="Wingdings" pitchFamily="2" charset="2"/>
              <a:buNone/>
            </a:pPr>
            <a:r>
              <a:rPr lang="de-DE" sz="1200" b="0"/>
              <a:t>Rohbauöffnung: 140 x 130 mm</a:t>
            </a:r>
          </a:p>
        </p:txBody>
      </p:sp>
      <p:sp>
        <p:nvSpPr>
          <p:cNvPr id="67589" name="Text Box 6"/>
          <p:cNvSpPr txBox="1">
            <a:spLocks noChangeArrowheads="1"/>
          </p:cNvSpPr>
          <p:nvPr/>
        </p:nvSpPr>
        <p:spPr bwMode="auto">
          <a:xfrm>
            <a:off x="2476897" y="2257425"/>
            <a:ext cx="2476897" cy="1865126"/>
          </a:xfrm>
          <a:prstGeom prst="rect">
            <a:avLst/>
          </a:prstGeom>
          <a:noFill/>
          <a:ln w="9525">
            <a:noFill/>
            <a:miter lim="800000"/>
            <a:headEnd/>
            <a:tailEnd/>
          </a:ln>
        </p:spPr>
        <p:txBody>
          <a:bodyPr>
            <a:spAutoFit/>
          </a:bodyPr>
          <a:lstStyle/>
          <a:p>
            <a:pPr>
              <a:spcBef>
                <a:spcPct val="20000"/>
              </a:spcBef>
              <a:buFont typeface="Wingdings" pitchFamily="2" charset="2"/>
              <a:buNone/>
            </a:pPr>
            <a:r>
              <a:rPr lang="de-DE">
                <a:solidFill>
                  <a:srgbClr val="FF6600"/>
                </a:solidFill>
              </a:rPr>
              <a:t>WKE</a:t>
            </a:r>
            <a:r>
              <a:rPr lang="de-DE"/>
              <a:t>-KW 10</a:t>
            </a:r>
            <a:endParaRPr lang="de-DE" sz="1600"/>
          </a:p>
          <a:p>
            <a:pPr>
              <a:spcBef>
                <a:spcPct val="20000"/>
              </a:spcBef>
              <a:buFont typeface="Wingdings" pitchFamily="2" charset="2"/>
              <a:buNone/>
            </a:pPr>
            <a:r>
              <a:rPr lang="de-DE" sz="1600"/>
              <a:t>200 x 110 x 270 mm</a:t>
            </a:r>
          </a:p>
          <a:p>
            <a:pPr>
              <a:spcBef>
                <a:spcPct val="20000"/>
              </a:spcBef>
              <a:buFont typeface="Wingdings" pitchFamily="2" charset="2"/>
              <a:buChar char="Ø"/>
            </a:pPr>
            <a:endParaRPr lang="de-DE"/>
          </a:p>
          <a:p>
            <a:pPr>
              <a:spcBef>
                <a:spcPct val="20000"/>
              </a:spcBef>
              <a:buFont typeface="Wingdings" pitchFamily="2" charset="2"/>
              <a:buNone/>
            </a:pPr>
            <a:r>
              <a:rPr lang="de-DE" sz="1200" b="0"/>
              <a:t>Innenmaß: 162 x70 mm</a:t>
            </a:r>
          </a:p>
          <a:p>
            <a:pPr>
              <a:spcBef>
                <a:spcPct val="20000"/>
              </a:spcBef>
              <a:buFont typeface="Wingdings" pitchFamily="2" charset="2"/>
              <a:buNone/>
            </a:pPr>
            <a:r>
              <a:rPr lang="de-DE" sz="1200" b="0"/>
              <a:t>Belegbarkeit: 11550 mm²</a:t>
            </a:r>
          </a:p>
          <a:p>
            <a:pPr>
              <a:spcBef>
                <a:spcPct val="20000"/>
              </a:spcBef>
              <a:buFont typeface="Wingdings" pitchFamily="2" charset="2"/>
              <a:buNone/>
            </a:pPr>
            <a:r>
              <a:rPr lang="de-DE" sz="1200" b="0"/>
              <a:t>Rohbauöffnung: 140 x 230 mm</a:t>
            </a:r>
          </a:p>
        </p:txBody>
      </p:sp>
      <p:sp>
        <p:nvSpPr>
          <p:cNvPr id="67590" name="Text Box 7"/>
          <p:cNvSpPr txBox="1">
            <a:spLocks noChangeArrowheads="1"/>
          </p:cNvSpPr>
          <p:nvPr/>
        </p:nvSpPr>
        <p:spPr bwMode="auto">
          <a:xfrm>
            <a:off x="4953794" y="2257425"/>
            <a:ext cx="2476897" cy="1865126"/>
          </a:xfrm>
          <a:prstGeom prst="rect">
            <a:avLst/>
          </a:prstGeom>
          <a:noFill/>
          <a:ln w="9525">
            <a:noFill/>
            <a:miter lim="800000"/>
            <a:headEnd/>
            <a:tailEnd/>
          </a:ln>
        </p:spPr>
        <p:txBody>
          <a:bodyPr>
            <a:spAutoFit/>
          </a:bodyPr>
          <a:lstStyle/>
          <a:p>
            <a:pPr>
              <a:spcBef>
                <a:spcPct val="20000"/>
              </a:spcBef>
              <a:buFont typeface="Wingdings" pitchFamily="2" charset="2"/>
              <a:buNone/>
            </a:pPr>
            <a:r>
              <a:rPr lang="de-DE">
                <a:solidFill>
                  <a:srgbClr val="FF6600"/>
                </a:solidFill>
              </a:rPr>
              <a:t>WKE</a:t>
            </a:r>
            <a:r>
              <a:rPr lang="de-DE"/>
              <a:t>-KW 15</a:t>
            </a:r>
          </a:p>
          <a:p>
            <a:pPr>
              <a:spcBef>
                <a:spcPct val="20000"/>
              </a:spcBef>
              <a:buFont typeface="Wingdings" pitchFamily="2" charset="2"/>
              <a:buNone/>
            </a:pPr>
            <a:r>
              <a:rPr lang="de-DE" sz="1600"/>
              <a:t>280 x 110 x 270 mm</a:t>
            </a:r>
          </a:p>
          <a:p>
            <a:pPr>
              <a:spcBef>
                <a:spcPct val="20000"/>
              </a:spcBef>
              <a:buFont typeface="Wingdings" pitchFamily="2" charset="2"/>
              <a:buNone/>
            </a:pPr>
            <a:endParaRPr lang="de-DE"/>
          </a:p>
          <a:p>
            <a:pPr>
              <a:spcBef>
                <a:spcPct val="20000"/>
              </a:spcBef>
              <a:buFont typeface="Wingdings" pitchFamily="2" charset="2"/>
              <a:buNone/>
            </a:pPr>
            <a:r>
              <a:rPr lang="de-DE" sz="1200" b="0"/>
              <a:t>Innenmaß: 242 x 70 mm</a:t>
            </a:r>
          </a:p>
          <a:p>
            <a:pPr>
              <a:spcBef>
                <a:spcPct val="20000"/>
              </a:spcBef>
              <a:buFont typeface="Wingdings" pitchFamily="2" charset="2"/>
              <a:buNone/>
            </a:pPr>
            <a:r>
              <a:rPr lang="de-DE" sz="1200" b="0"/>
              <a:t>Belegbarkeit: 16940 mm²</a:t>
            </a:r>
          </a:p>
          <a:p>
            <a:pPr>
              <a:spcBef>
                <a:spcPct val="20000"/>
              </a:spcBef>
              <a:buFont typeface="Wingdings" pitchFamily="2" charset="2"/>
              <a:buNone/>
            </a:pPr>
            <a:r>
              <a:rPr lang="de-DE" sz="1200" b="0"/>
              <a:t>Rohbauöffnung: 300 x 130 mm</a:t>
            </a:r>
          </a:p>
        </p:txBody>
      </p:sp>
      <p:sp>
        <p:nvSpPr>
          <p:cNvPr id="67591" name="Text Box 8"/>
          <p:cNvSpPr txBox="1">
            <a:spLocks noChangeArrowheads="1"/>
          </p:cNvSpPr>
          <p:nvPr/>
        </p:nvSpPr>
        <p:spPr bwMode="auto">
          <a:xfrm>
            <a:off x="7523575" y="2255839"/>
            <a:ext cx="2476897" cy="1865126"/>
          </a:xfrm>
          <a:prstGeom prst="rect">
            <a:avLst/>
          </a:prstGeom>
          <a:noFill/>
          <a:ln w="9525">
            <a:noFill/>
            <a:miter lim="800000"/>
            <a:headEnd/>
            <a:tailEnd/>
          </a:ln>
        </p:spPr>
        <p:txBody>
          <a:bodyPr>
            <a:spAutoFit/>
          </a:bodyPr>
          <a:lstStyle/>
          <a:p>
            <a:pPr>
              <a:spcBef>
                <a:spcPct val="20000"/>
              </a:spcBef>
              <a:buFont typeface="Wingdings" pitchFamily="2" charset="2"/>
              <a:buNone/>
            </a:pPr>
            <a:r>
              <a:rPr lang="de-DE">
                <a:solidFill>
                  <a:srgbClr val="FF6600"/>
                </a:solidFill>
              </a:rPr>
              <a:t>WKE</a:t>
            </a:r>
            <a:r>
              <a:rPr lang="de-DE"/>
              <a:t>-KW 205</a:t>
            </a:r>
          </a:p>
          <a:p>
            <a:pPr>
              <a:spcBef>
                <a:spcPct val="20000"/>
              </a:spcBef>
              <a:buFont typeface="Wingdings" pitchFamily="2" charset="2"/>
              <a:buNone/>
            </a:pPr>
            <a:r>
              <a:rPr lang="de-DE" sz="1600"/>
              <a:t>128 x 110 x 270 mm</a:t>
            </a:r>
          </a:p>
          <a:p>
            <a:pPr>
              <a:spcBef>
                <a:spcPct val="20000"/>
              </a:spcBef>
              <a:buFont typeface="Wingdings" pitchFamily="2" charset="2"/>
              <a:buChar char="Ø"/>
            </a:pPr>
            <a:endParaRPr lang="de-DE"/>
          </a:p>
          <a:p>
            <a:pPr>
              <a:spcBef>
                <a:spcPct val="20000"/>
              </a:spcBef>
              <a:buFont typeface="Wingdings" pitchFamily="2" charset="2"/>
              <a:buNone/>
            </a:pPr>
            <a:r>
              <a:rPr lang="de-DE" sz="1200" b="0"/>
              <a:t>Innenmaß: 70 x 80 mm</a:t>
            </a:r>
          </a:p>
          <a:p>
            <a:pPr>
              <a:spcBef>
                <a:spcPct val="20000"/>
              </a:spcBef>
              <a:buFont typeface="Wingdings" pitchFamily="2" charset="2"/>
              <a:buNone/>
            </a:pPr>
            <a:r>
              <a:rPr lang="de-DE" sz="1200" b="0"/>
              <a:t>Belegbarkeit: 3900 mm²</a:t>
            </a:r>
          </a:p>
          <a:p>
            <a:pPr>
              <a:spcBef>
                <a:spcPct val="20000"/>
              </a:spcBef>
              <a:buFont typeface="Wingdings" pitchFamily="2" charset="2"/>
              <a:buNone/>
            </a:pPr>
            <a:r>
              <a:rPr lang="de-DE" sz="1200" b="0"/>
              <a:t>Bohrloch Ø:&gt;150 mm</a:t>
            </a:r>
          </a:p>
        </p:txBody>
      </p:sp>
      <p:pic>
        <p:nvPicPr>
          <p:cNvPr id="67592" name="Picture 9" descr="860 301 01"/>
          <p:cNvPicPr>
            <a:picLocks noChangeAspect="1" noChangeArrowheads="1"/>
          </p:cNvPicPr>
          <p:nvPr/>
        </p:nvPicPr>
        <p:blipFill>
          <a:blip r:embed="rId2" cstate="print"/>
          <a:srcRect l="11765" r="11765" b="41174"/>
          <a:stretch>
            <a:fillRect/>
          </a:stretch>
        </p:blipFill>
        <p:spPr bwMode="auto">
          <a:xfrm>
            <a:off x="199528" y="4581525"/>
            <a:ext cx="1981518" cy="1524000"/>
          </a:xfrm>
          <a:prstGeom prst="rect">
            <a:avLst/>
          </a:prstGeom>
          <a:noFill/>
          <a:ln w="9525">
            <a:noFill/>
            <a:miter lim="800000"/>
            <a:headEnd/>
            <a:tailEnd/>
          </a:ln>
        </p:spPr>
      </p:pic>
      <p:pic>
        <p:nvPicPr>
          <p:cNvPr id="67593" name="Picture 10" descr="860 302 01"/>
          <p:cNvPicPr>
            <a:picLocks noChangeAspect="1" noChangeArrowheads="1"/>
          </p:cNvPicPr>
          <p:nvPr/>
        </p:nvPicPr>
        <p:blipFill>
          <a:blip r:embed="rId3" cstate="print"/>
          <a:srcRect l="11765" r="11765" b="47055"/>
          <a:stretch>
            <a:fillRect/>
          </a:stretch>
        </p:blipFill>
        <p:spPr bwMode="auto">
          <a:xfrm>
            <a:off x="2721146" y="4724400"/>
            <a:ext cx="1830152" cy="1265238"/>
          </a:xfrm>
          <a:prstGeom prst="rect">
            <a:avLst/>
          </a:prstGeom>
          <a:noFill/>
          <a:ln w="9525">
            <a:noFill/>
            <a:miter lim="800000"/>
            <a:headEnd/>
            <a:tailEnd/>
          </a:ln>
        </p:spPr>
      </p:pic>
      <p:pic>
        <p:nvPicPr>
          <p:cNvPr id="67594" name="Picture 11" descr="860 303 01"/>
          <p:cNvPicPr>
            <a:picLocks noChangeAspect="1" noChangeArrowheads="1"/>
          </p:cNvPicPr>
          <p:nvPr/>
        </p:nvPicPr>
        <p:blipFill>
          <a:blip r:embed="rId4" cstate="print"/>
          <a:srcRect b="47055"/>
          <a:stretch>
            <a:fillRect/>
          </a:stretch>
        </p:blipFill>
        <p:spPr bwMode="auto">
          <a:xfrm>
            <a:off x="4964114" y="4800601"/>
            <a:ext cx="2222327" cy="1177925"/>
          </a:xfrm>
          <a:prstGeom prst="rect">
            <a:avLst/>
          </a:prstGeom>
          <a:noFill/>
          <a:ln w="9525">
            <a:noFill/>
            <a:miter lim="800000"/>
            <a:headEnd/>
            <a:tailEnd/>
          </a:ln>
        </p:spPr>
      </p:pic>
      <p:pic>
        <p:nvPicPr>
          <p:cNvPr id="67595" name="Picture 12" descr="860 304 01"/>
          <p:cNvPicPr>
            <a:picLocks noChangeAspect="1" noChangeArrowheads="1"/>
          </p:cNvPicPr>
          <p:nvPr/>
        </p:nvPicPr>
        <p:blipFill>
          <a:blip r:embed="rId5" cstate="print"/>
          <a:srcRect l="18747" r="18747" b="49994"/>
          <a:stretch>
            <a:fillRect/>
          </a:stretch>
        </p:blipFill>
        <p:spPr bwMode="auto">
          <a:xfrm>
            <a:off x="7602698" y="4648201"/>
            <a:ext cx="1599663" cy="1279525"/>
          </a:xfrm>
          <a:prstGeom prst="rect">
            <a:avLst/>
          </a:prstGeom>
          <a:noFill/>
          <a:ln w="9525">
            <a:noFill/>
            <a:miter lim="800000"/>
            <a:headEnd/>
            <a:tailEnd/>
          </a:ln>
        </p:spPr>
      </p:pic>
      <p:pic>
        <p:nvPicPr>
          <p:cNvPr id="12" name="Picture 3"/>
          <p:cNvPicPr>
            <a:picLocks noChangeAspect="1" noChangeArrowheads="1"/>
          </p:cNvPicPr>
          <p:nvPr/>
        </p:nvPicPr>
        <p:blipFill>
          <a:blip r:embed="rId6"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p:txBody>
          <a:bodyPr/>
          <a:lstStyle/>
          <a:p>
            <a:pPr eaLnBrk="1" hangingPunct="1"/>
            <a:r>
              <a:rPr lang="de-DE" smtClean="0"/>
              <a:t>WKE Kabelabschottung für leichte Trennwände</a:t>
            </a:r>
          </a:p>
        </p:txBody>
      </p:sp>
      <p:pic>
        <p:nvPicPr>
          <p:cNvPr id="68611" name="Picture 4" descr="860 305 01"/>
          <p:cNvPicPr>
            <a:picLocks noChangeAspect="1" noChangeArrowheads="1"/>
          </p:cNvPicPr>
          <p:nvPr/>
        </p:nvPicPr>
        <p:blipFill>
          <a:blip r:embed="rId2" cstate="print"/>
          <a:srcRect b="38472"/>
          <a:stretch>
            <a:fillRect/>
          </a:stretch>
        </p:blipFill>
        <p:spPr bwMode="auto">
          <a:xfrm>
            <a:off x="344013" y="3068638"/>
            <a:ext cx="3889073" cy="2392362"/>
          </a:xfrm>
          <a:prstGeom prst="rect">
            <a:avLst/>
          </a:prstGeom>
          <a:noFill/>
          <a:ln w="9525">
            <a:noFill/>
            <a:miter lim="800000"/>
            <a:headEnd/>
            <a:tailEnd/>
          </a:ln>
        </p:spPr>
      </p:pic>
      <p:sp>
        <p:nvSpPr>
          <p:cNvPr id="68612" name="Text Box 5"/>
          <p:cNvSpPr txBox="1">
            <a:spLocks noChangeArrowheads="1"/>
          </p:cNvSpPr>
          <p:nvPr/>
        </p:nvSpPr>
        <p:spPr bwMode="auto">
          <a:xfrm>
            <a:off x="4881552" y="2874963"/>
            <a:ext cx="6402091" cy="2678112"/>
          </a:xfrm>
          <a:prstGeom prst="rect">
            <a:avLst/>
          </a:prstGeom>
          <a:noFill/>
          <a:ln w="9525">
            <a:noFill/>
            <a:miter lim="800000"/>
            <a:headEnd/>
            <a:tailEnd/>
          </a:ln>
        </p:spPr>
        <p:txBody>
          <a:bodyPr>
            <a:spAutoFit/>
          </a:bodyPr>
          <a:lstStyle/>
          <a:p>
            <a:pPr>
              <a:spcBef>
                <a:spcPct val="20000"/>
              </a:spcBef>
              <a:buFont typeface="Wingdings" pitchFamily="2" charset="2"/>
              <a:buNone/>
            </a:pPr>
            <a:r>
              <a:rPr lang="de-DE" sz="2400">
                <a:solidFill>
                  <a:srgbClr val="FF6600"/>
                </a:solidFill>
              </a:rPr>
              <a:t>WKE</a:t>
            </a:r>
            <a:r>
              <a:rPr lang="de-DE" sz="2400"/>
              <a:t>-KT</a:t>
            </a:r>
          </a:p>
          <a:p>
            <a:pPr>
              <a:spcBef>
                <a:spcPct val="20000"/>
              </a:spcBef>
              <a:buFont typeface="Wingdings" pitchFamily="2" charset="2"/>
              <a:buNone/>
            </a:pPr>
            <a:r>
              <a:rPr lang="de-DE" sz="2400"/>
              <a:t>240 x 60 x 150 mm</a:t>
            </a:r>
          </a:p>
          <a:p>
            <a:pPr>
              <a:spcBef>
                <a:spcPct val="20000"/>
              </a:spcBef>
              <a:buFont typeface="Wingdings" pitchFamily="2" charset="2"/>
              <a:buChar char="Ø"/>
            </a:pPr>
            <a:endParaRPr lang="de-DE" sz="2400"/>
          </a:p>
          <a:p>
            <a:pPr>
              <a:spcBef>
                <a:spcPct val="20000"/>
              </a:spcBef>
              <a:buFont typeface="Wingdings" pitchFamily="2" charset="2"/>
              <a:buNone/>
            </a:pPr>
            <a:r>
              <a:rPr lang="de-DE" sz="2400"/>
              <a:t>Innenmaß: 205 x 35 mm</a:t>
            </a:r>
          </a:p>
          <a:p>
            <a:pPr>
              <a:spcBef>
                <a:spcPct val="20000"/>
              </a:spcBef>
              <a:buFont typeface="Wingdings" pitchFamily="2" charset="2"/>
              <a:buNone/>
            </a:pPr>
            <a:r>
              <a:rPr lang="de-DE" sz="2400"/>
              <a:t>Belegbarkeit: ca. 7175 mm²</a:t>
            </a:r>
          </a:p>
          <a:p>
            <a:pPr>
              <a:spcBef>
                <a:spcPct val="20000"/>
              </a:spcBef>
              <a:buFont typeface="Wingdings" pitchFamily="2" charset="2"/>
              <a:buNone/>
            </a:pPr>
            <a:r>
              <a:rPr lang="de-DE" sz="2400"/>
              <a:t>Rohbauöffnung: 280 x 80 mm</a:t>
            </a:r>
          </a:p>
        </p:txBody>
      </p:sp>
      <p:pic>
        <p:nvPicPr>
          <p:cNvPr id="5" name="Picture 3"/>
          <p:cNvPicPr>
            <a:picLocks noChangeAspect="1" noChangeArrowheads="1"/>
          </p:cNvPicPr>
          <p:nvPr/>
        </p:nvPicPr>
        <p:blipFill>
          <a:blip r:embed="rId3"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slow">
    <p:fade thruBlk="1"/>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5" name="Rectangle 2"/>
          <p:cNvSpPr>
            <a:spLocks noGrp="1" noChangeArrowheads="1"/>
          </p:cNvSpPr>
          <p:nvPr>
            <p:ph type="title"/>
          </p:nvPr>
        </p:nvSpPr>
        <p:spPr>
          <a:xfrm>
            <a:off x="194368" y="620713"/>
            <a:ext cx="9135277" cy="1008062"/>
          </a:xfrm>
        </p:spPr>
        <p:txBody>
          <a:bodyPr/>
          <a:lstStyle/>
          <a:p>
            <a:pPr eaLnBrk="1" hangingPunct="1"/>
            <a:r>
              <a:rPr lang="de-DE" sz="3200" smtClean="0"/>
              <a:t>Brandschutz in der Elektroinstallation</a:t>
            </a:r>
          </a:p>
        </p:txBody>
      </p:sp>
      <p:sp>
        <p:nvSpPr>
          <p:cNvPr id="437251" name="Rectangle 3"/>
          <p:cNvSpPr>
            <a:spLocks noChangeArrowheads="1"/>
          </p:cNvSpPr>
          <p:nvPr/>
        </p:nvSpPr>
        <p:spPr bwMode="auto">
          <a:xfrm>
            <a:off x="330253" y="2571751"/>
            <a:ext cx="8999392" cy="3776663"/>
          </a:xfrm>
          <a:prstGeom prst="rect">
            <a:avLst/>
          </a:prstGeom>
          <a:noFill/>
          <a:ln w="9525">
            <a:noFill/>
            <a:miter lim="800000"/>
            <a:headEnd/>
            <a:tailEnd/>
          </a:ln>
        </p:spPr>
        <p:txBody>
          <a:bodyPr/>
          <a:lstStyle/>
          <a:p>
            <a:pPr marL="342900" indent="-342900" algn="ctr">
              <a:spcBef>
                <a:spcPct val="20000"/>
              </a:spcBef>
            </a:pPr>
            <a:endParaRPr lang="de-DE" sz="2400"/>
          </a:p>
          <a:p>
            <a:pPr marL="342900" indent="-342900">
              <a:spcBef>
                <a:spcPct val="20000"/>
              </a:spcBef>
              <a:buFontTx/>
              <a:buChar char="•"/>
            </a:pPr>
            <a:r>
              <a:rPr lang="de-DE" sz="2400" b="0"/>
              <a:t>Keine </a:t>
            </a:r>
            <a:r>
              <a:rPr lang="de-DE" sz="2400" b="0" u="sng"/>
              <a:t>Überbelegung</a:t>
            </a:r>
            <a:r>
              <a:rPr lang="de-DE" sz="2400" b="0"/>
              <a:t> möglich</a:t>
            </a:r>
          </a:p>
          <a:p>
            <a:pPr marL="342900" indent="-342900">
              <a:spcBef>
                <a:spcPct val="20000"/>
              </a:spcBef>
              <a:buFontTx/>
              <a:buChar char="•"/>
            </a:pPr>
            <a:r>
              <a:rPr lang="de-DE" sz="2400" b="0"/>
              <a:t>Jederzeit ohne Spezialkenntnisse </a:t>
            </a:r>
            <a:r>
              <a:rPr lang="de-DE" sz="2400" b="0" u="sng"/>
              <a:t>nachbelegbar</a:t>
            </a:r>
          </a:p>
          <a:p>
            <a:pPr marL="342900" indent="-342900">
              <a:spcBef>
                <a:spcPct val="20000"/>
              </a:spcBef>
              <a:buFontTx/>
              <a:buChar char="•"/>
            </a:pPr>
            <a:r>
              <a:rPr lang="de-DE" sz="2400" b="0"/>
              <a:t>Nachträglicher Einbau möglich durch abnehmbare Seitenwand</a:t>
            </a:r>
          </a:p>
          <a:p>
            <a:pPr marL="342900" indent="-342900">
              <a:spcBef>
                <a:spcPct val="20000"/>
              </a:spcBef>
              <a:buFontTx/>
              <a:buChar char="•"/>
            </a:pPr>
            <a:r>
              <a:rPr lang="de-DE" sz="2400" b="0"/>
              <a:t>Für alle Wände und Kabelmengen die passende Größe</a:t>
            </a:r>
          </a:p>
          <a:p>
            <a:pPr marL="342900" indent="-342900">
              <a:spcBef>
                <a:spcPct val="20000"/>
              </a:spcBef>
              <a:buFontTx/>
              <a:buChar char="•"/>
            </a:pPr>
            <a:r>
              <a:rPr lang="de-DE" sz="2400" b="0"/>
              <a:t>Keine Spezialwerkzeuge oder Werkstoffe </a:t>
            </a:r>
          </a:p>
          <a:p>
            <a:pPr marL="342900" indent="-342900">
              <a:spcBef>
                <a:spcPct val="20000"/>
              </a:spcBef>
              <a:buFontTx/>
              <a:buChar char="•"/>
            </a:pPr>
            <a:r>
              <a:rPr lang="de-DE" sz="2400" b="0"/>
              <a:t>Kein extra Schein zur Handhabung</a:t>
            </a:r>
          </a:p>
        </p:txBody>
      </p:sp>
      <p:sp>
        <p:nvSpPr>
          <p:cNvPr id="69637" name="Text Box 4"/>
          <p:cNvSpPr txBox="1">
            <a:spLocks noChangeArrowheads="1"/>
          </p:cNvSpPr>
          <p:nvPr/>
        </p:nvSpPr>
        <p:spPr bwMode="auto">
          <a:xfrm>
            <a:off x="330253" y="2209801"/>
            <a:ext cx="7430691" cy="519113"/>
          </a:xfrm>
          <a:prstGeom prst="rect">
            <a:avLst/>
          </a:prstGeom>
          <a:noFill/>
          <a:ln w="9525">
            <a:noFill/>
            <a:miter lim="800000"/>
            <a:headEnd/>
            <a:tailEnd/>
          </a:ln>
        </p:spPr>
        <p:txBody>
          <a:bodyPr>
            <a:spAutoFit/>
          </a:bodyPr>
          <a:lstStyle/>
          <a:p>
            <a:pPr algn="ctr">
              <a:spcBef>
                <a:spcPct val="50000"/>
              </a:spcBef>
              <a:buFont typeface="Wingdings" pitchFamily="2" charset="2"/>
              <a:buNone/>
            </a:pPr>
            <a:r>
              <a:rPr lang="de-DE" sz="2800"/>
              <a:t>Vorteile der </a:t>
            </a:r>
            <a:r>
              <a:rPr lang="de-DE" sz="2800">
                <a:solidFill>
                  <a:srgbClr val="FF6600"/>
                </a:solidFill>
              </a:rPr>
              <a:t>WKE</a:t>
            </a:r>
            <a:r>
              <a:rPr lang="de-DE" sz="2800"/>
              <a:t>-Kabelschotte</a:t>
            </a:r>
          </a:p>
        </p:txBody>
      </p:sp>
      <p:pic>
        <p:nvPicPr>
          <p:cNvPr id="6" name="Picture 3"/>
          <p:cNvPicPr>
            <a:picLocks noChangeAspect="1" noChangeArrowheads="1"/>
          </p:cNvPicPr>
          <p:nvPr/>
        </p:nvPicPr>
        <p:blipFill>
          <a:blip r:embed="rId2" cstate="screen"/>
          <a:srcRect/>
          <a:stretch>
            <a:fillRect/>
          </a:stretch>
        </p:blipFill>
        <p:spPr bwMode="auto">
          <a:xfrm>
            <a:off x="8382000" y="6324600"/>
            <a:ext cx="1247775" cy="342900"/>
          </a:xfrm>
          <a:prstGeom prst="rect">
            <a:avLst/>
          </a:prstGeom>
          <a:noFill/>
          <a:ln w="9525">
            <a:noFill/>
            <a:round/>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37251">
                                            <p:txEl>
                                              <p:pRg st="1" end="1"/>
                                            </p:txEl>
                                          </p:spTgt>
                                        </p:tgtEl>
                                        <p:attrNameLst>
                                          <p:attrName>style.visibility</p:attrName>
                                        </p:attrNameLst>
                                      </p:cBhvr>
                                      <p:to>
                                        <p:strVal val="visible"/>
                                      </p:to>
                                    </p:set>
                                    <p:anim calcmode="lin" valueType="num">
                                      <p:cBhvr additive="base">
                                        <p:cTn id="7" dur="500" fill="hold"/>
                                        <p:tgtEl>
                                          <p:spTgt spid="437251">
                                            <p:txEl>
                                              <p:pRg st="1" end="1"/>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43725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437251">
                                            <p:txEl>
                                              <p:pRg st="2" end="2"/>
                                            </p:txEl>
                                          </p:spTgt>
                                        </p:tgtEl>
                                        <p:attrNameLst>
                                          <p:attrName>style.visibility</p:attrName>
                                        </p:attrNameLst>
                                      </p:cBhvr>
                                      <p:to>
                                        <p:strVal val="visible"/>
                                      </p:to>
                                    </p:set>
                                    <p:anim calcmode="lin" valueType="num">
                                      <p:cBhvr additive="base">
                                        <p:cTn id="13" dur="500" fill="hold"/>
                                        <p:tgtEl>
                                          <p:spTgt spid="437251">
                                            <p:txEl>
                                              <p:pRg st="2" end="2"/>
                                            </p:tx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43725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437251">
                                            <p:txEl>
                                              <p:pRg st="3" end="3"/>
                                            </p:txEl>
                                          </p:spTgt>
                                        </p:tgtEl>
                                        <p:attrNameLst>
                                          <p:attrName>style.visibility</p:attrName>
                                        </p:attrNameLst>
                                      </p:cBhvr>
                                      <p:to>
                                        <p:strVal val="visible"/>
                                      </p:to>
                                    </p:set>
                                    <p:anim calcmode="lin" valueType="num">
                                      <p:cBhvr additive="base">
                                        <p:cTn id="19" dur="500" fill="hold"/>
                                        <p:tgtEl>
                                          <p:spTgt spid="437251">
                                            <p:txEl>
                                              <p:pRg st="3" end="3"/>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437251">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437251">
                                            <p:txEl>
                                              <p:pRg st="4" end="4"/>
                                            </p:txEl>
                                          </p:spTgt>
                                        </p:tgtEl>
                                        <p:attrNameLst>
                                          <p:attrName>style.visibility</p:attrName>
                                        </p:attrNameLst>
                                      </p:cBhvr>
                                      <p:to>
                                        <p:strVal val="visible"/>
                                      </p:to>
                                    </p:set>
                                    <p:anim calcmode="lin" valueType="num">
                                      <p:cBhvr additive="base">
                                        <p:cTn id="25" dur="500" fill="hold"/>
                                        <p:tgtEl>
                                          <p:spTgt spid="437251">
                                            <p:txEl>
                                              <p:pRg st="4" end="4"/>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437251">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437251">
                                            <p:txEl>
                                              <p:pRg st="5" end="5"/>
                                            </p:txEl>
                                          </p:spTgt>
                                        </p:tgtEl>
                                        <p:attrNameLst>
                                          <p:attrName>style.visibility</p:attrName>
                                        </p:attrNameLst>
                                      </p:cBhvr>
                                      <p:to>
                                        <p:strVal val="visible"/>
                                      </p:to>
                                    </p:set>
                                    <p:anim calcmode="lin" valueType="num">
                                      <p:cBhvr additive="base">
                                        <p:cTn id="31" dur="500" fill="hold"/>
                                        <p:tgtEl>
                                          <p:spTgt spid="437251">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437251">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437251">
                                            <p:txEl>
                                              <p:pRg st="6" end="6"/>
                                            </p:txEl>
                                          </p:spTgt>
                                        </p:tgtEl>
                                        <p:attrNameLst>
                                          <p:attrName>style.visibility</p:attrName>
                                        </p:attrNameLst>
                                      </p:cBhvr>
                                      <p:to>
                                        <p:strVal val="visible"/>
                                      </p:to>
                                    </p:set>
                                    <p:anim calcmode="lin" valueType="num">
                                      <p:cBhvr additive="base">
                                        <p:cTn id="37" dur="500" fill="hold"/>
                                        <p:tgtEl>
                                          <p:spTgt spid="437251">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437251">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1" grpId="0" build="p" autoUpdateAnimBg="0"/>
    </p:bldLst>
  </p:timing>
</p:sld>
</file>

<file path=ppt/slides/slide8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2978" name="Rectangle 2"/>
          <p:cNvSpPr>
            <a:spLocks noGrp="1" noChangeArrowheads="1"/>
          </p:cNvSpPr>
          <p:nvPr>
            <p:ph type="title"/>
          </p:nvPr>
        </p:nvSpPr>
        <p:spPr>
          <a:xfrm>
            <a:off x="2453464" y="571480"/>
            <a:ext cx="5000660" cy="1079500"/>
          </a:xfrm>
        </p:spPr>
        <p:txBody>
          <a:bodyPr anchor="b"/>
          <a:lstStyle/>
          <a:p>
            <a:pPr algn="ctr" eaLnBrk="1" hangingPunct="1">
              <a:defRPr/>
            </a:pPr>
            <a:r>
              <a:rPr lang="de-DE" sz="2800" kern="1200" dirty="0" smtClean="0">
                <a:solidFill>
                  <a:schemeClr val="bg1"/>
                </a:solidFill>
                <a:latin typeface="Frutiger Next LT-Light" pitchFamily="-108" charset="0"/>
                <a:ea typeface="+mn-ea"/>
                <a:cs typeface="+mn-cs"/>
              </a:rPr>
              <a:t>Elektrischer Funktionserhalt</a:t>
            </a:r>
            <a:br>
              <a:rPr lang="de-DE" sz="2800" kern="1200" dirty="0" smtClean="0">
                <a:solidFill>
                  <a:schemeClr val="bg1"/>
                </a:solidFill>
                <a:latin typeface="Frutiger Next LT-Light" pitchFamily="-108" charset="0"/>
                <a:ea typeface="+mn-ea"/>
                <a:cs typeface="+mn-cs"/>
              </a:rPr>
            </a:br>
            <a:r>
              <a:rPr lang="de-DE" sz="2800" kern="1200" dirty="0" smtClean="0">
                <a:solidFill>
                  <a:schemeClr val="bg1"/>
                </a:solidFill>
                <a:latin typeface="Frutiger Next LT-Light" pitchFamily="-108" charset="0"/>
                <a:ea typeface="+mn-ea"/>
                <a:cs typeface="+mn-cs"/>
              </a:rPr>
              <a:t>Wir beraten Sie gern </a:t>
            </a:r>
            <a:r>
              <a:rPr lang="de-DE" sz="2800" dirty="0">
                <a:effectLst>
                  <a:outerShdw blurRad="38100" dist="38100" dir="2700000" algn="tl">
                    <a:srgbClr val="C0C0C0"/>
                  </a:outerShdw>
                </a:effectLst>
              </a:rPr>
              <a:t>!</a:t>
            </a:r>
          </a:p>
        </p:txBody>
      </p:sp>
      <p:pic>
        <p:nvPicPr>
          <p:cNvPr id="71684" name="Picture 3" descr="LOGO-els spelsberg1000">
            <a:hlinkClick r:id="" action="ppaction://hlinkshowjump?jump=firstslide"/>
          </p:cNvPr>
          <p:cNvPicPr>
            <a:picLocks noGrp="1" noChangeAspect="1" noChangeArrowheads="1"/>
          </p:cNvPicPr>
          <p:nvPr>
            <p:ph idx="1"/>
          </p:nvPr>
        </p:nvPicPr>
        <p:blipFill>
          <a:blip r:embed="rId3" cstate="print">
            <a:lum bright="100000" contrast="100000"/>
          </a:blip>
          <a:stretch>
            <a:fillRect/>
          </a:stretch>
        </p:blipFill>
        <p:spPr>
          <a:xfrm>
            <a:off x="227633" y="2214554"/>
            <a:ext cx="9441069" cy="2416914"/>
          </a:xfrm>
          <a:prstGeom prst="rect">
            <a:avLst/>
          </a:prstGeom>
          <a:noFill/>
          <a:ln>
            <a:noFill/>
          </a:ln>
        </p:spPr>
      </p:pic>
      <p:sp>
        <p:nvSpPr>
          <p:cNvPr id="71685" name="Rectangle 4"/>
          <p:cNvSpPr>
            <a:spLocks noChangeArrowheads="1"/>
          </p:cNvSpPr>
          <p:nvPr/>
        </p:nvSpPr>
        <p:spPr bwMode="auto">
          <a:xfrm>
            <a:off x="1286611" y="4887935"/>
            <a:ext cx="7334367" cy="1755775"/>
          </a:xfrm>
          <a:prstGeom prst="rect">
            <a:avLst/>
          </a:prstGeom>
          <a:noFill/>
          <a:ln w="9525">
            <a:noFill/>
            <a:miter lim="800000"/>
            <a:headEnd/>
            <a:tailEnd/>
          </a:ln>
        </p:spPr>
        <p:txBody>
          <a:bodyPr/>
          <a:lstStyle/>
          <a:p>
            <a:pPr marL="342900" indent="-342900" algn="ctr">
              <a:spcBef>
                <a:spcPct val="20000"/>
              </a:spcBef>
            </a:pPr>
            <a:r>
              <a:rPr lang="de-DE" b="1" dirty="0"/>
              <a:t>www.funktionserhalt.com</a:t>
            </a:r>
          </a:p>
          <a:p>
            <a:pPr marL="342900" indent="-342900" algn="ctr">
              <a:spcBef>
                <a:spcPct val="20000"/>
              </a:spcBef>
            </a:pPr>
            <a:r>
              <a:rPr lang="de-DE" b="1" dirty="0"/>
              <a:t>www.spelsberg.de   </a:t>
            </a:r>
          </a:p>
          <a:p>
            <a:pPr marL="342900" indent="-342900" algn="ctr">
              <a:spcBef>
                <a:spcPct val="20000"/>
              </a:spcBef>
            </a:pPr>
            <a:r>
              <a:rPr lang="de-DE" b="1" dirty="0"/>
              <a:t>Hotline 02355 / 892-153      </a:t>
            </a:r>
          </a:p>
          <a:p>
            <a:pPr marL="342900" indent="-342900" algn="ctr">
              <a:spcBef>
                <a:spcPct val="20000"/>
              </a:spcBef>
            </a:pPr>
            <a:r>
              <a:rPr lang="de-DE" b="1" dirty="0"/>
              <a:t>E-Mail   E90@</a:t>
            </a:r>
            <a:r>
              <a:rPr lang="de-DE" b="1" dirty="0" err="1"/>
              <a:t>spelsberg.de</a:t>
            </a:r>
            <a:endParaRPr lang="de-DE" b="1" dirty="0"/>
          </a:p>
        </p:txBody>
      </p:sp>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Office-Design">
  <a:themeElements>
    <a:clrScheme name="Office-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Design">
      <a:majorFont>
        <a:latin typeface="Arial"/>
        <a:ea typeface="ＭＳ Ｐゴシック"/>
        <a:cs typeface="ＭＳ Ｐゴシック"/>
      </a:majorFont>
      <a:minorFont>
        <a:latin typeface="Arial"/>
        <a:ea typeface="ＭＳ Ｐゴシック"/>
        <a:cs typeface="ＭＳ Ｐゴシック"/>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bg1"/>
        </a:solidFill>
        <a:ln w="9525" cap="flat" cmpd="sng" algn="ctr">
          <a:solidFill>
            <a:schemeClr val="tx1"/>
          </a:solidFill>
          <a:prstDash val="solid"/>
          <a:round/>
          <a:headEnd type="none" w="med" len="med"/>
          <a:tailEnd type="none" w="med" len="med"/>
        </a:ln>
        <a:effectLst/>
      </a:spPr>
      <a:bodyPr vert="horz" wrap="square" lIns="91440" tIns="45720" rIns="91440" bIns="45720" numCol="1" rtlCol="0"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defRPr kumimoji="0" sz="2400" b="0" i="0" u="none" strike="noStrike" cap="none" normalizeH="0" baseline="0">
            <a:ln>
              <a:noFill/>
            </a:ln>
            <a:solidFill>
              <a:schemeClr val="bg1"/>
            </a:solidFill>
            <a:effectLst/>
            <a:latin typeface="Frutiger Next LT-Light" pitchFamily="-106"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449263" rtl="0" eaLnBrk="1" fontAlgn="base" latinLnBrk="0" hangingPunct="1">
          <a:lnSpc>
            <a:spcPct val="100000"/>
          </a:lnSpc>
          <a:spcBef>
            <a:spcPct val="0"/>
          </a:spcBef>
          <a:spcAft>
            <a:spcPct val="0"/>
          </a:spcAft>
          <a:buClr>
            <a:srgbClr val="000000"/>
          </a:buClr>
          <a:buSzPct val="100000"/>
          <a:buFont typeface="Times New Roman" pitchFamily="-106" charset="0"/>
          <a:buNone/>
          <a:tabLst/>
          <a:defRPr kumimoji="0" lang="en-GB" sz="2400" b="0" i="0" u="none" strike="noStrike" cap="none" normalizeH="0" baseline="0">
            <a:ln>
              <a:noFill/>
            </a:ln>
            <a:solidFill>
              <a:schemeClr val="bg1"/>
            </a:solidFill>
            <a:effectLst/>
            <a:latin typeface="Frutiger Next LT-Light" pitchFamily="-106" charset="0"/>
          </a:defRPr>
        </a:defPPr>
      </a:lstStyle>
    </a:lnDef>
  </a:objectDefaults>
  <a:extraClrSchemeLst>
    <a:extraClrScheme>
      <a:clrScheme name="Office-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1_Spelsberg Gehäusesysteme 13">
    <a:dk1>
      <a:srgbClr val="214573"/>
    </a:dk1>
    <a:lt1>
      <a:srgbClr val="FFFFFF"/>
    </a:lt1>
    <a:dk2>
      <a:srgbClr val="214573"/>
    </a:dk2>
    <a:lt2>
      <a:srgbClr val="808080"/>
    </a:lt2>
    <a:accent1>
      <a:srgbClr val="BBE0E3"/>
    </a:accent1>
    <a:accent2>
      <a:srgbClr val="3CAE37"/>
    </a:accent2>
    <a:accent3>
      <a:srgbClr val="FFFFFF"/>
    </a:accent3>
    <a:accent4>
      <a:srgbClr val="1B3A61"/>
    </a:accent4>
    <a:accent5>
      <a:srgbClr val="DAEDEF"/>
    </a:accent5>
    <a:accent6>
      <a:srgbClr val="359D31"/>
    </a:accent6>
    <a:hlink>
      <a:srgbClr val="3CAE37"/>
    </a:hlink>
    <a:folHlink>
      <a:srgbClr val="3CAE37"/>
    </a:folHlink>
  </a:clrScheme>
  <a:fontScheme name="1_Spelsberg Gehäusesysteme">
    <a:majorFont>
      <a:latin typeface="Frutiger 45 Light"/>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0</TotalTime>
  <Words>1884</Words>
  <Application>Microsoft Office PowerPoint</Application>
  <PresentationFormat>Benutzerdefiniert</PresentationFormat>
  <Paragraphs>554</Paragraphs>
  <Slides>80</Slides>
  <Notes>34</Notes>
  <HiddenSlides>3</HiddenSlides>
  <MMClips>6</MMClips>
  <ScaleCrop>false</ScaleCrop>
  <HeadingPairs>
    <vt:vector size="6" baseType="variant">
      <vt:variant>
        <vt:lpstr>Design</vt:lpstr>
      </vt:variant>
      <vt:variant>
        <vt:i4>1</vt:i4>
      </vt:variant>
      <vt:variant>
        <vt:lpstr>Eingebettete OLE-Server</vt:lpstr>
      </vt:variant>
      <vt:variant>
        <vt:i4>1</vt:i4>
      </vt:variant>
      <vt:variant>
        <vt:lpstr>Folientitel</vt:lpstr>
      </vt:variant>
      <vt:variant>
        <vt:i4>80</vt:i4>
      </vt:variant>
    </vt:vector>
  </HeadingPairs>
  <TitlesOfParts>
    <vt:vector size="82" baseType="lpstr">
      <vt:lpstr>Office-Design</vt:lpstr>
      <vt:lpstr>Bilddokument</vt:lpstr>
      <vt:lpstr>Folie 1</vt:lpstr>
      <vt:lpstr>Folie 2</vt:lpstr>
      <vt:lpstr>Folie 3</vt:lpstr>
      <vt:lpstr>Folie 4</vt:lpstr>
      <vt:lpstr>Folie 5</vt:lpstr>
      <vt:lpstr>Folie 6</vt:lpstr>
      <vt:lpstr>Folie 7</vt:lpstr>
      <vt:lpstr>Folie 8</vt:lpstr>
      <vt:lpstr>Folie 9</vt:lpstr>
      <vt:lpstr>Folie 10</vt:lpstr>
      <vt:lpstr>Folie 11</vt:lpstr>
      <vt:lpstr>Folie 12</vt:lpstr>
      <vt:lpstr>Folie 13</vt:lpstr>
      <vt:lpstr>Folie 14</vt:lpstr>
      <vt:lpstr>Folie 15</vt:lpstr>
      <vt:lpstr>Folie 16</vt:lpstr>
      <vt:lpstr>Ist Brandschutz überhaupt wichtig?</vt:lpstr>
      <vt:lpstr>Brandschutz in der Elektroinstallation </vt:lpstr>
      <vt:lpstr>Brandschutz in der Elektroinstallation  Warum wird ein Funktionserhalt benötigt? </vt:lpstr>
      <vt:lpstr>Folie 20</vt:lpstr>
      <vt:lpstr>Übersicht DIN EN 13501 – 2 bis 4 </vt:lpstr>
      <vt:lpstr>Elektrischer Funktionserhalt  Was ist Elektrischer Funktionserhalt?</vt:lpstr>
      <vt:lpstr>Elektrischer Funktionserhalt  Wie wird der Funktionserhalt geprüft?</vt:lpstr>
      <vt:lpstr>Folie 24</vt:lpstr>
      <vt:lpstr>Folie 25</vt:lpstr>
      <vt:lpstr>Elektrischer Funktionserhalt  Wie wird der Funktionserhalt geprüft?</vt:lpstr>
      <vt:lpstr>Brandschutz in der Elektroinstallation  Wie wird der Funktionserhalt geprüft?</vt:lpstr>
      <vt:lpstr>Brandschutz in der Elektroinstallation  Prüfaufbau Starkstromkabel</vt:lpstr>
      <vt:lpstr>Folie 29</vt:lpstr>
      <vt:lpstr>Folie 30</vt:lpstr>
      <vt:lpstr>Folie 31</vt:lpstr>
      <vt:lpstr>Elektrischer Funktionserhalt DIN 4102-12  Wie wird der Funktionserhalt geprüft?</vt:lpstr>
      <vt:lpstr>Folie 33</vt:lpstr>
      <vt:lpstr>Elektrischer Funktionserhalt DIN 4102-12  Wie wird der Funktionserhalt geprüft?</vt:lpstr>
      <vt:lpstr>Folie 35</vt:lpstr>
      <vt:lpstr>Folie 36</vt:lpstr>
      <vt:lpstr>Folie 37</vt:lpstr>
      <vt:lpstr>Folie 38</vt:lpstr>
      <vt:lpstr>Folie 39</vt:lpstr>
      <vt:lpstr>Folie 40</vt:lpstr>
      <vt:lpstr>Folie 41</vt:lpstr>
      <vt:lpstr>Brandschutz in der Elektroinstallation  Gesetzliche Anforderungen </vt:lpstr>
      <vt:lpstr>Brandschutz in der Elektroinstallation  Weitere Anforderungen</vt:lpstr>
      <vt:lpstr>Brandschutz in der Elektroinstallation  Weitere Anforderungen</vt:lpstr>
      <vt:lpstr>Brandschutz in der Elektroinstallation   Gesetzliche Anforderungen </vt:lpstr>
      <vt:lpstr>Elektrischer Funktionserhalt Verbinden – Schützen – Verteilen </vt:lpstr>
      <vt:lpstr>Folie mit WKE 2 + 3 +4 </vt:lpstr>
      <vt:lpstr>Folie 48</vt:lpstr>
      <vt:lpstr>Folie 49</vt:lpstr>
      <vt:lpstr>Folie 50</vt:lpstr>
      <vt:lpstr>Folie 51</vt:lpstr>
      <vt:lpstr>Folie 52</vt:lpstr>
      <vt:lpstr>Brandschutzsysteme von Spelsberg</vt:lpstr>
      <vt:lpstr>Kabelabschottungen - DIN 4102 Teil 9</vt:lpstr>
      <vt:lpstr>Brandabschnitte durch Brandwände</vt:lpstr>
      <vt:lpstr>Durchführung von Leitungen</vt:lpstr>
      <vt:lpstr>Schotttypen</vt:lpstr>
      <vt:lpstr>Typische Probleme...</vt:lpstr>
      <vt:lpstr>Warum ist ein funktionstüchtiges Schott so wichtig?</vt:lpstr>
      <vt:lpstr>Folie 60</vt:lpstr>
      <vt:lpstr>Systemübersicht WKE-Kabelschotte</vt:lpstr>
      <vt:lpstr>Anwendungsbereich</vt:lpstr>
      <vt:lpstr>WKE-Brandschotte</vt:lpstr>
      <vt:lpstr>100 % Belegbarkeit-Montagefehler ausgeschlossen</vt:lpstr>
      <vt:lpstr>Einbau nach Kabelinstallation</vt:lpstr>
      <vt:lpstr>Montage mit WKE-Brandschutzschaum* </vt:lpstr>
      <vt:lpstr>Easyfoam Rauchgasabdichtung- Einfache Nachbelegung</vt:lpstr>
      <vt:lpstr>Abdichtung mit Silikon oder Montageschaum</vt:lpstr>
      <vt:lpstr>Funktionsprinzip</vt:lpstr>
      <vt:lpstr>Funktionsprinzip</vt:lpstr>
      <vt:lpstr>Funktionsprinzip</vt:lpstr>
      <vt:lpstr>Gruppeneinbau Wand (Boxbreite &lt;500 mm)</vt:lpstr>
      <vt:lpstr>Folie 73</vt:lpstr>
      <vt:lpstr>Gruppeneinbau Decke</vt:lpstr>
      <vt:lpstr>Asymetrischer Einbau (z.B. einseitig Wandbündig)</vt:lpstr>
      <vt:lpstr>Kennzeichnungspflicht / Übereinstimmungserklärung</vt:lpstr>
      <vt:lpstr>WKE-Kabelschotte für Wände und Decken</vt:lpstr>
      <vt:lpstr>WKE Kabelabschottung für leichte Trennwände</vt:lpstr>
      <vt:lpstr>Brandschutz in der Elektroinstallation</vt:lpstr>
      <vt:lpstr>Elektrischer Funktionserhalt Wir beraten Sie gern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乩歫椠䱡畳椀㸲㻸ꔿ㌋䬮ꍰ䞮誀圇짗꾬钒붤鏊꣊㥊揤鞁</dc:creator>
  <cp:lastModifiedBy>WWi</cp:lastModifiedBy>
  <cp:revision>389</cp:revision>
  <cp:lastPrinted>1601-01-01T00:00:00Z</cp:lastPrinted>
  <dcterms:created xsi:type="dcterms:W3CDTF">2009-06-17T07:49:25Z</dcterms:created>
  <dcterms:modified xsi:type="dcterms:W3CDTF">2009-12-16T08:54:48Z</dcterms:modified>
</cp:coreProperties>
</file>